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tags/tag7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tags/tag8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9.xml" ContentType="application/vnd.openxmlformats-officedocument.theme+xml"/>
  <Override PartName="/ppt/tags/tag9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89" r:id="rId4"/>
    <p:sldMasterId id="2147483698" r:id="rId5"/>
    <p:sldMasterId id="2147483721" r:id="rId6"/>
    <p:sldMasterId id="2147483727" r:id="rId7"/>
    <p:sldMasterId id="2147483737" r:id="rId8"/>
    <p:sldMasterId id="2147483747" r:id="rId9"/>
    <p:sldMasterId id="2147483757" r:id="rId10"/>
  </p:sldMasterIdLst>
  <p:notesMasterIdLst>
    <p:notesMasterId r:id="rId28"/>
  </p:notesMasterIdLst>
  <p:sldIdLst>
    <p:sldId id="292" r:id="rId11"/>
    <p:sldId id="317" r:id="rId12"/>
    <p:sldId id="315" r:id="rId13"/>
    <p:sldId id="309" r:id="rId14"/>
    <p:sldId id="314" r:id="rId15"/>
    <p:sldId id="310" r:id="rId16"/>
    <p:sldId id="316" r:id="rId17"/>
    <p:sldId id="308" r:id="rId18"/>
    <p:sldId id="326" r:id="rId19"/>
    <p:sldId id="307" r:id="rId20"/>
    <p:sldId id="319" r:id="rId21"/>
    <p:sldId id="323" r:id="rId22"/>
    <p:sldId id="324" r:id="rId23"/>
    <p:sldId id="325" r:id="rId24"/>
    <p:sldId id="322" r:id="rId25"/>
    <p:sldId id="318" r:id="rId26"/>
    <p:sldId id="296" r:id="rId27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11A"/>
    <a:srgbClr val="F1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Workbook5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Work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5535741855797E-2"/>
          <c:y val="0.10445599573490801"/>
          <c:w val="0.91402616952292703"/>
          <c:h val="0.82265337926509197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250.88870056199079</c:v>
                </c:pt>
                <c:pt idx="1">
                  <c:v>356.56206724300858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132.73468929498631</c:v>
                </c:pt>
                <c:pt idx="6">
                  <c:v>143.87901903901371</c:v>
                </c:pt>
                <c:pt idx="7">
                  <c:v>148.73073526399091</c:v>
                </c:pt>
                <c:pt idx="8">
                  <c:v>41.011189338008997</c:v>
                </c:pt>
                <c:pt idx="9">
                  <c:v>110.0605175289966</c:v>
                </c:pt>
                <c:pt idx="10">
                  <c:v>172.23894006399499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88.651512858996199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-5.8500694969989127</c:v>
                </c:pt>
                <c:pt idx="19">
                  <c:v>-5.8549914169998356</c:v>
                </c:pt>
                <c:pt idx="20">
                  <c:v>-52.329424477007628</c:v>
                </c:pt>
                <c:pt idx="21">
                  <c:v>-4.2027117039979203</c:v>
                </c:pt>
                <c:pt idx="22">
                  <c:v>103.8032652969996</c:v>
                </c:pt>
                <c:pt idx="23">
                  <c:v>-6.6200628029910149</c:v>
                </c:pt>
                <c:pt idx="24">
                  <c:v>24.81750294099038</c:v>
                </c:pt>
                <c:pt idx="25">
                  <c:v>-32.174980864991078</c:v>
                </c:pt>
                <c:pt idx="26">
                  <c:v>-86.957662261003904</c:v>
                </c:pt>
                <c:pt idx="27">
                  <c:v>-200.369756840999</c:v>
                </c:pt>
                <c:pt idx="28">
                  <c:v>-207.12570626600061</c:v>
                </c:pt>
                <c:pt idx="29">
                  <c:v>-268.05182028999837</c:v>
                </c:pt>
                <c:pt idx="30">
                  <c:v>-296.69995241500152</c:v>
                </c:pt>
                <c:pt idx="31">
                  <c:v>-309.24806654600252</c:v>
                </c:pt>
                <c:pt idx="32">
                  <c:v>-367.67759279999882</c:v>
                </c:pt>
                <c:pt idx="33">
                  <c:v>-412.56240974299692</c:v>
                </c:pt>
                <c:pt idx="34">
                  <c:v>-629.57089434799855</c:v>
                </c:pt>
                <c:pt idx="35">
                  <c:v>-748.88293650699768</c:v>
                </c:pt>
                <c:pt idx="36">
                  <c:v>-769.93634856400604</c:v>
                </c:pt>
                <c:pt idx="37">
                  <c:v>-881.18735093799467</c:v>
                </c:pt>
                <c:pt idx="38">
                  <c:v>-766.68716474200437</c:v>
                </c:pt>
                <c:pt idx="39">
                  <c:v>-628.10323251900297</c:v>
                </c:pt>
                <c:pt idx="40">
                  <c:v>-511.27127217200177</c:v>
                </c:pt>
                <c:pt idx="41">
                  <c:v>-382.60048426499998</c:v>
                </c:pt>
                <c:pt idx="42">
                  <c:v>-303.75564088000101</c:v>
                </c:pt>
                <c:pt idx="43">
                  <c:v>-213.50923247399621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-161.75187583098889</c:v>
                </c:pt>
                <c:pt idx="47">
                  <c:v>-96.754277466010535</c:v>
                </c:pt>
                <c:pt idx="48">
                  <c:v>-48.112918409999111</c:v>
                </c:pt>
                <c:pt idx="49">
                  <c:v>11.99040292701102</c:v>
                </c:pt>
                <c:pt idx="50">
                  <c:v>17.693954061993281</c:v>
                </c:pt>
                <c:pt idx="51">
                  <c:v>105.8601306049968</c:v>
                </c:pt>
                <c:pt idx="52">
                  <c:v>179.89122072300231</c:v>
                </c:pt>
                <c:pt idx="53">
                  <c:v>101.56752512700039</c:v>
                </c:pt>
                <c:pt idx="54">
                  <c:v>98.217923963005902</c:v>
                </c:pt>
                <c:pt idx="55">
                  <c:v>95.392234825994805</c:v>
                </c:pt>
                <c:pt idx="56">
                  <c:v>95.325705355993563</c:v>
                </c:pt>
                <c:pt idx="57">
                  <c:v>153.89566600900429</c:v>
                </c:pt>
                <c:pt idx="58">
                  <c:v>170.8200191340002</c:v>
                </c:pt>
                <c:pt idx="59">
                  <c:v>86.478982525004454</c:v>
                </c:pt>
                <c:pt idx="60">
                  <c:v>196.80985148499889</c:v>
                </c:pt>
                <c:pt idx="61">
                  <c:v>158.3941264860041</c:v>
                </c:pt>
                <c:pt idx="62">
                  <c:v>282.34661376099388</c:v>
                </c:pt>
                <c:pt idx="63">
                  <c:v>230.51525497899269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187.35464096099901</c:v>
                </c:pt>
                <c:pt idx="67">
                  <c:v>199.89540265899271</c:v>
                </c:pt>
                <c:pt idx="68">
                  <c:v>344.37174665700883</c:v>
                </c:pt>
                <c:pt idx="69">
                  <c:v>129.27655255400171</c:v>
                </c:pt>
                <c:pt idx="70">
                  <c:v>260.92261211200088</c:v>
                </c:pt>
                <c:pt idx="71">
                  <c:v>197.16637070800061</c:v>
                </c:pt>
                <c:pt idx="72">
                  <c:v>242.4961975149927</c:v>
                </c:pt>
                <c:pt idx="73">
                  <c:v>325.87392209000251</c:v>
                </c:pt>
                <c:pt idx="74">
                  <c:v>187.9215427809977</c:v>
                </c:pt>
                <c:pt idx="75">
                  <c:v>190.49403775000249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172.42449424200461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144.34956693300049</c:v>
                </c:pt>
                <c:pt idx="84">
                  <c:v>181.4211114619975</c:v>
                </c:pt>
                <c:pt idx="85">
                  <c:v>256.25533304100043</c:v>
                </c:pt>
                <c:pt idx="86">
                  <c:v>128.19280948900271</c:v>
                </c:pt>
                <c:pt idx="87">
                  <c:v>118.19264489499621</c:v>
                </c:pt>
                <c:pt idx="88">
                  <c:v>169.13782117300431</c:v>
                </c:pt>
                <c:pt idx="89">
                  <c:v>195.8618119470047</c:v>
                </c:pt>
                <c:pt idx="90">
                  <c:v>256.00381855199521</c:v>
                </c:pt>
                <c:pt idx="91">
                  <c:v>186.59832762299629</c:v>
                </c:pt>
                <c:pt idx="92">
                  <c:v>230.67991940600041</c:v>
                </c:pt>
                <c:pt idx="93">
                  <c:v>188.34176237900101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267.14253555200412</c:v>
                </c:pt>
                <c:pt idx="101">
                  <c:v>276.61355687899021</c:v>
                </c:pt>
                <c:pt idx="102">
                  <c:v>221.30520877300299</c:v>
                </c:pt>
                <c:pt idx="103">
                  <c:v>221.4703774500085</c:v>
                </c:pt>
                <c:pt idx="104">
                  <c:v>208.77721436199499</c:v>
                </c:pt>
                <c:pt idx="105">
                  <c:v>228.51192711999471</c:v>
                </c:pt>
                <c:pt idx="106">
                  <c:v>268.67644244300033</c:v>
                </c:pt>
                <c:pt idx="107">
                  <c:v>275.58381395200502</c:v>
                </c:pt>
                <c:pt idx="108">
                  <c:v>207.67236780100211</c:v>
                </c:pt>
                <c:pt idx="109">
                  <c:v>211.24005733999371</c:v>
                </c:pt>
                <c:pt idx="110">
                  <c:v>184.3932687100023</c:v>
                </c:pt>
                <c:pt idx="111">
                  <c:v>190.95098488499929</c:v>
                </c:pt>
                <c:pt idx="112">
                  <c:v>191.98760463499639</c:v>
                </c:pt>
                <c:pt idx="113">
                  <c:v>307.18521793400578</c:v>
                </c:pt>
                <c:pt idx="114">
                  <c:v>158.00034763199801</c:v>
                </c:pt>
                <c:pt idx="115">
                  <c:v>201.2391801060003</c:v>
                </c:pt>
                <c:pt idx="116">
                  <c:v>170.75459669000699</c:v>
                </c:pt>
                <c:pt idx="117">
                  <c:v>177.87170547099959</c:v>
                </c:pt>
                <c:pt idx="118">
                  <c:v>192.7738213549892</c:v>
                </c:pt>
                <c:pt idx="119">
                  <c:v>287.04501760400308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201.02571427100341</c:v>
                </c:pt>
                <c:pt idx="123">
                  <c:v>165.7936116659985</c:v>
                </c:pt>
                <c:pt idx="124">
                  <c:v>173.18189530099329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</c:v>
                </c:pt>
                <c:pt idx="2">
                  <c:v>256</c:v>
                </c:pt>
                <c:pt idx="3">
                  <c:v>167</c:v>
                </c:pt>
                <c:pt idx="4">
                  <c:v>16</c:v>
                </c:pt>
                <c:pt idx="5">
                  <c:v>86</c:v>
                </c:pt>
                <c:pt idx="6">
                  <c:v>156</c:v>
                </c:pt>
                <c:pt idx="7">
                  <c:v>143</c:v>
                </c:pt>
                <c:pt idx="8">
                  <c:v>87</c:v>
                </c:pt>
                <c:pt idx="9">
                  <c:v>18</c:v>
                </c:pt>
                <c:pt idx="10">
                  <c:v>193</c:v>
                </c:pt>
                <c:pt idx="11">
                  <c:v>166</c:v>
                </c:pt>
                <c:pt idx="12">
                  <c:v>233</c:v>
                </c:pt>
                <c:pt idx="13">
                  <c:v>54</c:v>
                </c:pt>
                <c:pt idx="14">
                  <c:v>171</c:v>
                </c:pt>
                <c:pt idx="15">
                  <c:v>53</c:v>
                </c:pt>
                <c:pt idx="16">
                  <c:v>125</c:v>
                </c:pt>
                <c:pt idx="17">
                  <c:v>64</c:v>
                </c:pt>
                <c:pt idx="18">
                  <c:v>3</c:v>
                </c:pt>
                <c:pt idx="19">
                  <c:v>-79</c:v>
                </c:pt>
                <c:pt idx="20">
                  <c:v>35</c:v>
                </c:pt>
                <c:pt idx="21">
                  <c:v>67</c:v>
                </c:pt>
                <c:pt idx="22">
                  <c:v>78</c:v>
                </c:pt>
                <c:pt idx="23">
                  <c:v>55</c:v>
                </c:pt>
                <c:pt idx="24">
                  <c:v>7</c:v>
                </c:pt>
                <c:pt idx="25">
                  <c:v>-115</c:v>
                </c:pt>
                <c:pt idx="26">
                  <c:v>-104</c:v>
                </c:pt>
                <c:pt idx="27">
                  <c:v>-217</c:v>
                </c:pt>
                <c:pt idx="28">
                  <c:v>-218</c:v>
                </c:pt>
                <c:pt idx="29">
                  <c:v>-199</c:v>
                </c:pt>
                <c:pt idx="30">
                  <c:v>-260</c:v>
                </c:pt>
                <c:pt idx="31">
                  <c:v>-265</c:v>
                </c:pt>
                <c:pt idx="32">
                  <c:v>-422</c:v>
                </c:pt>
                <c:pt idx="33">
                  <c:v>-485</c:v>
                </c:pt>
                <c:pt idx="34">
                  <c:v>-780</c:v>
                </c:pt>
                <c:pt idx="35">
                  <c:v>-691</c:v>
                </c:pt>
                <c:pt idx="36">
                  <c:v>-814</c:v>
                </c:pt>
                <c:pt idx="37">
                  <c:v>-700</c:v>
                </c:pt>
                <c:pt idx="38">
                  <c:v>-807</c:v>
                </c:pt>
                <c:pt idx="39">
                  <c:v>-803</c:v>
                </c:pt>
                <c:pt idx="40">
                  <c:v>-291</c:v>
                </c:pt>
                <c:pt idx="41">
                  <c:v>-429</c:v>
                </c:pt>
                <c:pt idx="42">
                  <c:v>-274</c:v>
                </c:pt>
                <c:pt idx="43">
                  <c:v>-228</c:v>
                </c:pt>
                <c:pt idx="44">
                  <c:v>-133</c:v>
                </c:pt>
                <c:pt idx="45">
                  <c:v>-273</c:v>
                </c:pt>
                <c:pt idx="46">
                  <c:v>-16</c:v>
                </c:pt>
                <c:pt idx="47">
                  <c:v>-228</c:v>
                </c:pt>
                <c:pt idx="48">
                  <c:v>19</c:v>
                </c:pt>
                <c:pt idx="49">
                  <c:v>-54</c:v>
                </c:pt>
                <c:pt idx="50">
                  <c:v>121</c:v>
                </c:pt>
                <c:pt idx="51">
                  <c:v>192</c:v>
                </c:pt>
                <c:pt idx="52">
                  <c:v>95</c:v>
                </c:pt>
                <c:pt idx="53">
                  <c:v>123</c:v>
                </c:pt>
                <c:pt idx="54">
                  <c:v>101</c:v>
                </c:pt>
                <c:pt idx="55">
                  <c:v>115</c:v>
                </c:pt>
                <c:pt idx="56">
                  <c:v>121</c:v>
                </c:pt>
                <c:pt idx="57">
                  <c:v>207</c:v>
                </c:pt>
                <c:pt idx="58">
                  <c:v>133</c:v>
                </c:pt>
                <c:pt idx="59">
                  <c:v>109</c:v>
                </c:pt>
                <c:pt idx="60">
                  <c:v>50</c:v>
                </c:pt>
                <c:pt idx="61">
                  <c:v>231</c:v>
                </c:pt>
                <c:pt idx="62">
                  <c:v>248</c:v>
                </c:pt>
                <c:pt idx="63">
                  <c:v>354</c:v>
                </c:pt>
                <c:pt idx="64">
                  <c:v>128</c:v>
                </c:pt>
                <c:pt idx="65">
                  <c:v>200</c:v>
                </c:pt>
                <c:pt idx="66">
                  <c:v>185</c:v>
                </c:pt>
                <c:pt idx="67">
                  <c:v>139</c:v>
                </c:pt>
                <c:pt idx="68">
                  <c:v>280</c:v>
                </c:pt>
                <c:pt idx="69">
                  <c:v>187</c:v>
                </c:pt>
                <c:pt idx="70">
                  <c:v>173</c:v>
                </c:pt>
                <c:pt idx="71">
                  <c:v>224</c:v>
                </c:pt>
                <c:pt idx="72">
                  <c:v>347</c:v>
                </c:pt>
                <c:pt idx="73">
                  <c:v>261</c:v>
                </c:pt>
                <c:pt idx="74">
                  <c:v>237</c:v>
                </c:pt>
                <c:pt idx="75">
                  <c:v>90</c:v>
                </c:pt>
                <c:pt idx="76">
                  <c:v>130</c:v>
                </c:pt>
                <c:pt idx="77">
                  <c:v>72</c:v>
                </c:pt>
                <c:pt idx="78">
                  <c:v>160</c:v>
                </c:pt>
                <c:pt idx="79">
                  <c:v>174</c:v>
                </c:pt>
                <c:pt idx="80">
                  <c:v>180</c:v>
                </c:pt>
                <c:pt idx="81">
                  <c:v>164</c:v>
                </c:pt>
                <c:pt idx="82">
                  <c:v>171</c:v>
                </c:pt>
                <c:pt idx="83">
                  <c:v>233</c:v>
                </c:pt>
                <c:pt idx="84">
                  <c:v>203</c:v>
                </c:pt>
                <c:pt idx="85">
                  <c:v>297</c:v>
                </c:pt>
                <c:pt idx="86">
                  <c:v>150</c:v>
                </c:pt>
                <c:pt idx="87">
                  <c:v>193</c:v>
                </c:pt>
                <c:pt idx="88">
                  <c:v>225</c:v>
                </c:pt>
                <c:pt idx="89">
                  <c:v>173</c:v>
                </c:pt>
                <c:pt idx="90">
                  <c:v>162</c:v>
                </c:pt>
                <c:pt idx="91">
                  <c:v>242</c:v>
                </c:pt>
                <c:pt idx="92">
                  <c:v>179</c:v>
                </c:pt>
                <c:pt idx="93">
                  <c:v>203</c:v>
                </c:pt>
                <c:pt idx="94">
                  <c:v>280</c:v>
                </c:pt>
                <c:pt idx="95">
                  <c:v>71</c:v>
                </c:pt>
                <c:pt idx="96">
                  <c:v>197</c:v>
                </c:pt>
                <c:pt idx="97">
                  <c:v>158</c:v>
                </c:pt>
                <c:pt idx="98">
                  <c:v>261</c:v>
                </c:pt>
                <c:pt idx="99">
                  <c:v>282</c:v>
                </c:pt>
                <c:pt idx="100">
                  <c:v>215</c:v>
                </c:pt>
                <c:pt idx="101">
                  <c:v>267</c:v>
                </c:pt>
                <c:pt idx="102">
                  <c:v>244</c:v>
                </c:pt>
                <c:pt idx="103">
                  <c:v>231</c:v>
                </c:pt>
                <c:pt idx="104">
                  <c:v>237</c:v>
                </c:pt>
                <c:pt idx="105">
                  <c:v>190</c:v>
                </c:pt>
                <c:pt idx="106">
                  <c:v>324</c:v>
                </c:pt>
                <c:pt idx="107">
                  <c:v>279</c:v>
                </c:pt>
                <c:pt idx="108">
                  <c:v>214</c:v>
                </c:pt>
                <c:pt idx="109">
                  <c:v>252</c:v>
                </c:pt>
                <c:pt idx="110">
                  <c:v>90</c:v>
                </c:pt>
                <c:pt idx="111">
                  <c:v>241</c:v>
                </c:pt>
                <c:pt idx="112">
                  <c:v>256</c:v>
                </c:pt>
                <c:pt idx="113">
                  <c:v>226</c:v>
                </c:pt>
                <c:pt idx="114">
                  <c:v>245</c:v>
                </c:pt>
                <c:pt idx="115">
                  <c:v>123</c:v>
                </c:pt>
                <c:pt idx="116">
                  <c:v>162</c:v>
                </c:pt>
                <c:pt idx="117">
                  <c:v>304</c:v>
                </c:pt>
                <c:pt idx="118">
                  <c:v>279</c:v>
                </c:pt>
                <c:pt idx="119">
                  <c:v>259</c:v>
                </c:pt>
                <c:pt idx="120">
                  <c:v>155</c:v>
                </c:pt>
                <c:pt idx="121">
                  <c:v>222</c:v>
                </c:pt>
                <c:pt idx="122">
                  <c:v>167</c:v>
                </c:pt>
                <c:pt idx="123">
                  <c:v>130</c:v>
                </c:pt>
                <c:pt idx="124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4689280"/>
        <c:axId val="374379264"/>
      </c:lineChart>
      <c:dateAx>
        <c:axId val="364689280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374379264"/>
        <c:crosses val="autoZero"/>
        <c:auto val="1"/>
        <c:lblOffset val="100"/>
        <c:baseTimeUnit val="months"/>
        <c:majorUnit val="12"/>
        <c:majorTimeUnit val="months"/>
      </c:dateAx>
      <c:valAx>
        <c:axId val="374379264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646892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26531058617699"/>
          <c:y val="0.490356882473024"/>
          <c:w val="8.0236091812052907E-2"/>
          <c:h val="0.1239686011470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Difference between ADP and BLS</a:t>
            </a:r>
          </a:p>
        </c:rich>
      </c:tx>
      <c:layout>
        <c:manualLayout>
          <c:xMode val="edge"/>
          <c:yMode val="edge"/>
          <c:x val="0.33757351511616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65535741855797E-2"/>
          <c:y val="6.0185185185185203E-2"/>
          <c:w val="0.91402616952292703"/>
          <c:h val="0.866924273354719"/>
        </c:manualLayout>
      </c:layout>
      <c:lineChart>
        <c:grouping val="standard"/>
        <c:varyColors val="0"/>
        <c:ser>
          <c:idx val="1"/>
          <c:order val="0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Sheet1!$F$62:$F$186</c:f>
              <c:numCache>
                <c:formatCode>0</c:formatCode>
                <c:ptCount val="125"/>
                <c:pt idx="1">
                  <c:v>71.562067243008642</c:v>
                </c:pt>
                <c:pt idx="2">
                  <c:v>-23.299320210004229</c:v>
                </c:pt>
                <c:pt idx="3">
                  <c:v>-13.856043855004829</c:v>
                </c:pt>
                <c:pt idx="4">
                  <c:v>134.805435391012</c:v>
                </c:pt>
                <c:pt idx="5">
                  <c:v>46.73468929498631</c:v>
                </c:pt>
                <c:pt idx="6">
                  <c:v>-12.120980960986341</c:v>
                </c:pt>
                <c:pt idx="7">
                  <c:v>5.7307352639909368</c:v>
                </c:pt>
                <c:pt idx="8">
                  <c:v>-45.98881066199101</c:v>
                </c:pt>
                <c:pt idx="9">
                  <c:v>92.06051752899657</c:v>
                </c:pt>
                <c:pt idx="10">
                  <c:v>-20.76105993600504</c:v>
                </c:pt>
                <c:pt idx="11">
                  <c:v>-150.21584014699329</c:v>
                </c:pt>
                <c:pt idx="12">
                  <c:v>-66.12640605600609</c:v>
                </c:pt>
                <c:pt idx="13">
                  <c:v>112.0862512790045</c:v>
                </c:pt>
                <c:pt idx="14">
                  <c:v>-82.348487141003716</c:v>
                </c:pt>
                <c:pt idx="15">
                  <c:v>57.87988599500386</c:v>
                </c:pt>
                <c:pt idx="16">
                  <c:v>-96.9069391140074</c:v>
                </c:pt>
                <c:pt idx="17">
                  <c:v>51.396187905003899</c:v>
                </c:pt>
                <c:pt idx="18">
                  <c:v>-8.8500694969989109</c:v>
                </c:pt>
                <c:pt idx="19">
                  <c:v>73.145008583000163</c:v>
                </c:pt>
                <c:pt idx="20">
                  <c:v>-87.329424477007706</c:v>
                </c:pt>
                <c:pt idx="21">
                  <c:v>-71.20271170399792</c:v>
                </c:pt>
                <c:pt idx="22">
                  <c:v>25.803265296999601</c:v>
                </c:pt>
                <c:pt idx="23">
                  <c:v>-61.620062802991008</c:v>
                </c:pt>
                <c:pt idx="24">
                  <c:v>17.81750294099038</c:v>
                </c:pt>
                <c:pt idx="25">
                  <c:v>82.825019135008915</c:v>
                </c:pt>
                <c:pt idx="26">
                  <c:v>17.042337738996139</c:v>
                </c:pt>
                <c:pt idx="27">
                  <c:v>16.630243159001111</c:v>
                </c:pt>
                <c:pt idx="28">
                  <c:v>10.874293733999369</c:v>
                </c:pt>
                <c:pt idx="29">
                  <c:v>-69.051820289998432</c:v>
                </c:pt>
                <c:pt idx="30">
                  <c:v>-36.699952415001462</c:v>
                </c:pt>
                <c:pt idx="31">
                  <c:v>-44.248066546002519</c:v>
                </c:pt>
                <c:pt idx="32">
                  <c:v>54.32240720000118</c:v>
                </c:pt>
                <c:pt idx="33">
                  <c:v>72.437590257002725</c:v>
                </c:pt>
                <c:pt idx="34">
                  <c:v>150.42910565200151</c:v>
                </c:pt>
                <c:pt idx="35">
                  <c:v>-57.882936506997801</c:v>
                </c:pt>
                <c:pt idx="36">
                  <c:v>44.063651435993961</c:v>
                </c:pt>
                <c:pt idx="37">
                  <c:v>-181.18735093799481</c:v>
                </c:pt>
                <c:pt idx="38">
                  <c:v>40.312835257995182</c:v>
                </c:pt>
                <c:pt idx="39">
                  <c:v>174.8967674809974</c:v>
                </c:pt>
                <c:pt idx="40">
                  <c:v>-220.2712721720018</c:v>
                </c:pt>
                <c:pt idx="41">
                  <c:v>46.399515735000023</c:v>
                </c:pt>
                <c:pt idx="42">
                  <c:v>-29.75564088000101</c:v>
                </c:pt>
                <c:pt idx="43">
                  <c:v>14.49076752600376</c:v>
                </c:pt>
                <c:pt idx="44">
                  <c:v>-25.868529461993599</c:v>
                </c:pt>
                <c:pt idx="45">
                  <c:v>159.04310648998941</c:v>
                </c:pt>
                <c:pt idx="46">
                  <c:v>-145.75187583098889</c:v>
                </c:pt>
                <c:pt idx="47">
                  <c:v>131.24572253398949</c:v>
                </c:pt>
                <c:pt idx="48">
                  <c:v>-67.112918409999111</c:v>
                </c:pt>
                <c:pt idx="49">
                  <c:v>65.990402927011004</c:v>
                </c:pt>
                <c:pt idx="50">
                  <c:v>-103.3060459380067</c:v>
                </c:pt>
                <c:pt idx="51">
                  <c:v>-86.139869395003174</c:v>
                </c:pt>
                <c:pt idx="52">
                  <c:v>84.891220723002334</c:v>
                </c:pt>
                <c:pt idx="53">
                  <c:v>-21.432474872999592</c:v>
                </c:pt>
                <c:pt idx="54">
                  <c:v>-2.7820760369941131</c:v>
                </c:pt>
                <c:pt idx="55">
                  <c:v>-19.607765174005181</c:v>
                </c:pt>
                <c:pt idx="56">
                  <c:v>-25.674294644006299</c:v>
                </c:pt>
                <c:pt idx="57">
                  <c:v>-53.104333990995649</c:v>
                </c:pt>
                <c:pt idx="58">
                  <c:v>37.820019134000169</c:v>
                </c:pt>
                <c:pt idx="59">
                  <c:v>-22.52101747499546</c:v>
                </c:pt>
                <c:pt idx="60">
                  <c:v>146.80985148499889</c:v>
                </c:pt>
                <c:pt idx="61">
                  <c:v>-72.605873513995903</c:v>
                </c:pt>
                <c:pt idx="62">
                  <c:v>34.346613760993932</c:v>
                </c:pt>
                <c:pt idx="63">
                  <c:v>-123.4847450210073</c:v>
                </c:pt>
                <c:pt idx="64">
                  <c:v>111.0668191940058</c:v>
                </c:pt>
                <c:pt idx="65">
                  <c:v>-29.861062209995001</c:v>
                </c:pt>
                <c:pt idx="66">
                  <c:v>2.35464096099895</c:v>
                </c:pt>
                <c:pt idx="67">
                  <c:v>60.89540265899268</c:v>
                </c:pt>
                <c:pt idx="68">
                  <c:v>64.371746657008771</c:v>
                </c:pt>
                <c:pt idx="69">
                  <c:v>-57.723447445998318</c:v>
                </c:pt>
                <c:pt idx="70">
                  <c:v>87.922612112000934</c:v>
                </c:pt>
                <c:pt idx="71">
                  <c:v>-26.83362929199939</c:v>
                </c:pt>
                <c:pt idx="72">
                  <c:v>-104.5038024850073</c:v>
                </c:pt>
                <c:pt idx="73">
                  <c:v>64.873922090002452</c:v>
                </c:pt>
                <c:pt idx="74">
                  <c:v>-49.078457219002303</c:v>
                </c:pt>
                <c:pt idx="75">
                  <c:v>100.49403775000251</c:v>
                </c:pt>
                <c:pt idx="76">
                  <c:v>0.65228923699760299</c:v>
                </c:pt>
                <c:pt idx="77">
                  <c:v>8.5160549830034142</c:v>
                </c:pt>
                <c:pt idx="78">
                  <c:v>6.7296616459934731</c:v>
                </c:pt>
                <c:pt idx="79">
                  <c:v>-1.575505757995415</c:v>
                </c:pt>
                <c:pt idx="80">
                  <c:v>-10.23776430700673</c:v>
                </c:pt>
                <c:pt idx="81">
                  <c:v>25.3914678900037</c:v>
                </c:pt>
                <c:pt idx="82">
                  <c:v>42.810937633999863</c:v>
                </c:pt>
                <c:pt idx="83">
                  <c:v>-88.65043306699954</c:v>
                </c:pt>
                <c:pt idx="84">
                  <c:v>-21.578888538002499</c:v>
                </c:pt>
                <c:pt idx="85">
                  <c:v>-40.744666958999012</c:v>
                </c:pt>
                <c:pt idx="86">
                  <c:v>-21.807190510997319</c:v>
                </c:pt>
                <c:pt idx="87">
                  <c:v>-74.807355105003808</c:v>
                </c:pt>
                <c:pt idx="88">
                  <c:v>-55.862178826995653</c:v>
                </c:pt>
                <c:pt idx="89">
                  <c:v>22.86181194700475</c:v>
                </c:pt>
                <c:pt idx="90">
                  <c:v>94.003818551995209</c:v>
                </c:pt>
                <c:pt idx="91">
                  <c:v>-55.401672377003713</c:v>
                </c:pt>
                <c:pt idx="92">
                  <c:v>51.679919406000408</c:v>
                </c:pt>
                <c:pt idx="93">
                  <c:v>-14.658237620998991</c:v>
                </c:pt>
                <c:pt idx="94">
                  <c:v>-69.14753292700334</c:v>
                </c:pt>
                <c:pt idx="95">
                  <c:v>133.1671548040031</c:v>
                </c:pt>
                <c:pt idx="96">
                  <c:v>-21.73260207800195</c:v>
                </c:pt>
                <c:pt idx="97">
                  <c:v>50.696099615001003</c:v>
                </c:pt>
                <c:pt idx="98">
                  <c:v>-60.799225388997002</c:v>
                </c:pt>
                <c:pt idx="99">
                  <c:v>-28.386770381999671</c:v>
                </c:pt>
                <c:pt idx="100">
                  <c:v>52.142535552004119</c:v>
                </c:pt>
                <c:pt idx="101">
                  <c:v>9.6135568789904937</c:v>
                </c:pt>
                <c:pt idx="102">
                  <c:v>-22.69479122699704</c:v>
                </c:pt>
                <c:pt idx="103">
                  <c:v>-9.5296225499914726</c:v>
                </c:pt>
                <c:pt idx="104">
                  <c:v>-28.222785638005011</c:v>
                </c:pt>
                <c:pt idx="105">
                  <c:v>38.511927119994652</c:v>
                </c:pt>
                <c:pt idx="106">
                  <c:v>-55.323557556999731</c:v>
                </c:pt>
                <c:pt idx="107">
                  <c:v>-3.4161860479944148</c:v>
                </c:pt>
                <c:pt idx="108">
                  <c:v>-6.3276321989978896</c:v>
                </c:pt>
                <c:pt idx="109">
                  <c:v>-40.759942660006352</c:v>
                </c:pt>
                <c:pt idx="110">
                  <c:v>94.393268710002303</c:v>
                </c:pt>
                <c:pt idx="111">
                  <c:v>-50.049015115000657</c:v>
                </c:pt>
                <c:pt idx="112">
                  <c:v>-64.012395365003613</c:v>
                </c:pt>
                <c:pt idx="113">
                  <c:v>81.185217934005777</c:v>
                </c:pt>
                <c:pt idx="114">
                  <c:v>-86.999652368001975</c:v>
                </c:pt>
                <c:pt idx="115">
                  <c:v>78.239180106000276</c:v>
                </c:pt>
                <c:pt idx="116">
                  <c:v>8.7545966900070198</c:v>
                </c:pt>
                <c:pt idx="117">
                  <c:v>-126.1282945290004</c:v>
                </c:pt>
                <c:pt idx="118">
                  <c:v>-86.226178645010805</c:v>
                </c:pt>
                <c:pt idx="119">
                  <c:v>28.045017604003078</c:v>
                </c:pt>
                <c:pt idx="120">
                  <c:v>37.886641097997199</c:v>
                </c:pt>
                <c:pt idx="121">
                  <c:v>-14.506491185995401</c:v>
                </c:pt>
                <c:pt idx="122">
                  <c:v>34.02571427100338</c:v>
                </c:pt>
                <c:pt idx="123">
                  <c:v>35.793611665998469</c:v>
                </c:pt>
                <c:pt idx="124">
                  <c:v>148.18189530099329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415744"/>
        <c:axId val="374418048"/>
      </c:lineChart>
      <c:dateAx>
        <c:axId val="37441574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374418048"/>
        <c:crosses val="autoZero"/>
        <c:auto val="1"/>
        <c:lblOffset val="100"/>
        <c:baseTimeUnit val="months"/>
        <c:majorUnit val="12"/>
        <c:majorTimeUnit val="months"/>
      </c:dateAx>
      <c:valAx>
        <c:axId val="374418048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74415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65535741855797E-2"/>
          <c:y val="8.6498496198613398E-2"/>
          <c:w val="0.91402616952292703"/>
          <c:h val="0.82893029328780699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250.88870056199079</c:v>
                </c:pt>
                <c:pt idx="1">
                  <c:v>356.56206724300858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132.73468929498631</c:v>
                </c:pt>
                <c:pt idx="6">
                  <c:v>143.87901903901371</c:v>
                </c:pt>
                <c:pt idx="7">
                  <c:v>148.73073526399091</c:v>
                </c:pt>
                <c:pt idx="8">
                  <c:v>41.011189338008997</c:v>
                </c:pt>
                <c:pt idx="9">
                  <c:v>110.0605175289966</c:v>
                </c:pt>
                <c:pt idx="10">
                  <c:v>172.23894006399499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88.651512858996185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-5.8500694969989127</c:v>
                </c:pt>
                <c:pt idx="19">
                  <c:v>-5.8549914169998356</c:v>
                </c:pt>
                <c:pt idx="20">
                  <c:v>-52.329424477007613</c:v>
                </c:pt>
                <c:pt idx="21">
                  <c:v>-4.2027117039979203</c:v>
                </c:pt>
                <c:pt idx="22">
                  <c:v>103.8032652969996</c:v>
                </c:pt>
                <c:pt idx="23">
                  <c:v>-6.6200628029910149</c:v>
                </c:pt>
                <c:pt idx="24">
                  <c:v>24.81750294099038</c:v>
                </c:pt>
                <c:pt idx="25">
                  <c:v>-32.174980864991078</c:v>
                </c:pt>
                <c:pt idx="26">
                  <c:v>-86.957662261003904</c:v>
                </c:pt>
                <c:pt idx="27">
                  <c:v>-200.369756840999</c:v>
                </c:pt>
                <c:pt idx="28">
                  <c:v>-207.12570626600061</c:v>
                </c:pt>
                <c:pt idx="29">
                  <c:v>-268.05182028999837</c:v>
                </c:pt>
                <c:pt idx="30">
                  <c:v>-296.69995241500152</c:v>
                </c:pt>
                <c:pt idx="31">
                  <c:v>-309.24806654600252</c:v>
                </c:pt>
                <c:pt idx="32">
                  <c:v>-367.67759279999882</c:v>
                </c:pt>
                <c:pt idx="33">
                  <c:v>-412.56240974299692</c:v>
                </c:pt>
                <c:pt idx="34">
                  <c:v>-629.57089434799855</c:v>
                </c:pt>
                <c:pt idx="35">
                  <c:v>-748.88293650699768</c:v>
                </c:pt>
                <c:pt idx="36">
                  <c:v>-769.93634856400604</c:v>
                </c:pt>
                <c:pt idx="37">
                  <c:v>-881.18735093799467</c:v>
                </c:pt>
                <c:pt idx="38">
                  <c:v>-766.68716474200437</c:v>
                </c:pt>
                <c:pt idx="39">
                  <c:v>-628.10323251900297</c:v>
                </c:pt>
                <c:pt idx="40">
                  <c:v>-511.27127217200177</c:v>
                </c:pt>
                <c:pt idx="41">
                  <c:v>-382.60048426499998</c:v>
                </c:pt>
                <c:pt idx="42">
                  <c:v>-303.75564088000101</c:v>
                </c:pt>
                <c:pt idx="43">
                  <c:v>-213.50923247399621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-161.75187583098889</c:v>
                </c:pt>
                <c:pt idx="47">
                  <c:v>-96.754277466010535</c:v>
                </c:pt>
                <c:pt idx="48">
                  <c:v>-48.112918409999111</c:v>
                </c:pt>
                <c:pt idx="49">
                  <c:v>11.99040292701102</c:v>
                </c:pt>
                <c:pt idx="50">
                  <c:v>17.693954061993281</c:v>
                </c:pt>
                <c:pt idx="51">
                  <c:v>105.8601306049968</c:v>
                </c:pt>
                <c:pt idx="52">
                  <c:v>179.89122072300231</c:v>
                </c:pt>
                <c:pt idx="53">
                  <c:v>101.56752512700039</c:v>
                </c:pt>
                <c:pt idx="54">
                  <c:v>98.217923963005902</c:v>
                </c:pt>
                <c:pt idx="55">
                  <c:v>95.392234825994805</c:v>
                </c:pt>
                <c:pt idx="56">
                  <c:v>95.325705355993534</c:v>
                </c:pt>
                <c:pt idx="57">
                  <c:v>153.89566600900429</c:v>
                </c:pt>
                <c:pt idx="58">
                  <c:v>170.8200191340002</c:v>
                </c:pt>
                <c:pt idx="59">
                  <c:v>86.47898252500444</c:v>
                </c:pt>
                <c:pt idx="60">
                  <c:v>196.80985148499889</c:v>
                </c:pt>
                <c:pt idx="61">
                  <c:v>158.3941264860041</c:v>
                </c:pt>
                <c:pt idx="62">
                  <c:v>282.34661376099388</c:v>
                </c:pt>
                <c:pt idx="63">
                  <c:v>230.51525497899269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187.35464096099901</c:v>
                </c:pt>
                <c:pt idx="67">
                  <c:v>199.89540265899271</c:v>
                </c:pt>
                <c:pt idx="68">
                  <c:v>344.37174665700883</c:v>
                </c:pt>
                <c:pt idx="69">
                  <c:v>129.27655255400171</c:v>
                </c:pt>
                <c:pt idx="70">
                  <c:v>260.92261211200088</c:v>
                </c:pt>
                <c:pt idx="71">
                  <c:v>197.16637070800061</c:v>
                </c:pt>
                <c:pt idx="72">
                  <c:v>242.4961975149927</c:v>
                </c:pt>
                <c:pt idx="73">
                  <c:v>325.87392209000251</c:v>
                </c:pt>
                <c:pt idx="74">
                  <c:v>187.9215427809977</c:v>
                </c:pt>
                <c:pt idx="75">
                  <c:v>190.49403775000249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172.42449424200461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144.34956693300049</c:v>
                </c:pt>
                <c:pt idx="84">
                  <c:v>181.4211114619975</c:v>
                </c:pt>
                <c:pt idx="85">
                  <c:v>256.25533304100031</c:v>
                </c:pt>
                <c:pt idx="86">
                  <c:v>128.19280948900271</c:v>
                </c:pt>
                <c:pt idx="87">
                  <c:v>118.19264489499621</c:v>
                </c:pt>
                <c:pt idx="88">
                  <c:v>169.13782117300431</c:v>
                </c:pt>
                <c:pt idx="89">
                  <c:v>195.8618119470047</c:v>
                </c:pt>
                <c:pt idx="90">
                  <c:v>256.00381855199521</c:v>
                </c:pt>
                <c:pt idx="91">
                  <c:v>186.59832762299629</c:v>
                </c:pt>
                <c:pt idx="92">
                  <c:v>230.67991940600041</c:v>
                </c:pt>
                <c:pt idx="93">
                  <c:v>188.34176237900101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267.14253555200412</c:v>
                </c:pt>
                <c:pt idx="101">
                  <c:v>276.61355687899021</c:v>
                </c:pt>
                <c:pt idx="102">
                  <c:v>221.30520877300299</c:v>
                </c:pt>
                <c:pt idx="103">
                  <c:v>221.4703774500085</c:v>
                </c:pt>
                <c:pt idx="104">
                  <c:v>208.77721436199499</c:v>
                </c:pt>
                <c:pt idx="105">
                  <c:v>228.51192711999471</c:v>
                </c:pt>
                <c:pt idx="106">
                  <c:v>268.67644244300033</c:v>
                </c:pt>
                <c:pt idx="107">
                  <c:v>275.5838139520049</c:v>
                </c:pt>
                <c:pt idx="108">
                  <c:v>207.67236780100211</c:v>
                </c:pt>
                <c:pt idx="109">
                  <c:v>211.24005733999371</c:v>
                </c:pt>
                <c:pt idx="110">
                  <c:v>184.3932687100023</c:v>
                </c:pt>
                <c:pt idx="111">
                  <c:v>190.95098488499929</c:v>
                </c:pt>
                <c:pt idx="112">
                  <c:v>191.98760463499639</c:v>
                </c:pt>
                <c:pt idx="113">
                  <c:v>307.18521793400578</c:v>
                </c:pt>
                <c:pt idx="114">
                  <c:v>158.00034763199801</c:v>
                </c:pt>
                <c:pt idx="115">
                  <c:v>201.2391801060003</c:v>
                </c:pt>
                <c:pt idx="116">
                  <c:v>170.75459669000699</c:v>
                </c:pt>
                <c:pt idx="117">
                  <c:v>177.87170547099959</c:v>
                </c:pt>
                <c:pt idx="118">
                  <c:v>192.7738213549892</c:v>
                </c:pt>
                <c:pt idx="119">
                  <c:v>287.04501760400308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201.02571427100341</c:v>
                </c:pt>
                <c:pt idx="123">
                  <c:v>165.7936116659985</c:v>
                </c:pt>
                <c:pt idx="124">
                  <c:v>173.18189530099329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</c:v>
                </c:pt>
                <c:pt idx="2">
                  <c:v>256</c:v>
                </c:pt>
                <c:pt idx="3">
                  <c:v>167</c:v>
                </c:pt>
                <c:pt idx="4">
                  <c:v>16</c:v>
                </c:pt>
                <c:pt idx="5">
                  <c:v>86</c:v>
                </c:pt>
                <c:pt idx="6">
                  <c:v>156</c:v>
                </c:pt>
                <c:pt idx="7">
                  <c:v>143</c:v>
                </c:pt>
                <c:pt idx="8">
                  <c:v>87</c:v>
                </c:pt>
                <c:pt idx="9">
                  <c:v>18</c:v>
                </c:pt>
                <c:pt idx="10">
                  <c:v>193</c:v>
                </c:pt>
                <c:pt idx="11">
                  <c:v>166</c:v>
                </c:pt>
                <c:pt idx="12">
                  <c:v>233</c:v>
                </c:pt>
                <c:pt idx="13">
                  <c:v>54</c:v>
                </c:pt>
                <c:pt idx="14">
                  <c:v>171</c:v>
                </c:pt>
                <c:pt idx="15">
                  <c:v>53</c:v>
                </c:pt>
                <c:pt idx="16">
                  <c:v>125</c:v>
                </c:pt>
                <c:pt idx="17">
                  <c:v>64</c:v>
                </c:pt>
                <c:pt idx="18">
                  <c:v>3</c:v>
                </c:pt>
                <c:pt idx="19">
                  <c:v>-79</c:v>
                </c:pt>
                <c:pt idx="20">
                  <c:v>35</c:v>
                </c:pt>
                <c:pt idx="21">
                  <c:v>67</c:v>
                </c:pt>
                <c:pt idx="22">
                  <c:v>78</c:v>
                </c:pt>
                <c:pt idx="23">
                  <c:v>55</c:v>
                </c:pt>
                <c:pt idx="24">
                  <c:v>7</c:v>
                </c:pt>
                <c:pt idx="25">
                  <c:v>-115</c:v>
                </c:pt>
                <c:pt idx="26">
                  <c:v>-104</c:v>
                </c:pt>
                <c:pt idx="27">
                  <c:v>-217</c:v>
                </c:pt>
                <c:pt idx="28">
                  <c:v>-218</c:v>
                </c:pt>
                <c:pt idx="29">
                  <c:v>-199</c:v>
                </c:pt>
                <c:pt idx="30">
                  <c:v>-260</c:v>
                </c:pt>
                <c:pt idx="31">
                  <c:v>-265</c:v>
                </c:pt>
                <c:pt idx="32">
                  <c:v>-422</c:v>
                </c:pt>
                <c:pt idx="33">
                  <c:v>-485</c:v>
                </c:pt>
                <c:pt idx="34">
                  <c:v>-780</c:v>
                </c:pt>
                <c:pt idx="35">
                  <c:v>-691</c:v>
                </c:pt>
                <c:pt idx="36">
                  <c:v>-814</c:v>
                </c:pt>
                <c:pt idx="37">
                  <c:v>-700</c:v>
                </c:pt>
                <c:pt idx="38">
                  <c:v>-807</c:v>
                </c:pt>
                <c:pt idx="39">
                  <c:v>-803</c:v>
                </c:pt>
                <c:pt idx="40">
                  <c:v>-291</c:v>
                </c:pt>
                <c:pt idx="41">
                  <c:v>-429</c:v>
                </c:pt>
                <c:pt idx="42">
                  <c:v>-274</c:v>
                </c:pt>
                <c:pt idx="43">
                  <c:v>-228</c:v>
                </c:pt>
                <c:pt idx="44">
                  <c:v>-133</c:v>
                </c:pt>
                <c:pt idx="45">
                  <c:v>-273</c:v>
                </c:pt>
                <c:pt idx="46">
                  <c:v>-16</c:v>
                </c:pt>
                <c:pt idx="47">
                  <c:v>-228</c:v>
                </c:pt>
                <c:pt idx="48">
                  <c:v>19</c:v>
                </c:pt>
                <c:pt idx="49">
                  <c:v>-54</c:v>
                </c:pt>
                <c:pt idx="50">
                  <c:v>121</c:v>
                </c:pt>
                <c:pt idx="51">
                  <c:v>192</c:v>
                </c:pt>
                <c:pt idx="52">
                  <c:v>95</c:v>
                </c:pt>
                <c:pt idx="53">
                  <c:v>123</c:v>
                </c:pt>
                <c:pt idx="54">
                  <c:v>101</c:v>
                </c:pt>
                <c:pt idx="55">
                  <c:v>115</c:v>
                </c:pt>
                <c:pt idx="56">
                  <c:v>121</c:v>
                </c:pt>
                <c:pt idx="57">
                  <c:v>207</c:v>
                </c:pt>
                <c:pt idx="58">
                  <c:v>133</c:v>
                </c:pt>
                <c:pt idx="59">
                  <c:v>109</c:v>
                </c:pt>
                <c:pt idx="60">
                  <c:v>50</c:v>
                </c:pt>
                <c:pt idx="61">
                  <c:v>231</c:v>
                </c:pt>
                <c:pt idx="62">
                  <c:v>248</c:v>
                </c:pt>
                <c:pt idx="63">
                  <c:v>354</c:v>
                </c:pt>
                <c:pt idx="64">
                  <c:v>128</c:v>
                </c:pt>
                <c:pt idx="65">
                  <c:v>200</c:v>
                </c:pt>
                <c:pt idx="66">
                  <c:v>185</c:v>
                </c:pt>
                <c:pt idx="67">
                  <c:v>139</c:v>
                </c:pt>
                <c:pt idx="68">
                  <c:v>280</c:v>
                </c:pt>
                <c:pt idx="69">
                  <c:v>187</c:v>
                </c:pt>
                <c:pt idx="70">
                  <c:v>173</c:v>
                </c:pt>
                <c:pt idx="71">
                  <c:v>224</c:v>
                </c:pt>
                <c:pt idx="72">
                  <c:v>347</c:v>
                </c:pt>
                <c:pt idx="73">
                  <c:v>261</c:v>
                </c:pt>
                <c:pt idx="74">
                  <c:v>237</c:v>
                </c:pt>
                <c:pt idx="75">
                  <c:v>90</c:v>
                </c:pt>
                <c:pt idx="76">
                  <c:v>130</c:v>
                </c:pt>
                <c:pt idx="77">
                  <c:v>72</c:v>
                </c:pt>
                <c:pt idx="78">
                  <c:v>160</c:v>
                </c:pt>
                <c:pt idx="79">
                  <c:v>174</c:v>
                </c:pt>
                <c:pt idx="80">
                  <c:v>180</c:v>
                </c:pt>
                <c:pt idx="81">
                  <c:v>164</c:v>
                </c:pt>
                <c:pt idx="82">
                  <c:v>171</c:v>
                </c:pt>
                <c:pt idx="83">
                  <c:v>233</c:v>
                </c:pt>
                <c:pt idx="84">
                  <c:v>203</c:v>
                </c:pt>
                <c:pt idx="85">
                  <c:v>297</c:v>
                </c:pt>
                <c:pt idx="86">
                  <c:v>150</c:v>
                </c:pt>
                <c:pt idx="87">
                  <c:v>193</c:v>
                </c:pt>
                <c:pt idx="88">
                  <c:v>225</c:v>
                </c:pt>
                <c:pt idx="89">
                  <c:v>173</c:v>
                </c:pt>
                <c:pt idx="90">
                  <c:v>162</c:v>
                </c:pt>
                <c:pt idx="91">
                  <c:v>242</c:v>
                </c:pt>
                <c:pt idx="92">
                  <c:v>179</c:v>
                </c:pt>
                <c:pt idx="93">
                  <c:v>203</c:v>
                </c:pt>
                <c:pt idx="94">
                  <c:v>280</c:v>
                </c:pt>
                <c:pt idx="95">
                  <c:v>71</c:v>
                </c:pt>
                <c:pt idx="96">
                  <c:v>197</c:v>
                </c:pt>
                <c:pt idx="97">
                  <c:v>158</c:v>
                </c:pt>
                <c:pt idx="98">
                  <c:v>261</c:v>
                </c:pt>
                <c:pt idx="99">
                  <c:v>282</c:v>
                </c:pt>
                <c:pt idx="100">
                  <c:v>215</c:v>
                </c:pt>
                <c:pt idx="101">
                  <c:v>267</c:v>
                </c:pt>
                <c:pt idx="102">
                  <c:v>244</c:v>
                </c:pt>
                <c:pt idx="103">
                  <c:v>231</c:v>
                </c:pt>
                <c:pt idx="104">
                  <c:v>237</c:v>
                </c:pt>
                <c:pt idx="105">
                  <c:v>190</c:v>
                </c:pt>
                <c:pt idx="106">
                  <c:v>324</c:v>
                </c:pt>
                <c:pt idx="107">
                  <c:v>279</c:v>
                </c:pt>
                <c:pt idx="108">
                  <c:v>214</c:v>
                </c:pt>
                <c:pt idx="109">
                  <c:v>252</c:v>
                </c:pt>
                <c:pt idx="110">
                  <c:v>90</c:v>
                </c:pt>
                <c:pt idx="111">
                  <c:v>241</c:v>
                </c:pt>
                <c:pt idx="112">
                  <c:v>256</c:v>
                </c:pt>
                <c:pt idx="113">
                  <c:v>226</c:v>
                </c:pt>
                <c:pt idx="114">
                  <c:v>245</c:v>
                </c:pt>
                <c:pt idx="115">
                  <c:v>123</c:v>
                </c:pt>
                <c:pt idx="116">
                  <c:v>162</c:v>
                </c:pt>
                <c:pt idx="117">
                  <c:v>304</c:v>
                </c:pt>
                <c:pt idx="118">
                  <c:v>279</c:v>
                </c:pt>
                <c:pt idx="119">
                  <c:v>259</c:v>
                </c:pt>
                <c:pt idx="120">
                  <c:v>155</c:v>
                </c:pt>
                <c:pt idx="121">
                  <c:v>222</c:v>
                </c:pt>
                <c:pt idx="122">
                  <c:v>167</c:v>
                </c:pt>
                <c:pt idx="123">
                  <c:v>130</c:v>
                </c:pt>
                <c:pt idx="124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3923712"/>
        <c:axId val="403925632"/>
      </c:lineChart>
      <c:dateAx>
        <c:axId val="403923712"/>
        <c:scaling>
          <c:orientation val="minMax"/>
          <c:min val="40909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403925632"/>
        <c:crosses val="autoZero"/>
        <c:auto val="1"/>
        <c:lblOffset val="100"/>
        <c:baseTimeUnit val="months"/>
        <c:majorUnit val="12"/>
        <c:majorTimeUnit val="months"/>
      </c:dateAx>
      <c:valAx>
        <c:axId val="403925632"/>
        <c:scaling>
          <c:orientation val="minMax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03923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409242247496801"/>
          <c:y val="0.73775262467191605"/>
          <c:w val="8.0236091812052907E-2"/>
          <c:h val="0.12396860114707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Difference between ADP and BLS</a:t>
            </a:r>
          </a:p>
        </c:rich>
      </c:tx>
      <c:layout>
        <c:manualLayout>
          <c:xMode val="edge"/>
          <c:yMode val="edge"/>
          <c:x val="0.33757351511616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65535741855797E-2"/>
          <c:y val="6.0185185185185203E-2"/>
          <c:w val="0.91402616952292703"/>
          <c:h val="0.866924273354719"/>
        </c:manualLayout>
      </c:layout>
      <c:lineChart>
        <c:grouping val="standard"/>
        <c:varyColors val="0"/>
        <c:ser>
          <c:idx val="1"/>
          <c:order val="0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Sheet1!$F$62:$F$186</c:f>
              <c:numCache>
                <c:formatCode>0</c:formatCode>
                <c:ptCount val="125"/>
                <c:pt idx="1">
                  <c:v>71.562067243008642</c:v>
                </c:pt>
                <c:pt idx="2">
                  <c:v>-23.299320210004229</c:v>
                </c:pt>
                <c:pt idx="3">
                  <c:v>-13.856043855004829</c:v>
                </c:pt>
                <c:pt idx="4">
                  <c:v>134.805435391012</c:v>
                </c:pt>
                <c:pt idx="5">
                  <c:v>46.73468929498631</c:v>
                </c:pt>
                <c:pt idx="6">
                  <c:v>-12.120980960986341</c:v>
                </c:pt>
                <c:pt idx="7">
                  <c:v>5.7307352639909368</c:v>
                </c:pt>
                <c:pt idx="8">
                  <c:v>-45.98881066199101</c:v>
                </c:pt>
                <c:pt idx="9">
                  <c:v>92.06051752899657</c:v>
                </c:pt>
                <c:pt idx="10">
                  <c:v>-20.76105993600504</c:v>
                </c:pt>
                <c:pt idx="11">
                  <c:v>-150.21584014699329</c:v>
                </c:pt>
                <c:pt idx="12">
                  <c:v>-66.12640605600609</c:v>
                </c:pt>
                <c:pt idx="13">
                  <c:v>112.0862512790045</c:v>
                </c:pt>
                <c:pt idx="14">
                  <c:v>-82.348487141003716</c:v>
                </c:pt>
                <c:pt idx="15">
                  <c:v>57.87988599500386</c:v>
                </c:pt>
                <c:pt idx="16">
                  <c:v>-96.9069391140074</c:v>
                </c:pt>
                <c:pt idx="17">
                  <c:v>51.396187905003899</c:v>
                </c:pt>
                <c:pt idx="18">
                  <c:v>-8.8500694969989109</c:v>
                </c:pt>
                <c:pt idx="19">
                  <c:v>73.145008583000163</c:v>
                </c:pt>
                <c:pt idx="20">
                  <c:v>-87.329424477007706</c:v>
                </c:pt>
                <c:pt idx="21">
                  <c:v>-71.20271170399792</c:v>
                </c:pt>
                <c:pt idx="22">
                  <c:v>25.803265296999601</c:v>
                </c:pt>
                <c:pt idx="23">
                  <c:v>-61.620062802991008</c:v>
                </c:pt>
                <c:pt idx="24">
                  <c:v>17.81750294099038</c:v>
                </c:pt>
                <c:pt idx="25">
                  <c:v>82.825019135008915</c:v>
                </c:pt>
                <c:pt idx="26">
                  <c:v>17.042337738996139</c:v>
                </c:pt>
                <c:pt idx="27">
                  <c:v>16.630243159001111</c:v>
                </c:pt>
                <c:pt idx="28">
                  <c:v>10.874293733999369</c:v>
                </c:pt>
                <c:pt idx="29">
                  <c:v>-69.051820289998432</c:v>
                </c:pt>
                <c:pt idx="30">
                  <c:v>-36.699952415001462</c:v>
                </c:pt>
                <c:pt idx="31">
                  <c:v>-44.248066546002519</c:v>
                </c:pt>
                <c:pt idx="32">
                  <c:v>54.32240720000118</c:v>
                </c:pt>
                <c:pt idx="33">
                  <c:v>72.437590257002725</c:v>
                </c:pt>
                <c:pt idx="34">
                  <c:v>150.42910565200151</c:v>
                </c:pt>
                <c:pt idx="35">
                  <c:v>-57.882936506997801</c:v>
                </c:pt>
                <c:pt idx="36">
                  <c:v>44.063651435993961</c:v>
                </c:pt>
                <c:pt idx="37">
                  <c:v>-181.18735093799481</c:v>
                </c:pt>
                <c:pt idx="38">
                  <c:v>40.312835257995182</c:v>
                </c:pt>
                <c:pt idx="39">
                  <c:v>174.8967674809974</c:v>
                </c:pt>
                <c:pt idx="40">
                  <c:v>-220.2712721720018</c:v>
                </c:pt>
                <c:pt idx="41">
                  <c:v>46.399515735000023</c:v>
                </c:pt>
                <c:pt idx="42">
                  <c:v>-29.75564088000101</c:v>
                </c:pt>
                <c:pt idx="43">
                  <c:v>14.49076752600376</c:v>
                </c:pt>
                <c:pt idx="44">
                  <c:v>-25.868529461993599</c:v>
                </c:pt>
                <c:pt idx="45">
                  <c:v>159.04310648998941</c:v>
                </c:pt>
                <c:pt idx="46">
                  <c:v>-145.75187583098889</c:v>
                </c:pt>
                <c:pt idx="47">
                  <c:v>131.24572253398949</c:v>
                </c:pt>
                <c:pt idx="48">
                  <c:v>-67.112918409999111</c:v>
                </c:pt>
                <c:pt idx="49">
                  <c:v>65.990402927011004</c:v>
                </c:pt>
                <c:pt idx="50">
                  <c:v>-103.3060459380067</c:v>
                </c:pt>
                <c:pt idx="51">
                  <c:v>-86.139869395003174</c:v>
                </c:pt>
                <c:pt idx="52">
                  <c:v>84.891220723002334</c:v>
                </c:pt>
                <c:pt idx="53">
                  <c:v>-21.432474872999592</c:v>
                </c:pt>
                <c:pt idx="54">
                  <c:v>-2.7820760369941131</c:v>
                </c:pt>
                <c:pt idx="55">
                  <c:v>-19.607765174005181</c:v>
                </c:pt>
                <c:pt idx="56">
                  <c:v>-25.674294644006299</c:v>
                </c:pt>
                <c:pt idx="57">
                  <c:v>-53.104333990995649</c:v>
                </c:pt>
                <c:pt idx="58">
                  <c:v>37.820019134000169</c:v>
                </c:pt>
                <c:pt idx="59">
                  <c:v>-22.52101747499546</c:v>
                </c:pt>
                <c:pt idx="60">
                  <c:v>146.80985148499889</c:v>
                </c:pt>
                <c:pt idx="61">
                  <c:v>-72.605873513995903</c:v>
                </c:pt>
                <c:pt idx="62">
                  <c:v>34.346613760993932</c:v>
                </c:pt>
                <c:pt idx="63">
                  <c:v>-123.4847450210073</c:v>
                </c:pt>
                <c:pt idx="64">
                  <c:v>111.0668191940058</c:v>
                </c:pt>
                <c:pt idx="65">
                  <c:v>-29.861062209995001</c:v>
                </c:pt>
                <c:pt idx="66">
                  <c:v>2.35464096099895</c:v>
                </c:pt>
                <c:pt idx="67">
                  <c:v>60.89540265899268</c:v>
                </c:pt>
                <c:pt idx="68">
                  <c:v>64.371746657008771</c:v>
                </c:pt>
                <c:pt idx="69">
                  <c:v>-57.723447445998318</c:v>
                </c:pt>
                <c:pt idx="70">
                  <c:v>87.922612112000934</c:v>
                </c:pt>
                <c:pt idx="71">
                  <c:v>-26.83362929199939</c:v>
                </c:pt>
                <c:pt idx="72">
                  <c:v>-104.5038024850073</c:v>
                </c:pt>
                <c:pt idx="73">
                  <c:v>64.873922090002452</c:v>
                </c:pt>
                <c:pt idx="74">
                  <c:v>-49.078457219002303</c:v>
                </c:pt>
                <c:pt idx="75">
                  <c:v>100.49403775000251</c:v>
                </c:pt>
                <c:pt idx="76">
                  <c:v>0.65228923699760299</c:v>
                </c:pt>
                <c:pt idx="77">
                  <c:v>8.5160549830034142</c:v>
                </c:pt>
                <c:pt idx="78">
                  <c:v>6.7296616459934731</c:v>
                </c:pt>
                <c:pt idx="79">
                  <c:v>-1.575505757995415</c:v>
                </c:pt>
                <c:pt idx="80">
                  <c:v>-10.23776430700673</c:v>
                </c:pt>
                <c:pt idx="81">
                  <c:v>25.3914678900037</c:v>
                </c:pt>
                <c:pt idx="82">
                  <c:v>42.810937633999863</c:v>
                </c:pt>
                <c:pt idx="83">
                  <c:v>-88.65043306699954</c:v>
                </c:pt>
                <c:pt idx="84">
                  <c:v>-21.578888538002499</c:v>
                </c:pt>
                <c:pt idx="85">
                  <c:v>-40.744666958999012</c:v>
                </c:pt>
                <c:pt idx="86">
                  <c:v>-21.807190510997319</c:v>
                </c:pt>
                <c:pt idx="87">
                  <c:v>-74.807355105003808</c:v>
                </c:pt>
                <c:pt idx="88">
                  <c:v>-55.862178826995653</c:v>
                </c:pt>
                <c:pt idx="89">
                  <c:v>22.86181194700475</c:v>
                </c:pt>
                <c:pt idx="90">
                  <c:v>94.003818551995209</c:v>
                </c:pt>
                <c:pt idx="91">
                  <c:v>-55.401672377003713</c:v>
                </c:pt>
                <c:pt idx="92">
                  <c:v>51.679919406000408</c:v>
                </c:pt>
                <c:pt idx="93">
                  <c:v>-14.658237620998991</c:v>
                </c:pt>
                <c:pt idx="94">
                  <c:v>-69.14753292700334</c:v>
                </c:pt>
                <c:pt idx="95">
                  <c:v>133.1671548040031</c:v>
                </c:pt>
                <c:pt idx="96">
                  <c:v>-21.73260207800195</c:v>
                </c:pt>
                <c:pt idx="97">
                  <c:v>50.696099615001003</c:v>
                </c:pt>
                <c:pt idx="98">
                  <c:v>-60.799225388997002</c:v>
                </c:pt>
                <c:pt idx="99">
                  <c:v>-28.386770381999671</c:v>
                </c:pt>
                <c:pt idx="100">
                  <c:v>52.142535552004119</c:v>
                </c:pt>
                <c:pt idx="101">
                  <c:v>9.6135568789904937</c:v>
                </c:pt>
                <c:pt idx="102">
                  <c:v>-22.69479122699704</c:v>
                </c:pt>
                <c:pt idx="103">
                  <c:v>-9.5296225499914726</c:v>
                </c:pt>
                <c:pt idx="104">
                  <c:v>-28.222785638005011</c:v>
                </c:pt>
                <c:pt idx="105">
                  <c:v>38.511927119994652</c:v>
                </c:pt>
                <c:pt idx="106">
                  <c:v>-55.323557556999731</c:v>
                </c:pt>
                <c:pt idx="107">
                  <c:v>-3.4161860479944148</c:v>
                </c:pt>
                <c:pt idx="108">
                  <c:v>-6.3276321989978896</c:v>
                </c:pt>
                <c:pt idx="109">
                  <c:v>-40.759942660006352</c:v>
                </c:pt>
                <c:pt idx="110">
                  <c:v>94.393268710002303</c:v>
                </c:pt>
                <c:pt idx="111">
                  <c:v>-50.049015115000657</c:v>
                </c:pt>
                <c:pt idx="112">
                  <c:v>-64.012395365003613</c:v>
                </c:pt>
                <c:pt idx="113">
                  <c:v>81.185217934005777</c:v>
                </c:pt>
                <c:pt idx="114">
                  <c:v>-86.999652368001975</c:v>
                </c:pt>
                <c:pt idx="115">
                  <c:v>78.239180106000276</c:v>
                </c:pt>
                <c:pt idx="116">
                  <c:v>8.7545966900070198</c:v>
                </c:pt>
                <c:pt idx="117">
                  <c:v>-126.1282945290004</c:v>
                </c:pt>
                <c:pt idx="118">
                  <c:v>-86.226178645010805</c:v>
                </c:pt>
                <c:pt idx="119">
                  <c:v>28.045017604003078</c:v>
                </c:pt>
                <c:pt idx="120">
                  <c:v>37.886641097997199</c:v>
                </c:pt>
                <c:pt idx="121">
                  <c:v>-14.506491185995401</c:v>
                </c:pt>
                <c:pt idx="122">
                  <c:v>34.02571427100338</c:v>
                </c:pt>
                <c:pt idx="123">
                  <c:v>35.793611665998469</c:v>
                </c:pt>
                <c:pt idx="124">
                  <c:v>148.18189530099329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460288"/>
        <c:axId val="404475904"/>
      </c:lineChart>
      <c:dateAx>
        <c:axId val="404460288"/>
        <c:scaling>
          <c:orientation val="minMax"/>
          <c:min val="40909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404475904"/>
        <c:crosses val="autoZero"/>
        <c:auto val="1"/>
        <c:lblOffset val="100"/>
        <c:baseTimeUnit val="months"/>
        <c:majorUnit val="12"/>
        <c:majorTimeUnit val="months"/>
      </c:dateAx>
      <c:valAx>
        <c:axId val="404475904"/>
        <c:scaling>
          <c:orientation val="minMax"/>
          <c:min val="-200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04460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237848741129603E-2"/>
          <c:y val="6.5104166666666699E-2"/>
          <c:w val="0.93870042286380895"/>
          <c:h val="0.8697051345144359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</c:v>
                </c:pt>
                <c:pt idx="1">
                  <c:v>17</c:v>
                </c:pt>
                <c:pt idx="2">
                  <c:v>30</c:v>
                </c:pt>
                <c:pt idx="3">
                  <c:v>43</c:v>
                </c:pt>
                <c:pt idx="4">
                  <c:v>26</c:v>
                </c:pt>
                <c:pt idx="5">
                  <c:v>28</c:v>
                </c:pt>
                <c:pt idx="6">
                  <c:v>19</c:v>
                </c:pt>
                <c:pt idx="7">
                  <c:v>25</c:v>
                </c:pt>
                <c:pt idx="8">
                  <c:v>34</c:v>
                </c:pt>
                <c:pt idx="9">
                  <c:v>28</c:v>
                </c:pt>
                <c:pt idx="10">
                  <c:v>40</c:v>
                </c:pt>
                <c:pt idx="11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51308544"/>
        <c:axId val="451404160"/>
      </c:barChart>
      <c:catAx>
        <c:axId val="451308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51404160"/>
        <c:crosses val="autoZero"/>
        <c:auto val="1"/>
        <c:lblAlgn val="ctr"/>
        <c:lblOffset val="100"/>
        <c:noMultiLvlLbl val="0"/>
      </c:catAx>
      <c:valAx>
        <c:axId val="451404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51308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DD606-376A-4C93-9607-DB94CAD94A2B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0FB586-AA9C-48FD-89FD-3C2DE58F5CB6}">
      <dgm:prSet phldrT="[Text]"/>
      <dgm:spPr>
        <a:xfrm>
          <a:off x="0" y="0"/>
          <a:ext cx="8323898" cy="1454830"/>
        </a:xfrm>
        <a:prstGeom prst="roundRect">
          <a:avLst>
            <a:gd name="adj" fmla="val 10000"/>
          </a:avLst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Global Macro Strategist</a:t>
          </a:r>
          <a:endParaRPr lang="en-US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3C0EC3B4-636F-4D40-9D43-7C9381F5DF7E}" type="parTrans" cxnId="{159C8329-A593-49B4-8CC2-FFAC3C132393}">
      <dgm:prSet/>
      <dgm:spPr/>
      <dgm:t>
        <a:bodyPr/>
        <a:lstStyle/>
        <a:p>
          <a:endParaRPr lang="en-US"/>
        </a:p>
      </dgm:t>
    </dgm:pt>
    <dgm:pt modelId="{2111F6F2-7969-497C-895A-2DC79ECE53B6}" type="sibTrans" cxnId="{159C8329-A593-49B4-8CC2-FFAC3C132393}">
      <dgm:prSet/>
      <dgm:spPr/>
      <dgm:t>
        <a:bodyPr/>
        <a:lstStyle/>
        <a:p>
          <a:endParaRPr lang="en-US"/>
        </a:p>
      </dgm:t>
    </dgm:pt>
    <dgm:pt modelId="{692A897C-01AF-482B-9998-2DB75C5F9FEA}">
      <dgm:prSet phldrT="[Text]"/>
      <dgm:spPr>
        <a:xfrm>
          <a:off x="0" y="0"/>
          <a:ext cx="8323898" cy="1454830"/>
        </a:xfrm>
        <a:prstGeom prst="roundRect">
          <a:avLst>
            <a:gd name="adj" fmla="val 10000"/>
          </a:avLst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Using ADP to predict the BLS growth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C4B0675-B295-4617-9D20-1BA92117242F}" type="parTrans" cxnId="{5516FBC4-8ABE-44C8-97D7-F8E2882C3CF2}">
      <dgm:prSet/>
      <dgm:spPr/>
      <dgm:t>
        <a:bodyPr/>
        <a:lstStyle/>
        <a:p>
          <a:endParaRPr lang="en-US"/>
        </a:p>
      </dgm:t>
    </dgm:pt>
    <dgm:pt modelId="{43CFFA7D-954B-4CBE-B6F4-A68893A330AF}" type="sibTrans" cxnId="{5516FBC4-8ABE-44C8-97D7-F8E2882C3CF2}">
      <dgm:prSet/>
      <dgm:spPr/>
      <dgm:t>
        <a:bodyPr/>
        <a:lstStyle/>
        <a:p>
          <a:endParaRPr lang="en-US"/>
        </a:p>
      </dgm:t>
    </dgm:pt>
    <dgm:pt modelId="{CADCEA48-BEE5-43F2-9FEB-C7A9B97A0EB6}">
      <dgm:prSet phldrT="[Text]"/>
      <dgm:spPr>
        <a:xfrm>
          <a:off x="0" y="0"/>
          <a:ext cx="8323898" cy="1454830"/>
        </a:xfrm>
        <a:prstGeom prst="roundRect">
          <a:avLst>
            <a:gd name="adj" fmla="val 10000"/>
          </a:avLst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Does it say something more broadly about GDP?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4459CE1-DCC1-4E0A-8C3D-BF92975137AB}" type="parTrans" cxnId="{74CC5649-EA34-45F5-97B7-77261F1B3716}">
      <dgm:prSet/>
      <dgm:spPr/>
      <dgm:t>
        <a:bodyPr/>
        <a:lstStyle/>
        <a:p>
          <a:endParaRPr lang="en-US"/>
        </a:p>
      </dgm:t>
    </dgm:pt>
    <dgm:pt modelId="{F1E9E1D2-5F9E-4734-BC2F-58E04470FFD3}" type="sibTrans" cxnId="{74CC5649-EA34-45F5-97B7-77261F1B3716}">
      <dgm:prSet/>
      <dgm:spPr/>
      <dgm:t>
        <a:bodyPr/>
        <a:lstStyle/>
        <a:p>
          <a:endParaRPr lang="en-US"/>
        </a:p>
      </dgm:t>
    </dgm:pt>
    <dgm:pt modelId="{B5C02E52-049E-4CBC-804D-59C009E3540B}">
      <dgm:prSet phldrT="[Text]"/>
      <dgm:spPr>
        <a:xfrm>
          <a:off x="0" y="1600313"/>
          <a:ext cx="8323898" cy="1454830"/>
        </a:xfrm>
        <a:prstGeom prst="roundRect">
          <a:avLst>
            <a:gd name="adj" fmla="val 1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US Economist</a:t>
          </a:r>
          <a:endParaRPr lang="en-US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6F5A8D8E-B942-45C1-9338-EA8F1BAB0A35}" type="parTrans" cxnId="{1A3ADEBD-5869-4DF9-A754-6D6AFBB53B3E}">
      <dgm:prSet/>
      <dgm:spPr/>
      <dgm:t>
        <a:bodyPr/>
        <a:lstStyle/>
        <a:p>
          <a:endParaRPr lang="en-US"/>
        </a:p>
      </dgm:t>
    </dgm:pt>
    <dgm:pt modelId="{0DFB842E-1829-4871-A7F8-622333C5605D}" type="sibTrans" cxnId="{1A3ADEBD-5869-4DF9-A754-6D6AFBB53B3E}">
      <dgm:prSet/>
      <dgm:spPr/>
      <dgm:t>
        <a:bodyPr/>
        <a:lstStyle/>
        <a:p>
          <a:endParaRPr lang="en-US"/>
        </a:p>
      </dgm:t>
    </dgm:pt>
    <dgm:pt modelId="{1E047E1B-B67A-4989-912A-DECBDBBEE7D9}">
      <dgm:prSet phldrT="[Text]"/>
      <dgm:spPr>
        <a:xfrm>
          <a:off x="0" y="1600313"/>
          <a:ext cx="8323898" cy="1454830"/>
        </a:xfrm>
        <a:prstGeom prst="roundRect">
          <a:avLst>
            <a:gd name="adj" fmla="val 1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The most important thing is how well ADP predicts BLS payrolls, and with what error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77DCE63-E061-4DF3-AC49-B6886037AA7F}" type="parTrans" cxnId="{303AAA27-9C54-4017-A244-15499668700E}">
      <dgm:prSet/>
      <dgm:spPr/>
      <dgm:t>
        <a:bodyPr/>
        <a:lstStyle/>
        <a:p>
          <a:endParaRPr lang="en-US"/>
        </a:p>
      </dgm:t>
    </dgm:pt>
    <dgm:pt modelId="{7AE282EA-93FA-478D-BA48-5255CC960182}" type="sibTrans" cxnId="{303AAA27-9C54-4017-A244-15499668700E}">
      <dgm:prSet/>
      <dgm:spPr/>
      <dgm:t>
        <a:bodyPr/>
        <a:lstStyle/>
        <a:p>
          <a:endParaRPr lang="en-US"/>
        </a:p>
      </dgm:t>
    </dgm:pt>
    <dgm:pt modelId="{A17FBCBA-8D73-4030-A928-F74884FB10D2}">
      <dgm:prSet phldrT="[Text]"/>
      <dgm:spPr>
        <a:xfrm>
          <a:off x="0" y="3200626"/>
          <a:ext cx="8323898" cy="1454830"/>
        </a:xfrm>
        <a:prstGeom prst="roundRect">
          <a:avLst>
            <a:gd name="adj" fmla="val 10000"/>
          </a:avLst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Interest Rate Strategist</a:t>
          </a:r>
          <a:endParaRPr lang="en-US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72E85A0D-98CC-4514-B1A5-888B6C18EF4F}" type="parTrans" cxnId="{4F437F0D-C7E2-4532-9C9A-5E54EED7FED7}">
      <dgm:prSet/>
      <dgm:spPr/>
      <dgm:t>
        <a:bodyPr/>
        <a:lstStyle/>
        <a:p>
          <a:endParaRPr lang="en-US"/>
        </a:p>
      </dgm:t>
    </dgm:pt>
    <dgm:pt modelId="{FC54DCE9-83D0-45EA-88CE-EA6E56BCF683}" type="sibTrans" cxnId="{4F437F0D-C7E2-4532-9C9A-5E54EED7FED7}">
      <dgm:prSet/>
      <dgm:spPr/>
      <dgm:t>
        <a:bodyPr/>
        <a:lstStyle/>
        <a:p>
          <a:endParaRPr lang="en-US"/>
        </a:p>
      </dgm:t>
    </dgm:pt>
    <dgm:pt modelId="{21BC152F-9D4E-4F1A-9031-7F0793F8489F}">
      <dgm:prSet phldrT="[Text]"/>
      <dgm:spPr>
        <a:xfrm>
          <a:off x="0" y="3200626"/>
          <a:ext cx="8323898" cy="1454830"/>
        </a:xfrm>
        <a:prstGeom prst="roundRect">
          <a:avLst>
            <a:gd name="adj" fmla="val 10000"/>
          </a:avLst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How well ADP performed vs. consensus expectation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D98BFB4-CF79-4759-BFB5-77C04B26395F}" type="parTrans" cxnId="{F5476195-9BD3-4590-A157-550500843D9B}">
      <dgm:prSet/>
      <dgm:spPr/>
      <dgm:t>
        <a:bodyPr/>
        <a:lstStyle/>
        <a:p>
          <a:endParaRPr lang="en-US"/>
        </a:p>
      </dgm:t>
    </dgm:pt>
    <dgm:pt modelId="{0EF0EE5D-ECCD-4023-B5CD-B6C049861C4C}" type="sibTrans" cxnId="{F5476195-9BD3-4590-A157-550500843D9B}">
      <dgm:prSet/>
      <dgm:spPr/>
      <dgm:t>
        <a:bodyPr/>
        <a:lstStyle/>
        <a:p>
          <a:endParaRPr lang="en-US"/>
        </a:p>
      </dgm:t>
    </dgm:pt>
    <dgm:pt modelId="{5CC592FE-D035-4B73-8AAC-73E8028C0B30}">
      <dgm:prSet phldrT="[Text]"/>
      <dgm:spPr>
        <a:xfrm>
          <a:off x="0" y="3200626"/>
          <a:ext cx="8323898" cy="1454830"/>
        </a:xfrm>
        <a:prstGeom prst="roundRect">
          <a:avLst>
            <a:gd name="adj" fmla="val 10000"/>
          </a:avLst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What does ADP imply for the BLS headline number?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67D6A5CC-EF4F-4FFE-BB6E-82742EE149B3}" type="parTrans" cxnId="{1359042A-F09B-4454-8EDA-99769EE13ED6}">
      <dgm:prSet/>
      <dgm:spPr/>
      <dgm:t>
        <a:bodyPr/>
        <a:lstStyle/>
        <a:p>
          <a:endParaRPr lang="en-US"/>
        </a:p>
      </dgm:t>
    </dgm:pt>
    <dgm:pt modelId="{3493C50A-061A-488F-A2FC-D1BA0C0CBD74}" type="sibTrans" cxnId="{1359042A-F09B-4454-8EDA-99769EE13ED6}">
      <dgm:prSet/>
      <dgm:spPr/>
      <dgm:t>
        <a:bodyPr/>
        <a:lstStyle/>
        <a:p>
          <a:endParaRPr lang="en-US"/>
        </a:p>
      </dgm:t>
    </dgm:pt>
    <dgm:pt modelId="{73E77362-3C0C-42D5-8B39-0FDAF8671889}" type="pres">
      <dgm:prSet presAssocID="{A56DD606-376A-4C93-9607-DB94CAD94A2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DE899B-2FBA-41D4-9349-77E7B8332603}" type="pres">
      <dgm:prSet presAssocID="{C00FB586-AA9C-48FD-89FD-3C2DE58F5CB6}" presName="comp" presStyleCnt="0"/>
      <dgm:spPr/>
    </dgm:pt>
    <dgm:pt modelId="{44C0DD08-D45B-4FAF-8348-1FDE402651E6}" type="pres">
      <dgm:prSet presAssocID="{C00FB586-AA9C-48FD-89FD-3C2DE58F5CB6}" presName="box" presStyleLbl="node1" presStyleIdx="0" presStyleCnt="3"/>
      <dgm:spPr/>
      <dgm:t>
        <a:bodyPr/>
        <a:lstStyle/>
        <a:p>
          <a:endParaRPr lang="en-US"/>
        </a:p>
      </dgm:t>
    </dgm:pt>
    <dgm:pt modelId="{CA112198-0733-4EB9-8387-4577255F91BB}" type="pres">
      <dgm:prSet presAssocID="{C00FB586-AA9C-48FD-89FD-3C2DE58F5CB6}" presName="img" presStyleLbl="fgImgPlace1" presStyleIdx="0" presStyleCnt="3" custScaleX="90909" custScaleY="90909" custLinFactNeighborX="-7620"/>
      <dgm:spPr>
        <a:xfrm>
          <a:off x="94299" y="198386"/>
          <a:ext cx="1513434" cy="10580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>
            <a:rot lat="0" lon="20699966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6C378741-6E6E-4B7F-A427-4072B0FA9DE2}" type="pres">
      <dgm:prSet presAssocID="{C00FB586-AA9C-48FD-89FD-3C2DE58F5CB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558F1-F237-4AC8-8E0B-3548C6C94846}" type="pres">
      <dgm:prSet presAssocID="{2111F6F2-7969-497C-895A-2DC79ECE53B6}" presName="spacer" presStyleCnt="0"/>
      <dgm:spPr/>
    </dgm:pt>
    <dgm:pt modelId="{7AF00C65-DC19-42A7-9DB5-DEA4F7DE7B4E}" type="pres">
      <dgm:prSet presAssocID="{B5C02E52-049E-4CBC-804D-59C009E3540B}" presName="comp" presStyleCnt="0"/>
      <dgm:spPr/>
    </dgm:pt>
    <dgm:pt modelId="{A6E2E86B-161A-4723-B2FF-D23911182842}" type="pres">
      <dgm:prSet presAssocID="{B5C02E52-049E-4CBC-804D-59C009E3540B}" presName="box" presStyleLbl="node1" presStyleIdx="1" presStyleCnt="3"/>
      <dgm:spPr/>
      <dgm:t>
        <a:bodyPr/>
        <a:lstStyle/>
        <a:p>
          <a:endParaRPr lang="en-US"/>
        </a:p>
      </dgm:t>
    </dgm:pt>
    <dgm:pt modelId="{C229DFCF-FDCF-42B1-97E3-09879BA903D4}" type="pres">
      <dgm:prSet presAssocID="{B5C02E52-049E-4CBC-804D-59C009E3540B}" presName="img" presStyleLbl="fgImgPlace1" presStyleIdx="1" presStyleCnt="3" custLinFactNeighborX="-3074"/>
      <dgm:spPr>
        <a:xfrm>
          <a:off x="94307" y="1745796"/>
          <a:ext cx="1664779" cy="11638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/>
          <a:lightRig rig="threePt" dir="t"/>
        </a:scene3d>
      </dgm:spPr>
      <dgm:t>
        <a:bodyPr/>
        <a:lstStyle/>
        <a:p>
          <a:endParaRPr lang="en-US"/>
        </a:p>
      </dgm:t>
    </dgm:pt>
    <dgm:pt modelId="{DF45D2DF-EFA3-4DF4-BCD7-1B9DEE49C36B}" type="pres">
      <dgm:prSet presAssocID="{B5C02E52-049E-4CBC-804D-59C009E3540B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E51F-AF45-4FAD-B40A-D13B8BB46263}" type="pres">
      <dgm:prSet presAssocID="{0DFB842E-1829-4871-A7F8-622333C5605D}" presName="spacer" presStyleCnt="0"/>
      <dgm:spPr/>
    </dgm:pt>
    <dgm:pt modelId="{8EE42581-4F43-4001-A79A-9905143E8A03}" type="pres">
      <dgm:prSet presAssocID="{A17FBCBA-8D73-4030-A928-F74884FB10D2}" presName="comp" presStyleCnt="0"/>
      <dgm:spPr/>
    </dgm:pt>
    <dgm:pt modelId="{1C728EEC-1545-4E79-A6E7-98E27F717960}" type="pres">
      <dgm:prSet presAssocID="{A17FBCBA-8D73-4030-A928-F74884FB10D2}" presName="box" presStyleLbl="node1" presStyleIdx="2" presStyleCnt="3"/>
      <dgm:spPr/>
      <dgm:t>
        <a:bodyPr/>
        <a:lstStyle/>
        <a:p>
          <a:endParaRPr lang="en-US"/>
        </a:p>
      </dgm:t>
    </dgm:pt>
    <dgm:pt modelId="{9DD1AD59-7ACC-477E-B15C-D2EB3D8F8674}" type="pres">
      <dgm:prSet presAssocID="{A17FBCBA-8D73-4030-A928-F74884FB10D2}" presName="img" presStyleLbl="fgImgPlace1" presStyleIdx="2" presStyleCnt="3" custFlipHor="1" custLinFactNeighborX="-3074"/>
      <dgm:spPr>
        <a:xfrm flipH="1">
          <a:off x="94307" y="3346109"/>
          <a:ext cx="1664779" cy="11638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>
            <a:rot lat="0" lon="20699966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E0F0DD63-B4DF-4030-BC90-A18B621E5D04}" type="pres">
      <dgm:prSet presAssocID="{A17FBCBA-8D73-4030-A928-F74884FB10D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C5649-EA34-45F5-97B7-77261F1B3716}" srcId="{C00FB586-AA9C-48FD-89FD-3C2DE58F5CB6}" destId="{CADCEA48-BEE5-43F2-9FEB-C7A9B97A0EB6}" srcOrd="1" destOrd="0" parTransId="{04459CE1-DCC1-4E0A-8C3D-BF92975137AB}" sibTransId="{F1E9E1D2-5F9E-4734-BC2F-58E04470FFD3}"/>
    <dgm:cxn modelId="{5516FBC4-8ABE-44C8-97D7-F8E2882C3CF2}" srcId="{C00FB586-AA9C-48FD-89FD-3C2DE58F5CB6}" destId="{692A897C-01AF-482B-9998-2DB75C5F9FEA}" srcOrd="0" destOrd="0" parTransId="{0C4B0675-B295-4617-9D20-1BA92117242F}" sibTransId="{43CFFA7D-954B-4CBE-B6F4-A68893A330AF}"/>
    <dgm:cxn modelId="{16BA1C0A-74DA-4E4B-9642-E678B3965A9C}" type="presOf" srcId="{A17FBCBA-8D73-4030-A928-F74884FB10D2}" destId="{E0F0DD63-B4DF-4030-BC90-A18B621E5D04}" srcOrd="1" destOrd="0" presId="urn:microsoft.com/office/officeart/2005/8/layout/vList4"/>
    <dgm:cxn modelId="{034A1D88-CF58-4699-840E-2E75B1B0852C}" type="presOf" srcId="{CADCEA48-BEE5-43F2-9FEB-C7A9B97A0EB6}" destId="{44C0DD08-D45B-4FAF-8348-1FDE402651E6}" srcOrd="0" destOrd="2" presId="urn:microsoft.com/office/officeart/2005/8/layout/vList4"/>
    <dgm:cxn modelId="{2FD3F827-E7DC-46AC-B0EF-3BB4A261585F}" type="presOf" srcId="{692A897C-01AF-482B-9998-2DB75C5F9FEA}" destId="{44C0DD08-D45B-4FAF-8348-1FDE402651E6}" srcOrd="0" destOrd="1" presId="urn:microsoft.com/office/officeart/2005/8/layout/vList4"/>
    <dgm:cxn modelId="{F9106B09-2377-427D-9C64-0877D7C71429}" type="presOf" srcId="{A17FBCBA-8D73-4030-A928-F74884FB10D2}" destId="{1C728EEC-1545-4E79-A6E7-98E27F717960}" srcOrd="0" destOrd="0" presId="urn:microsoft.com/office/officeart/2005/8/layout/vList4"/>
    <dgm:cxn modelId="{6A983264-7F88-495D-A198-6C9BE1B47773}" type="presOf" srcId="{B5C02E52-049E-4CBC-804D-59C009E3540B}" destId="{DF45D2DF-EFA3-4DF4-BCD7-1B9DEE49C36B}" srcOrd="1" destOrd="0" presId="urn:microsoft.com/office/officeart/2005/8/layout/vList4"/>
    <dgm:cxn modelId="{D9C1E46A-B584-433F-8921-E86559E19695}" type="presOf" srcId="{5CC592FE-D035-4B73-8AAC-73E8028C0B30}" destId="{1C728EEC-1545-4E79-A6E7-98E27F717960}" srcOrd="0" destOrd="2" presId="urn:microsoft.com/office/officeart/2005/8/layout/vList4"/>
    <dgm:cxn modelId="{6D9A87C9-3FC8-45B9-8D39-E1890B3FAD60}" type="presOf" srcId="{C00FB586-AA9C-48FD-89FD-3C2DE58F5CB6}" destId="{44C0DD08-D45B-4FAF-8348-1FDE402651E6}" srcOrd="0" destOrd="0" presId="urn:microsoft.com/office/officeart/2005/8/layout/vList4"/>
    <dgm:cxn modelId="{303AAA27-9C54-4017-A244-15499668700E}" srcId="{B5C02E52-049E-4CBC-804D-59C009E3540B}" destId="{1E047E1B-B67A-4989-912A-DECBDBBEE7D9}" srcOrd="0" destOrd="0" parTransId="{B77DCE63-E061-4DF3-AC49-B6886037AA7F}" sibTransId="{7AE282EA-93FA-478D-BA48-5255CC960182}"/>
    <dgm:cxn modelId="{159C8329-A593-49B4-8CC2-FFAC3C132393}" srcId="{A56DD606-376A-4C93-9607-DB94CAD94A2B}" destId="{C00FB586-AA9C-48FD-89FD-3C2DE58F5CB6}" srcOrd="0" destOrd="0" parTransId="{3C0EC3B4-636F-4D40-9D43-7C9381F5DF7E}" sibTransId="{2111F6F2-7969-497C-895A-2DC79ECE53B6}"/>
    <dgm:cxn modelId="{8000FE31-227D-41FD-84AD-3F1FBA73656A}" type="presOf" srcId="{1E047E1B-B67A-4989-912A-DECBDBBEE7D9}" destId="{DF45D2DF-EFA3-4DF4-BCD7-1B9DEE49C36B}" srcOrd="1" destOrd="1" presId="urn:microsoft.com/office/officeart/2005/8/layout/vList4"/>
    <dgm:cxn modelId="{1359042A-F09B-4454-8EDA-99769EE13ED6}" srcId="{A17FBCBA-8D73-4030-A928-F74884FB10D2}" destId="{5CC592FE-D035-4B73-8AAC-73E8028C0B30}" srcOrd="1" destOrd="0" parTransId="{67D6A5CC-EF4F-4FFE-BB6E-82742EE149B3}" sibTransId="{3493C50A-061A-488F-A2FC-D1BA0C0CBD74}"/>
    <dgm:cxn modelId="{1A3ADEBD-5869-4DF9-A754-6D6AFBB53B3E}" srcId="{A56DD606-376A-4C93-9607-DB94CAD94A2B}" destId="{B5C02E52-049E-4CBC-804D-59C009E3540B}" srcOrd="1" destOrd="0" parTransId="{6F5A8D8E-B942-45C1-9338-EA8F1BAB0A35}" sibTransId="{0DFB842E-1829-4871-A7F8-622333C5605D}"/>
    <dgm:cxn modelId="{AD0B7D9D-DE7A-49D4-9BCC-66810AE2D5C4}" type="presOf" srcId="{B5C02E52-049E-4CBC-804D-59C009E3540B}" destId="{A6E2E86B-161A-4723-B2FF-D23911182842}" srcOrd="0" destOrd="0" presId="urn:microsoft.com/office/officeart/2005/8/layout/vList4"/>
    <dgm:cxn modelId="{F5F822A2-A8C9-450C-9A0C-3DF5313F6C09}" type="presOf" srcId="{1E047E1B-B67A-4989-912A-DECBDBBEE7D9}" destId="{A6E2E86B-161A-4723-B2FF-D23911182842}" srcOrd="0" destOrd="1" presId="urn:microsoft.com/office/officeart/2005/8/layout/vList4"/>
    <dgm:cxn modelId="{170D3204-3346-4689-87FA-86969C81972E}" type="presOf" srcId="{5CC592FE-D035-4B73-8AAC-73E8028C0B30}" destId="{E0F0DD63-B4DF-4030-BC90-A18B621E5D04}" srcOrd="1" destOrd="2" presId="urn:microsoft.com/office/officeart/2005/8/layout/vList4"/>
    <dgm:cxn modelId="{E8534B1C-43B1-437F-8E86-FF156123E080}" type="presOf" srcId="{21BC152F-9D4E-4F1A-9031-7F0793F8489F}" destId="{1C728EEC-1545-4E79-A6E7-98E27F717960}" srcOrd="0" destOrd="1" presId="urn:microsoft.com/office/officeart/2005/8/layout/vList4"/>
    <dgm:cxn modelId="{0B4850D0-CB13-490C-8120-0441204BEC50}" type="presOf" srcId="{A56DD606-376A-4C93-9607-DB94CAD94A2B}" destId="{73E77362-3C0C-42D5-8B39-0FDAF8671889}" srcOrd="0" destOrd="0" presId="urn:microsoft.com/office/officeart/2005/8/layout/vList4"/>
    <dgm:cxn modelId="{69E0528E-C3EA-412A-971B-5D2622EE4FE0}" type="presOf" srcId="{C00FB586-AA9C-48FD-89FD-3C2DE58F5CB6}" destId="{6C378741-6E6E-4B7F-A427-4072B0FA9DE2}" srcOrd="1" destOrd="0" presId="urn:microsoft.com/office/officeart/2005/8/layout/vList4"/>
    <dgm:cxn modelId="{62964AF2-1F90-45A0-9F3E-1F50702BF291}" type="presOf" srcId="{21BC152F-9D4E-4F1A-9031-7F0793F8489F}" destId="{E0F0DD63-B4DF-4030-BC90-A18B621E5D04}" srcOrd="1" destOrd="1" presId="urn:microsoft.com/office/officeart/2005/8/layout/vList4"/>
    <dgm:cxn modelId="{4F437F0D-C7E2-4532-9C9A-5E54EED7FED7}" srcId="{A56DD606-376A-4C93-9607-DB94CAD94A2B}" destId="{A17FBCBA-8D73-4030-A928-F74884FB10D2}" srcOrd="2" destOrd="0" parTransId="{72E85A0D-98CC-4514-B1A5-888B6C18EF4F}" sibTransId="{FC54DCE9-83D0-45EA-88CE-EA6E56BCF683}"/>
    <dgm:cxn modelId="{F5476195-9BD3-4590-A157-550500843D9B}" srcId="{A17FBCBA-8D73-4030-A928-F74884FB10D2}" destId="{21BC152F-9D4E-4F1A-9031-7F0793F8489F}" srcOrd="0" destOrd="0" parTransId="{0D98BFB4-CF79-4759-BFB5-77C04B26395F}" sibTransId="{0EF0EE5D-ECCD-4023-B5CD-B6C049861C4C}"/>
    <dgm:cxn modelId="{E66102A5-5428-4EB2-9B21-6D77A993C046}" type="presOf" srcId="{692A897C-01AF-482B-9998-2DB75C5F9FEA}" destId="{6C378741-6E6E-4B7F-A427-4072B0FA9DE2}" srcOrd="1" destOrd="1" presId="urn:microsoft.com/office/officeart/2005/8/layout/vList4"/>
    <dgm:cxn modelId="{85BA3E63-3214-4C7A-9242-D73FB2D6B255}" type="presOf" srcId="{CADCEA48-BEE5-43F2-9FEB-C7A9B97A0EB6}" destId="{6C378741-6E6E-4B7F-A427-4072B0FA9DE2}" srcOrd="1" destOrd="2" presId="urn:microsoft.com/office/officeart/2005/8/layout/vList4"/>
    <dgm:cxn modelId="{075D1816-51D6-48CF-AA27-A141A54BCE37}" type="presParOf" srcId="{73E77362-3C0C-42D5-8B39-0FDAF8671889}" destId="{0EDE899B-2FBA-41D4-9349-77E7B8332603}" srcOrd="0" destOrd="0" presId="urn:microsoft.com/office/officeart/2005/8/layout/vList4"/>
    <dgm:cxn modelId="{65DA5E30-9BF9-41BF-85CD-F5C309C3334A}" type="presParOf" srcId="{0EDE899B-2FBA-41D4-9349-77E7B8332603}" destId="{44C0DD08-D45B-4FAF-8348-1FDE402651E6}" srcOrd="0" destOrd="0" presId="urn:microsoft.com/office/officeart/2005/8/layout/vList4"/>
    <dgm:cxn modelId="{C4296F56-8CC1-4EB4-97B1-330A8C932C54}" type="presParOf" srcId="{0EDE899B-2FBA-41D4-9349-77E7B8332603}" destId="{CA112198-0733-4EB9-8387-4577255F91BB}" srcOrd="1" destOrd="0" presId="urn:microsoft.com/office/officeart/2005/8/layout/vList4"/>
    <dgm:cxn modelId="{B318C2CA-43B5-4F50-B64B-3364AB16BE48}" type="presParOf" srcId="{0EDE899B-2FBA-41D4-9349-77E7B8332603}" destId="{6C378741-6E6E-4B7F-A427-4072B0FA9DE2}" srcOrd="2" destOrd="0" presId="urn:microsoft.com/office/officeart/2005/8/layout/vList4"/>
    <dgm:cxn modelId="{E45F2E72-170B-457D-ABBE-39917049737A}" type="presParOf" srcId="{73E77362-3C0C-42D5-8B39-0FDAF8671889}" destId="{3B7558F1-F237-4AC8-8E0B-3548C6C94846}" srcOrd="1" destOrd="0" presId="urn:microsoft.com/office/officeart/2005/8/layout/vList4"/>
    <dgm:cxn modelId="{7C3DEE9F-385E-4E69-8CF6-373A2DB73349}" type="presParOf" srcId="{73E77362-3C0C-42D5-8B39-0FDAF8671889}" destId="{7AF00C65-DC19-42A7-9DB5-DEA4F7DE7B4E}" srcOrd="2" destOrd="0" presId="urn:microsoft.com/office/officeart/2005/8/layout/vList4"/>
    <dgm:cxn modelId="{1B928294-79C6-4579-A2B6-9E3B413CBE09}" type="presParOf" srcId="{7AF00C65-DC19-42A7-9DB5-DEA4F7DE7B4E}" destId="{A6E2E86B-161A-4723-B2FF-D23911182842}" srcOrd="0" destOrd="0" presId="urn:microsoft.com/office/officeart/2005/8/layout/vList4"/>
    <dgm:cxn modelId="{E35E2F3D-D4ED-4F42-B2E2-A86603B6B924}" type="presParOf" srcId="{7AF00C65-DC19-42A7-9DB5-DEA4F7DE7B4E}" destId="{C229DFCF-FDCF-42B1-97E3-09879BA903D4}" srcOrd="1" destOrd="0" presId="urn:microsoft.com/office/officeart/2005/8/layout/vList4"/>
    <dgm:cxn modelId="{7FDE68DA-3569-47E2-82D4-CE25A0F1D425}" type="presParOf" srcId="{7AF00C65-DC19-42A7-9DB5-DEA4F7DE7B4E}" destId="{DF45D2DF-EFA3-4DF4-BCD7-1B9DEE49C36B}" srcOrd="2" destOrd="0" presId="urn:microsoft.com/office/officeart/2005/8/layout/vList4"/>
    <dgm:cxn modelId="{DFCE1AAB-57CD-4B83-A6A0-015B827FA350}" type="presParOf" srcId="{73E77362-3C0C-42D5-8B39-0FDAF8671889}" destId="{7CAEE51F-AF45-4FAD-B40A-D13B8BB46263}" srcOrd="3" destOrd="0" presId="urn:microsoft.com/office/officeart/2005/8/layout/vList4"/>
    <dgm:cxn modelId="{9210FA44-E68B-4A1E-B2E6-61749EC31407}" type="presParOf" srcId="{73E77362-3C0C-42D5-8B39-0FDAF8671889}" destId="{8EE42581-4F43-4001-A79A-9905143E8A03}" srcOrd="4" destOrd="0" presId="urn:microsoft.com/office/officeart/2005/8/layout/vList4"/>
    <dgm:cxn modelId="{D36F14F8-B8B3-409F-81D6-6E8A14AB6B3F}" type="presParOf" srcId="{8EE42581-4F43-4001-A79A-9905143E8A03}" destId="{1C728EEC-1545-4E79-A6E7-98E27F717960}" srcOrd="0" destOrd="0" presId="urn:microsoft.com/office/officeart/2005/8/layout/vList4"/>
    <dgm:cxn modelId="{8BC32720-9F33-4113-852F-49E1DE696B3E}" type="presParOf" srcId="{8EE42581-4F43-4001-A79A-9905143E8A03}" destId="{9DD1AD59-7ACC-477E-B15C-D2EB3D8F8674}" srcOrd="1" destOrd="0" presId="urn:microsoft.com/office/officeart/2005/8/layout/vList4"/>
    <dgm:cxn modelId="{0D4C7692-7AF0-4D13-990B-D18066F69323}" type="presParOf" srcId="{8EE42581-4F43-4001-A79A-9905143E8A03}" destId="{E0F0DD63-B4DF-4030-BC90-A18B621E5D0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0DD08-D45B-4FAF-8348-1FDE402651E6}">
      <dsp:nvSpPr>
        <dsp:cNvPr id="0" name=""/>
        <dsp:cNvSpPr/>
      </dsp:nvSpPr>
      <dsp:spPr>
        <a:xfrm>
          <a:off x="0" y="0"/>
          <a:ext cx="3680758" cy="1050017"/>
        </a:xfrm>
        <a:prstGeom prst="roundRect">
          <a:avLst>
            <a:gd name="adj" fmla="val 10000"/>
          </a:avLst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Global Macro Strategist</a:t>
          </a:r>
          <a:endParaRPr lang="en-US" sz="14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Using ADP to predict the BLS growth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Does it say something more broadly about GDP?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871907" y="30754"/>
        <a:ext cx="2778097" cy="988509"/>
      </dsp:txXfrm>
    </dsp:sp>
    <dsp:sp modelId="{CA112198-0733-4EB9-8387-4577255F91BB}">
      <dsp:nvSpPr>
        <dsp:cNvPr id="0" name=""/>
        <dsp:cNvSpPr/>
      </dsp:nvSpPr>
      <dsp:spPr>
        <a:xfrm>
          <a:off x="82368" y="143184"/>
          <a:ext cx="669228" cy="7636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>
            <a:rot lat="0" lon="20699966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E86B-161A-4723-B2FF-D23911182842}">
      <dsp:nvSpPr>
        <dsp:cNvPr id="0" name=""/>
        <dsp:cNvSpPr/>
      </dsp:nvSpPr>
      <dsp:spPr>
        <a:xfrm>
          <a:off x="0" y="1155019"/>
          <a:ext cx="3680758" cy="1050017"/>
        </a:xfrm>
        <a:prstGeom prst="roundRect">
          <a:avLst>
            <a:gd name="adj" fmla="val 1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US Economist</a:t>
          </a:r>
          <a:endParaRPr lang="en-US" sz="14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The most important thing is how well ADP predicts BLS payrolls, and with what error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871907" y="1185773"/>
        <a:ext cx="2778097" cy="988509"/>
      </dsp:txXfrm>
    </dsp:sp>
    <dsp:sp modelId="{C229DFCF-FDCF-42B1-97E3-09879BA903D4}">
      <dsp:nvSpPr>
        <dsp:cNvPr id="0" name=""/>
        <dsp:cNvSpPr/>
      </dsp:nvSpPr>
      <dsp:spPr>
        <a:xfrm>
          <a:off x="82372" y="1260021"/>
          <a:ext cx="736151" cy="8400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28EEC-1545-4E79-A6E7-98E27F717960}">
      <dsp:nvSpPr>
        <dsp:cNvPr id="0" name=""/>
        <dsp:cNvSpPr/>
      </dsp:nvSpPr>
      <dsp:spPr>
        <a:xfrm>
          <a:off x="0" y="2310039"/>
          <a:ext cx="3680758" cy="1050017"/>
        </a:xfrm>
        <a:prstGeom prst="roundRect">
          <a:avLst>
            <a:gd name="adj" fmla="val 10000"/>
          </a:avLst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Interest Rate Strategist</a:t>
          </a:r>
          <a:endParaRPr lang="en-US" sz="14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How well ADP performed vs. consensus expectation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What does ADP imply for the BLS headline number?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871907" y="2340793"/>
        <a:ext cx="2778097" cy="988509"/>
      </dsp:txXfrm>
    </dsp:sp>
    <dsp:sp modelId="{9DD1AD59-7ACC-477E-B15C-D2EB3D8F8674}">
      <dsp:nvSpPr>
        <dsp:cNvPr id="0" name=""/>
        <dsp:cNvSpPr/>
      </dsp:nvSpPr>
      <dsp:spPr>
        <a:xfrm flipH="1">
          <a:off x="82372" y="2415040"/>
          <a:ext cx="736151" cy="8400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>
            <a:rot lat="0" lon="20699966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809750"/>
          <a:ext cx="1150470" cy="1518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0.32625</cdr:x>
      <cdr:y>0</cdr:y>
    </cdr:from>
    <cdr:to>
      <cdr:x>0.69118</cdr:x>
      <cdr:y>0.09467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4928" y="0"/>
          <a:ext cx="300317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/>
            <a:t>Mean Absolute Error</a:t>
          </a:r>
        </a:p>
        <a:p xmlns:a="http://schemas.openxmlformats.org/drawingml/2006/main">
          <a:pPr algn="ctr"/>
          <a:r>
            <a:rPr lang="en-US" sz="1200" b="1" dirty="0" smtClean="0"/>
            <a:t>Time period: Jan ‘06 – May ‘16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-1794435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3D98-3078-437B-BC98-4EC73BB7A3A2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CE9A7-038C-4296-A14D-88324537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5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Plot the error instead</a:t>
            </a:r>
            <a:r>
              <a:rPr lang="is-IS" b="1" baseline="0" dirty="0" smtClean="0"/>
              <a:t>…(linked chart to below it that gives another cut)...Time series of the error (</a:t>
            </a:r>
            <a:r>
              <a:rPr lang="en-US" b="1" baseline="0" dirty="0" smtClean="0"/>
              <a:t>http://</a:t>
            </a:r>
            <a:r>
              <a:rPr lang="en-US" b="1" baseline="0" dirty="0" err="1" smtClean="0"/>
              <a:t>www.highcharts.com</a:t>
            </a:r>
            <a:r>
              <a:rPr lang="en-US" b="1" baseline="0" dirty="0" smtClean="0"/>
              <a:t>/demo/synchronized-charts)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5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S_PPT-07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396"/>
          <a:stretch/>
        </p:blipFill>
        <p:spPr>
          <a:xfrm>
            <a:off x="0" y="0"/>
            <a:ext cx="9144000" cy="5329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ur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93"/>
          <a:stretch/>
        </p:blipFill>
        <p:spPr>
          <a:xfrm>
            <a:off x="0" y="1037"/>
            <a:ext cx="9144000" cy="5323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9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49"/>
          <a:stretch/>
        </p:blipFill>
        <p:spPr>
          <a:xfrm>
            <a:off x="0" y="-22679"/>
            <a:ext cx="9144000" cy="5352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8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6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96"/>
          <a:stretch/>
        </p:blipFill>
        <p:spPr>
          <a:xfrm>
            <a:off x="0" y="-102060"/>
            <a:ext cx="9144000" cy="5440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Image Title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page1_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"/>
          <a:stretch/>
        </p:blipFill>
        <p:spPr>
          <a:xfrm>
            <a:off x="0" y="-1"/>
            <a:ext cx="9144000" cy="5332829"/>
          </a:xfrm>
          <a:prstGeom prst="rect">
            <a:avLst/>
          </a:prstGeom>
        </p:spPr>
      </p:pic>
      <p:pic>
        <p:nvPicPr>
          <p:cNvPr id="7" name="Picture 6" descr="orange_over 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780" b="10197"/>
          <a:stretch/>
        </p:blipFill>
        <p:spPr>
          <a:xfrm>
            <a:off x="0" y="2382251"/>
            <a:ext cx="9144000" cy="2950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mage Title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page1_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"/>
          <a:stretch/>
        </p:blipFill>
        <p:spPr>
          <a:xfrm>
            <a:off x="0" y="0"/>
            <a:ext cx="9144000" cy="5332830"/>
          </a:xfrm>
          <a:prstGeom prst="rect">
            <a:avLst/>
          </a:prstGeom>
        </p:spPr>
      </p:pic>
      <p:pic>
        <p:nvPicPr>
          <p:cNvPr id="7" name="Picture 6" descr="purple_over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187"/>
          <a:stretch/>
        </p:blipFill>
        <p:spPr>
          <a:xfrm>
            <a:off x="0" y="2581686"/>
            <a:ext cx="9144000" cy="2751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 Image 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page1_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7"/>
          <a:stretch/>
        </p:blipFill>
        <p:spPr>
          <a:xfrm>
            <a:off x="0" y="0"/>
            <a:ext cx="9144000" cy="5332830"/>
          </a:xfrm>
          <a:prstGeom prst="rect">
            <a:avLst/>
          </a:prstGeom>
        </p:spPr>
      </p:pic>
      <p:pic>
        <p:nvPicPr>
          <p:cNvPr id="7" name="Picture 6" descr="blue_over 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4"/>
          <a:stretch/>
        </p:blipFill>
        <p:spPr>
          <a:xfrm>
            <a:off x="0" y="917153"/>
            <a:ext cx="9144000" cy="4415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1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Image 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228"/>
          <a:stretch/>
        </p:blipFill>
        <p:spPr>
          <a:xfrm>
            <a:off x="0" y="-79380"/>
            <a:ext cx="9144000" cy="5416216"/>
          </a:xfrm>
          <a:prstGeom prst="rect">
            <a:avLst/>
          </a:prstGeom>
        </p:spPr>
      </p:pic>
      <p:pic>
        <p:nvPicPr>
          <p:cNvPr id="7" name="Picture 6" descr="green_over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95"/>
          <a:stretch/>
        </p:blipFill>
        <p:spPr>
          <a:xfrm>
            <a:off x="0" y="1606248"/>
            <a:ext cx="9144000" cy="3723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60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313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554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7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0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71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476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007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5532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090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73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2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7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803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0308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4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886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612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4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4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81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858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3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9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21" name="Picture 20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89284" y="5460152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pic>
        <p:nvPicPr>
          <p:cNvPr id="4" name="Picture 3" descr="PATTERNS_PPT-0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515" t="62339"/>
          <a:stretch/>
        </p:blipFill>
        <p:spPr>
          <a:xfrm flipH="1">
            <a:off x="-26736" y="4424948"/>
            <a:ext cx="2513262" cy="24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3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" y="5508809"/>
            <a:ext cx="1505715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33600" y="6537413"/>
            <a:ext cx="1329087" cy="245963"/>
          </a:xfrm>
        </p:spPr>
        <p:txBody>
          <a:bodyPr anchor="ctr">
            <a:norm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 dirty="0" smtClean="0"/>
              <a:t>Proprietary and Confidential. </a:t>
            </a:r>
            <a:endParaRPr lang="en-US" dirty="0"/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9783" y="6221368"/>
            <a:ext cx="685800" cy="27432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310341" y="6321529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3016" y="6529588"/>
            <a:ext cx="505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fld id="{2E8F6637-2DD8-4711-867B-A63C5785DA4E}" type="slidenum">
              <a:rPr lang="en-US" sz="1100">
                <a:solidFill>
                  <a:srgbClr val="6F6F73"/>
                </a:solidFill>
              </a:rPr>
              <a:pPr algn="ctr" defTabSz="457200"/>
              <a:t>‹#›</a:t>
            </a:fld>
            <a:endParaRPr lang="en-US" sz="1100" dirty="0">
              <a:solidFill>
                <a:srgbClr val="6F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01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2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1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9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11" name="Picture 10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491"/>
          <a:stretch/>
        </p:blipFill>
        <p:spPr>
          <a:xfrm>
            <a:off x="0" y="3"/>
            <a:ext cx="9144000" cy="5454316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9"/>
            <a:ext cx="4360862" cy="201612"/>
          </a:xfr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4" y="5769520"/>
            <a:ext cx="7058025" cy="62058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6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F6F73">
                    <a:tint val="75000"/>
                  </a:srgbClr>
                </a:solidFill>
              </a:rPr>
              <a:t>ADP Confidential</a:t>
            </a:r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DA4-FDB3-448F-A1B5-B03AE8ADE80A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396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135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2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9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7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35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444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9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3099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7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734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02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7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328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39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81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6361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7095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51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614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402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89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56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0216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021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43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9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39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132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22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0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863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6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31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7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5532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62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8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31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30.xml"/><Relationship Id="rId9" Type="http://schemas.openxmlformats.org/officeDocument/2006/relationships/vmlDrawing" Target="../drawings/vmlDrawing3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38.xml"/><Relationship Id="rId10" Type="http://schemas.openxmlformats.org/officeDocument/2006/relationships/vmlDrawing" Target="../drawings/vmlDrawing4.v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44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8.emf"/><Relationship Id="rId4" Type="http://schemas.openxmlformats.org/officeDocument/2006/relationships/slideLayout" Target="../slideLayouts/slideLayout45.xml"/><Relationship Id="rId9" Type="http://schemas.openxmlformats.org/officeDocument/2006/relationships/oleObject" Target="../embeddings/oleObject5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ags" Target="../tags/tag7.xml"/><Relationship Id="rId5" Type="http://schemas.openxmlformats.org/officeDocument/2006/relationships/slideLayout" Target="../slideLayouts/slideLayout51.xml"/><Relationship Id="rId10" Type="http://schemas.openxmlformats.org/officeDocument/2006/relationships/vmlDrawing" Target="../drawings/vmlDrawing6.vml"/><Relationship Id="rId4" Type="http://schemas.openxmlformats.org/officeDocument/2006/relationships/slideLayout" Target="../slideLayouts/slideLayout50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tags" Target="../tags/tag8.xml"/><Relationship Id="rId5" Type="http://schemas.openxmlformats.org/officeDocument/2006/relationships/slideLayout" Target="../slideLayouts/slideLayout59.xml"/><Relationship Id="rId10" Type="http://schemas.openxmlformats.org/officeDocument/2006/relationships/vmlDrawing" Target="../drawings/vmlDrawing7.vml"/><Relationship Id="rId4" Type="http://schemas.openxmlformats.org/officeDocument/2006/relationships/slideLayout" Target="../slideLayouts/slideLayout5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ags" Target="../tags/tag9.xml"/><Relationship Id="rId5" Type="http://schemas.openxmlformats.org/officeDocument/2006/relationships/slideLayout" Target="../slideLayouts/slideLayout67.xml"/><Relationship Id="rId10" Type="http://schemas.openxmlformats.org/officeDocument/2006/relationships/vmlDrawing" Target="../drawings/vmlDrawing8.vml"/><Relationship Id="rId4" Type="http://schemas.openxmlformats.org/officeDocument/2006/relationships/slideLayout" Target="../slideLayouts/slideLayout66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3038091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Slide" r:id="rId13" imgW="360" imgH="360" progId="TCLayout.ActiveDocument.1">
                  <p:embed/>
                </p:oleObj>
              </mc:Choice>
              <mc:Fallback>
                <p:oleObj name="think-cell Slide" r:id="rId1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July 07,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Clients\ADP\Departments\Creative\Common Elements\Logos\ADP Logos with New Tag_MullenLowe_Updated\ADP Logo w Tag Right\ADP Logo w Tag Right_Png\ADP RED Logo w Tag_RGB_Right_updat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58" y="5896937"/>
            <a:ext cx="1776222" cy="101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6F6F73"/>
                </a:solidFill>
              </a:rPr>
              <a:t>Copyright © 2015 ADP, LLC. Proprietary and Confidential. </a:t>
            </a:r>
            <a:endParaRPr lang="en-US" dirty="0">
              <a:solidFill>
                <a:srgbClr val="6F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7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62626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262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262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6262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262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6262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29888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think-cell Slide" r:id="rId13" imgW="360" imgH="360" progId="TCLayout.ActiveDocument.1">
                  <p:embed/>
                </p:oleObj>
              </mc:Choice>
              <mc:Fallback>
                <p:oleObj name="think-cell Slide" r:id="rId1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4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413103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0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7915844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5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976890389"/>
              </p:ext>
            </p:extLst>
          </p:nvPr>
        </p:nvGraphicFramePr>
        <p:xfrm>
          <a:off x="1591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1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2FAF971-F5CC-428B-96CB-3646D0AB3B36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9946824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7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2588509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5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199569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3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aad.padela@ischool.berkeley.edu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3.xml"/><Relationship Id="rId7" Type="http://schemas.openxmlformats.org/officeDocument/2006/relationships/diagramData" Target="../diagrams/data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11" Type="http://schemas.microsoft.com/office/2007/relationships/diagramDrawing" Target="../diagrams/drawing1.xml"/><Relationship Id="rId5" Type="http://schemas.openxmlformats.org/officeDocument/2006/relationships/image" Target="../media/image18.emf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9.bin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08438"/>
            <a:ext cx="8686800" cy="1143000"/>
          </a:xfrm>
        </p:spPr>
        <p:txBody>
          <a:bodyPr/>
          <a:lstStyle/>
          <a:p>
            <a:r>
              <a:rPr lang="en-US" dirty="0" err="1" smtClean="0"/>
              <a:t>Insight@ADP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0" dirty="0" smtClean="0"/>
              <a:t>Visualizing ADP’s National Employment Report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July </a:t>
            </a:r>
            <a:r>
              <a:rPr lang="en-US" dirty="0"/>
              <a:t>7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…and are continuing to refine via user input</a:t>
            </a:r>
            <a:br>
              <a:rPr lang="en-US" b="1" dirty="0" smtClean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952500"/>
            <a:ext cx="833628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chose to ADP vs. BLS comparison </a:t>
            </a:r>
            <a:endParaRPr lang="en-US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039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76039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2" y="4171161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08" y="4171639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85" y="4171639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2516796" y="2362198"/>
            <a:ext cx="1200461" cy="228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516796" y="5305126"/>
            <a:ext cx="1200461" cy="228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571554" y="5305126"/>
            <a:ext cx="1200461" cy="228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26068"/>
            <a:ext cx="358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28596"/>
            <a:ext cx="358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34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13342"/>
              </p:ext>
            </p:extLst>
          </p:nvPr>
        </p:nvGraphicFramePr>
        <p:xfrm>
          <a:off x="457200" y="1696719"/>
          <a:ext cx="8229600" cy="3001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92934"/>
                </a:solidFill>
              </a:rPr>
              <a:t>Monthly </a:t>
            </a:r>
            <a:r>
              <a:rPr lang="en-US" sz="1000" b="1" dirty="0" smtClean="0">
                <a:solidFill>
                  <a:srgbClr val="292934"/>
                </a:solidFill>
              </a:rPr>
              <a:t>Comparison </a:t>
            </a:r>
            <a:endParaRPr lang="en-US" sz="1000" b="1" dirty="0">
              <a:solidFill>
                <a:srgbClr val="29293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699173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92934"/>
                </a:solidFill>
              </a:rPr>
              <a:t>Time period: Jan ‘06 – May ‘16</a:t>
            </a:r>
          </a:p>
          <a:p>
            <a:r>
              <a:rPr lang="en-US" sz="1200" b="1" dirty="0" smtClean="0">
                <a:solidFill>
                  <a:srgbClr val="292934"/>
                </a:solidFill>
              </a:rPr>
              <a:t>Correlation: 0.98</a:t>
            </a:r>
          </a:p>
          <a:p>
            <a:r>
              <a:rPr lang="en-US" sz="1200" b="1" dirty="0" smtClean="0">
                <a:solidFill>
                  <a:srgbClr val="292934"/>
                </a:solidFill>
              </a:rPr>
              <a:t>Mean absolute error: 45k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Start: 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End: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Month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Year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Month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Year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GO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96719"/>
            <a:ext cx="115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292934"/>
                </a:solidFill>
              </a:rPr>
              <a:t>Thous.</a:t>
            </a:r>
            <a:endParaRPr lang="en-US" sz="1000" dirty="0">
              <a:solidFill>
                <a:srgbClr val="292934"/>
              </a:solidFill>
            </a:endParaRP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868295"/>
              </p:ext>
            </p:extLst>
          </p:nvPr>
        </p:nvGraphicFramePr>
        <p:xfrm>
          <a:off x="457200" y="4840941"/>
          <a:ext cx="8229600" cy="18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030942"/>
              </p:ext>
            </p:extLst>
          </p:nvPr>
        </p:nvGraphicFramePr>
        <p:xfrm>
          <a:off x="457200" y="1809750"/>
          <a:ext cx="8229600" cy="300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92934"/>
                </a:solidFill>
              </a:rPr>
              <a:t>Monthly </a:t>
            </a:r>
            <a:r>
              <a:rPr lang="en-US" sz="1000" b="1" dirty="0" smtClean="0">
                <a:solidFill>
                  <a:srgbClr val="292934"/>
                </a:solidFill>
              </a:rPr>
              <a:t>Comparison </a:t>
            </a:r>
            <a:endParaRPr lang="en-US" sz="1000" b="1" dirty="0">
              <a:solidFill>
                <a:srgbClr val="29293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817514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92934"/>
                </a:solidFill>
              </a:rPr>
              <a:t>Time period: Jan ‘12 – May ‘16</a:t>
            </a:r>
          </a:p>
          <a:p>
            <a:r>
              <a:rPr lang="en-US" sz="1200" b="1" dirty="0" smtClean="0">
                <a:solidFill>
                  <a:srgbClr val="292934"/>
                </a:solidFill>
              </a:rPr>
              <a:t>Correlation: 0.99</a:t>
            </a:r>
          </a:p>
          <a:p>
            <a:r>
              <a:rPr lang="en-US" sz="1200" b="1" dirty="0" smtClean="0">
                <a:solidFill>
                  <a:srgbClr val="292934"/>
                </a:solidFill>
              </a:rPr>
              <a:t>Mean absolute error: 30k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Start: 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End: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92934"/>
                </a:solidFill>
              </a:rPr>
              <a:t>Jan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92934"/>
                </a:solidFill>
              </a:rPr>
              <a:t>2012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92934"/>
                </a:solidFill>
              </a:rPr>
              <a:t>May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92934"/>
                </a:solidFill>
              </a:rPr>
              <a:t>2016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GO</a:t>
            </a:r>
            <a:endParaRPr lang="en-US" sz="1400" b="1" dirty="0">
              <a:solidFill>
                <a:srgbClr val="292934"/>
              </a:solidFill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368518"/>
              </p:ext>
            </p:extLst>
          </p:nvPr>
        </p:nvGraphicFramePr>
        <p:xfrm>
          <a:off x="457200" y="4840941"/>
          <a:ext cx="8229600" cy="18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56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61415"/>
              </p:ext>
            </p:extLst>
          </p:nvPr>
        </p:nvGraphicFramePr>
        <p:xfrm>
          <a:off x="457200" y="1794435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D9D9D9"/>
                </a:solidFill>
              </a:rPr>
              <a:t>Monthly </a:t>
            </a:r>
            <a:r>
              <a:rPr lang="en-US" sz="1000" b="1" dirty="0" smtClean="0">
                <a:solidFill>
                  <a:srgbClr val="D9D9D9"/>
                </a:solidFill>
              </a:rPr>
              <a:t>Comparison </a:t>
            </a:r>
            <a:endParaRPr lang="en-US" sz="1000" b="1" dirty="0">
              <a:solidFill>
                <a:srgbClr val="D9D9D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Start: 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End: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Month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Year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Month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Year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GO</a:t>
            </a:r>
            <a:endParaRPr lang="en-US" sz="1400" b="1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3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plan to test our visualizations with our two target segments 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06470"/>
              </p:ext>
            </p:extLst>
          </p:nvPr>
        </p:nvGraphicFramePr>
        <p:xfrm>
          <a:off x="380997" y="1435914"/>
          <a:ext cx="8610603" cy="478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328"/>
                <a:gridCol w="1437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/>
                <a:gridCol w="5486400"/>
              </a:tblGrid>
              <a:tr h="29386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anchor="b"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Timeframe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R w="12700" cmpd="sng">
                      <a:noFill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Description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" b="1" dirty="0" smtClean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400" dirty="0" smtClean="0"/>
                    </a:p>
                  </a:txBody>
                  <a:tcPr marL="18288" marR="18288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en-US" sz="400" baseline="0" dirty="0" smtClean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en-US" sz="400" baseline="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en-US" sz="400" baseline="0" dirty="0" smtClean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85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User Discovery</a:t>
                      </a:r>
                      <a:endParaRPr lang="en-US" sz="1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 smtClean="0"/>
                    </a:p>
                  </a:txBody>
                  <a:tcPr marL="18288" marR="18288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6/27 – 7/4</a:t>
                      </a:r>
                      <a:endParaRPr lang="en-US" sz="1400" b="0" baseline="0" dirty="0" smtClean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aseline="0" dirty="0" smtClean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Observe and interview target users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(e.g., business journalists and finance professionals)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80975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data and visualization needs of target users including:</a:t>
                      </a:r>
                    </a:p>
                    <a:p>
                      <a:pPr marL="638175" lvl="1" indent="-1714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they approach /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think about the data?</a:t>
                      </a:r>
                    </a:p>
                    <a:p>
                      <a:pPr marL="638175" lvl="1" indent="-1714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 language they use to describe it?</a:t>
                      </a:r>
                    </a:p>
                    <a:p>
                      <a:pPr marL="638175" lvl="1" indent="-1714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 comparisons / contextualization they are looking for?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8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Paper Prototyping</a:t>
                      </a:r>
                      <a:endParaRPr lang="en-US" sz="1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200" dirty="0" smtClean="0"/>
                    </a:p>
                  </a:txBody>
                  <a:tcPr marL="18288" marR="18288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0" baseline="0" dirty="0" smtClean="0"/>
                        <a:t>7/4 – 7/18</a:t>
                      </a:r>
                      <a:endParaRPr lang="en-US" sz="1400" b="0" baseline="0" dirty="0" smtClean="0"/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aseline="0" dirty="0" smtClean="0"/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Test out emerging design concepts with users to gain feedback on design strategy and fit with users’ core needs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2 interviews per target user group</a:t>
                      </a:r>
                      <a:endParaRPr lang="en-US" sz="1400" baseline="0" dirty="0" smtClean="0"/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6776849"/>
                  </a:ext>
                </a:extLst>
              </a:tr>
              <a:tr h="1587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Usability Testing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2"/>
                          </a:solidFill>
                        </a:rPr>
                        <a:t>(via</a:t>
                      </a:r>
                      <a:r>
                        <a:rPr lang="en-US" sz="1400" b="0" baseline="0" dirty="0" smtClean="0">
                          <a:solidFill>
                            <a:schemeClr val="bg2"/>
                          </a:solidFill>
                        </a:rPr>
                        <a:t> clickable prototype)</a:t>
                      </a:r>
                      <a:endParaRPr lang="en-US" sz="14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200" dirty="0" smtClean="0"/>
                    </a:p>
                  </a:txBody>
                  <a:tcPr marL="18288" marR="18288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7/25 – 8/4 (week 13)</a:t>
                      </a:r>
                      <a:endParaRPr lang="en-US" sz="1400" b="0" baseline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4813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baseline="0" dirty="0" smtClean="0"/>
                        <a:t>Organize 3 usability sessions across user groups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baseline="0" dirty="0" smtClean="0"/>
                        <a:t>Develop a set of test tasks and questions for users to complete within an allotted time frame (~15 mins)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baseline="0" dirty="0" smtClean="0"/>
                        <a:t>Leverage insights to develop </a:t>
                      </a:r>
                      <a:r>
                        <a:rPr lang="en-US" sz="1400" b="0" u="none" baseline="0" dirty="0" err="1" smtClean="0"/>
                        <a:t>MoSCoW</a:t>
                      </a:r>
                      <a:r>
                        <a:rPr lang="en-US" sz="1400" b="0" u="none" baseline="0" dirty="0" smtClean="0"/>
                        <a:t> prioritization of issues</a:t>
                      </a:r>
                      <a:endParaRPr lang="en-US" sz="1400" b="0" u="none" baseline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7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Please send us your comments and feedback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1572628"/>
            <a:ext cx="7023753" cy="20849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Saad Padela :: </a:t>
            </a:r>
            <a:r>
              <a:rPr lang="en-US" dirty="0" smtClean="0">
                <a:hlinkClick r:id="rId2"/>
              </a:rPr>
              <a:t>saad.padela@ischool.berkeley.edu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1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APPENDIX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79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Roadmap for today’s discussion</a:t>
            </a:r>
            <a:endParaRPr lang="en-US" b="1" dirty="0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3437128" y="1684162"/>
            <a:ext cx="1804988" cy="1054100"/>
          </a:xfrm>
          <a:custGeom>
            <a:avLst/>
            <a:gdLst/>
            <a:ahLst/>
            <a:cxnLst>
              <a:cxn ang="0">
                <a:pos x="301" y="664"/>
              </a:cxn>
              <a:cxn ang="0">
                <a:pos x="0" y="143"/>
              </a:cxn>
              <a:cxn ang="0">
                <a:pos x="77" y="106"/>
              </a:cxn>
              <a:cxn ang="0">
                <a:pos x="155" y="73"/>
              </a:cxn>
              <a:cxn ang="0">
                <a:pos x="234" y="47"/>
              </a:cxn>
              <a:cxn ang="0">
                <a:pos x="316" y="26"/>
              </a:cxn>
              <a:cxn ang="0">
                <a:pos x="398" y="12"/>
              </a:cxn>
              <a:cxn ang="0">
                <a:pos x="483" y="3"/>
              </a:cxn>
              <a:cxn ang="0">
                <a:pos x="568" y="0"/>
              </a:cxn>
              <a:cxn ang="0">
                <a:pos x="654" y="3"/>
              </a:cxn>
              <a:cxn ang="0">
                <a:pos x="739" y="12"/>
              </a:cxn>
              <a:cxn ang="0">
                <a:pos x="821" y="26"/>
              </a:cxn>
              <a:cxn ang="0">
                <a:pos x="903" y="47"/>
              </a:cxn>
              <a:cxn ang="0">
                <a:pos x="982" y="73"/>
              </a:cxn>
              <a:cxn ang="0">
                <a:pos x="1060" y="106"/>
              </a:cxn>
              <a:cxn ang="0">
                <a:pos x="1137" y="143"/>
              </a:cxn>
              <a:cxn ang="0">
                <a:pos x="836" y="664"/>
              </a:cxn>
              <a:cxn ang="0">
                <a:pos x="785" y="640"/>
              </a:cxn>
              <a:cxn ang="0">
                <a:pos x="733" y="623"/>
              </a:cxn>
              <a:cxn ang="0">
                <a:pos x="680" y="611"/>
              </a:cxn>
              <a:cxn ang="0">
                <a:pos x="625" y="603"/>
              </a:cxn>
              <a:cxn ang="0">
                <a:pos x="568" y="601"/>
              </a:cxn>
              <a:cxn ang="0">
                <a:pos x="512" y="603"/>
              </a:cxn>
              <a:cxn ang="0">
                <a:pos x="457" y="611"/>
              </a:cxn>
              <a:cxn ang="0">
                <a:pos x="403" y="623"/>
              </a:cxn>
              <a:cxn ang="0">
                <a:pos x="352" y="640"/>
              </a:cxn>
              <a:cxn ang="0">
                <a:pos x="301" y="664"/>
              </a:cxn>
            </a:cxnLst>
            <a:rect l="0" t="0" r="r" b="b"/>
            <a:pathLst>
              <a:path w="1137" h="664">
                <a:moveTo>
                  <a:pt x="301" y="664"/>
                </a:moveTo>
                <a:lnTo>
                  <a:pt x="0" y="143"/>
                </a:lnTo>
                <a:lnTo>
                  <a:pt x="77" y="106"/>
                </a:lnTo>
                <a:lnTo>
                  <a:pt x="155" y="73"/>
                </a:lnTo>
                <a:lnTo>
                  <a:pt x="234" y="47"/>
                </a:lnTo>
                <a:lnTo>
                  <a:pt x="316" y="26"/>
                </a:lnTo>
                <a:lnTo>
                  <a:pt x="398" y="12"/>
                </a:lnTo>
                <a:lnTo>
                  <a:pt x="483" y="3"/>
                </a:lnTo>
                <a:lnTo>
                  <a:pt x="568" y="0"/>
                </a:lnTo>
                <a:lnTo>
                  <a:pt x="654" y="3"/>
                </a:lnTo>
                <a:lnTo>
                  <a:pt x="739" y="12"/>
                </a:lnTo>
                <a:lnTo>
                  <a:pt x="821" y="26"/>
                </a:lnTo>
                <a:lnTo>
                  <a:pt x="903" y="47"/>
                </a:lnTo>
                <a:lnTo>
                  <a:pt x="982" y="73"/>
                </a:lnTo>
                <a:lnTo>
                  <a:pt x="1060" y="106"/>
                </a:lnTo>
                <a:lnTo>
                  <a:pt x="1137" y="143"/>
                </a:lnTo>
                <a:lnTo>
                  <a:pt x="836" y="664"/>
                </a:lnTo>
                <a:lnTo>
                  <a:pt x="785" y="640"/>
                </a:lnTo>
                <a:lnTo>
                  <a:pt x="733" y="623"/>
                </a:lnTo>
                <a:lnTo>
                  <a:pt x="680" y="611"/>
                </a:lnTo>
                <a:lnTo>
                  <a:pt x="625" y="603"/>
                </a:lnTo>
                <a:lnTo>
                  <a:pt x="568" y="601"/>
                </a:lnTo>
                <a:lnTo>
                  <a:pt x="512" y="603"/>
                </a:lnTo>
                <a:lnTo>
                  <a:pt x="457" y="611"/>
                </a:lnTo>
                <a:lnTo>
                  <a:pt x="403" y="623"/>
                </a:lnTo>
                <a:lnTo>
                  <a:pt x="352" y="640"/>
                </a:lnTo>
                <a:lnTo>
                  <a:pt x="301" y="664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4865878" y="1968324"/>
            <a:ext cx="1377950" cy="1565275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300" y="0"/>
              </a:cxn>
              <a:cxn ang="0">
                <a:pos x="362" y="42"/>
              </a:cxn>
              <a:cxn ang="0">
                <a:pos x="421" y="87"/>
              </a:cxn>
              <a:cxn ang="0">
                <a:pos x="477" y="134"/>
              </a:cxn>
              <a:cxn ang="0">
                <a:pos x="530" y="185"/>
              </a:cxn>
              <a:cxn ang="0">
                <a:pos x="580" y="239"/>
              </a:cxn>
              <a:cxn ang="0">
                <a:pos x="626" y="296"/>
              </a:cxn>
              <a:cxn ang="0">
                <a:pos x="669" y="357"/>
              </a:cxn>
              <a:cxn ang="0">
                <a:pos x="708" y="422"/>
              </a:cxn>
              <a:cxn ang="0">
                <a:pos x="748" y="497"/>
              </a:cxn>
              <a:cxn ang="0">
                <a:pos x="783" y="574"/>
              </a:cxn>
              <a:cxn ang="0">
                <a:pos x="811" y="653"/>
              </a:cxn>
              <a:cxn ang="0">
                <a:pos x="835" y="734"/>
              </a:cxn>
              <a:cxn ang="0">
                <a:pos x="852" y="816"/>
              </a:cxn>
              <a:cxn ang="0">
                <a:pos x="863" y="900"/>
              </a:cxn>
              <a:cxn ang="0">
                <a:pos x="868" y="986"/>
              </a:cxn>
              <a:cxn ang="0">
                <a:pos x="267" y="986"/>
              </a:cxn>
              <a:cxn ang="0">
                <a:pos x="261" y="930"/>
              </a:cxn>
              <a:cxn ang="0">
                <a:pos x="251" y="876"/>
              </a:cxn>
              <a:cxn ang="0">
                <a:pos x="235" y="823"/>
              </a:cxn>
              <a:cxn ang="0">
                <a:pos x="214" y="771"/>
              </a:cxn>
              <a:cxn ang="0">
                <a:pos x="188" y="721"/>
              </a:cxn>
              <a:cxn ang="0">
                <a:pos x="158" y="674"/>
              </a:cxn>
              <a:cxn ang="0">
                <a:pos x="124" y="630"/>
              </a:cxn>
              <a:cxn ang="0">
                <a:pos x="86" y="591"/>
              </a:cxn>
              <a:cxn ang="0">
                <a:pos x="44" y="554"/>
              </a:cxn>
              <a:cxn ang="0">
                <a:pos x="0" y="520"/>
              </a:cxn>
            </a:cxnLst>
            <a:rect l="0" t="0" r="r" b="b"/>
            <a:pathLst>
              <a:path w="868" h="986">
                <a:moveTo>
                  <a:pt x="0" y="520"/>
                </a:moveTo>
                <a:lnTo>
                  <a:pt x="300" y="0"/>
                </a:lnTo>
                <a:lnTo>
                  <a:pt x="362" y="42"/>
                </a:lnTo>
                <a:lnTo>
                  <a:pt x="421" y="87"/>
                </a:lnTo>
                <a:lnTo>
                  <a:pt x="477" y="134"/>
                </a:lnTo>
                <a:lnTo>
                  <a:pt x="530" y="185"/>
                </a:lnTo>
                <a:lnTo>
                  <a:pt x="580" y="239"/>
                </a:lnTo>
                <a:lnTo>
                  <a:pt x="626" y="296"/>
                </a:lnTo>
                <a:lnTo>
                  <a:pt x="669" y="357"/>
                </a:lnTo>
                <a:lnTo>
                  <a:pt x="708" y="422"/>
                </a:lnTo>
                <a:lnTo>
                  <a:pt x="748" y="497"/>
                </a:lnTo>
                <a:lnTo>
                  <a:pt x="783" y="574"/>
                </a:lnTo>
                <a:lnTo>
                  <a:pt x="811" y="653"/>
                </a:lnTo>
                <a:lnTo>
                  <a:pt x="835" y="734"/>
                </a:lnTo>
                <a:lnTo>
                  <a:pt x="852" y="816"/>
                </a:lnTo>
                <a:lnTo>
                  <a:pt x="863" y="900"/>
                </a:lnTo>
                <a:lnTo>
                  <a:pt x="868" y="986"/>
                </a:lnTo>
                <a:lnTo>
                  <a:pt x="267" y="986"/>
                </a:lnTo>
                <a:lnTo>
                  <a:pt x="261" y="930"/>
                </a:lnTo>
                <a:lnTo>
                  <a:pt x="251" y="876"/>
                </a:lnTo>
                <a:lnTo>
                  <a:pt x="235" y="823"/>
                </a:lnTo>
                <a:lnTo>
                  <a:pt x="214" y="771"/>
                </a:lnTo>
                <a:lnTo>
                  <a:pt x="188" y="721"/>
                </a:lnTo>
                <a:lnTo>
                  <a:pt x="158" y="674"/>
                </a:lnTo>
                <a:lnTo>
                  <a:pt x="124" y="630"/>
                </a:lnTo>
                <a:lnTo>
                  <a:pt x="86" y="591"/>
                </a:lnTo>
                <a:lnTo>
                  <a:pt x="44" y="554"/>
                </a:lnTo>
                <a:lnTo>
                  <a:pt x="0" y="520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4865878" y="3646312"/>
            <a:ext cx="1377950" cy="1565275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868" y="0"/>
              </a:cxn>
              <a:cxn ang="0">
                <a:pos x="863" y="86"/>
              </a:cxn>
              <a:cxn ang="0">
                <a:pos x="852" y="170"/>
              </a:cxn>
              <a:cxn ang="0">
                <a:pos x="835" y="252"/>
              </a:cxn>
              <a:cxn ang="0">
                <a:pos x="811" y="333"/>
              </a:cxn>
              <a:cxn ang="0">
                <a:pos x="783" y="412"/>
              </a:cxn>
              <a:cxn ang="0">
                <a:pos x="748" y="489"/>
              </a:cxn>
              <a:cxn ang="0">
                <a:pos x="708" y="564"/>
              </a:cxn>
              <a:cxn ang="0">
                <a:pos x="669" y="629"/>
              </a:cxn>
              <a:cxn ang="0">
                <a:pos x="626" y="690"/>
              </a:cxn>
              <a:cxn ang="0">
                <a:pos x="580" y="747"/>
              </a:cxn>
              <a:cxn ang="0">
                <a:pos x="530" y="801"/>
              </a:cxn>
              <a:cxn ang="0">
                <a:pos x="477" y="852"/>
              </a:cxn>
              <a:cxn ang="0">
                <a:pos x="421" y="899"/>
              </a:cxn>
              <a:cxn ang="0">
                <a:pos x="362" y="944"/>
              </a:cxn>
              <a:cxn ang="0">
                <a:pos x="300" y="986"/>
              </a:cxn>
              <a:cxn ang="0">
                <a:pos x="0" y="466"/>
              </a:cxn>
              <a:cxn ang="0">
                <a:pos x="44" y="432"/>
              </a:cxn>
              <a:cxn ang="0">
                <a:pos x="86" y="395"/>
              </a:cxn>
              <a:cxn ang="0">
                <a:pos x="124" y="356"/>
              </a:cxn>
              <a:cxn ang="0">
                <a:pos x="158" y="312"/>
              </a:cxn>
              <a:cxn ang="0">
                <a:pos x="188" y="265"/>
              </a:cxn>
              <a:cxn ang="0">
                <a:pos x="214" y="215"/>
              </a:cxn>
              <a:cxn ang="0">
                <a:pos x="235" y="163"/>
              </a:cxn>
              <a:cxn ang="0">
                <a:pos x="251" y="110"/>
              </a:cxn>
              <a:cxn ang="0">
                <a:pos x="261" y="56"/>
              </a:cxn>
              <a:cxn ang="0">
                <a:pos x="267" y="0"/>
              </a:cxn>
            </a:cxnLst>
            <a:rect l="0" t="0" r="r" b="b"/>
            <a:pathLst>
              <a:path w="868" h="986">
                <a:moveTo>
                  <a:pt x="267" y="0"/>
                </a:moveTo>
                <a:lnTo>
                  <a:pt x="868" y="0"/>
                </a:lnTo>
                <a:lnTo>
                  <a:pt x="863" y="86"/>
                </a:lnTo>
                <a:lnTo>
                  <a:pt x="852" y="170"/>
                </a:lnTo>
                <a:lnTo>
                  <a:pt x="835" y="252"/>
                </a:lnTo>
                <a:lnTo>
                  <a:pt x="811" y="333"/>
                </a:lnTo>
                <a:lnTo>
                  <a:pt x="783" y="412"/>
                </a:lnTo>
                <a:lnTo>
                  <a:pt x="748" y="489"/>
                </a:lnTo>
                <a:lnTo>
                  <a:pt x="708" y="564"/>
                </a:lnTo>
                <a:lnTo>
                  <a:pt x="669" y="629"/>
                </a:lnTo>
                <a:lnTo>
                  <a:pt x="626" y="690"/>
                </a:lnTo>
                <a:lnTo>
                  <a:pt x="580" y="747"/>
                </a:lnTo>
                <a:lnTo>
                  <a:pt x="530" y="801"/>
                </a:lnTo>
                <a:lnTo>
                  <a:pt x="477" y="852"/>
                </a:lnTo>
                <a:lnTo>
                  <a:pt x="421" y="899"/>
                </a:lnTo>
                <a:lnTo>
                  <a:pt x="362" y="944"/>
                </a:lnTo>
                <a:lnTo>
                  <a:pt x="300" y="986"/>
                </a:lnTo>
                <a:lnTo>
                  <a:pt x="0" y="466"/>
                </a:lnTo>
                <a:lnTo>
                  <a:pt x="44" y="432"/>
                </a:lnTo>
                <a:lnTo>
                  <a:pt x="86" y="395"/>
                </a:lnTo>
                <a:lnTo>
                  <a:pt x="124" y="356"/>
                </a:lnTo>
                <a:lnTo>
                  <a:pt x="158" y="312"/>
                </a:lnTo>
                <a:lnTo>
                  <a:pt x="188" y="265"/>
                </a:lnTo>
                <a:lnTo>
                  <a:pt x="214" y="215"/>
                </a:lnTo>
                <a:lnTo>
                  <a:pt x="235" y="163"/>
                </a:lnTo>
                <a:lnTo>
                  <a:pt x="251" y="110"/>
                </a:lnTo>
                <a:lnTo>
                  <a:pt x="261" y="56"/>
                </a:lnTo>
                <a:lnTo>
                  <a:pt x="267" y="0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>
            <a:off x="3437128" y="4441649"/>
            <a:ext cx="1804988" cy="1054100"/>
          </a:xfrm>
          <a:custGeom>
            <a:avLst/>
            <a:gdLst/>
            <a:ahLst/>
            <a:cxnLst>
              <a:cxn ang="0">
                <a:pos x="836" y="0"/>
              </a:cxn>
              <a:cxn ang="0">
                <a:pos x="1137" y="521"/>
              </a:cxn>
              <a:cxn ang="0">
                <a:pos x="1060" y="558"/>
              </a:cxn>
              <a:cxn ang="0">
                <a:pos x="982" y="591"/>
              </a:cxn>
              <a:cxn ang="0">
                <a:pos x="903" y="617"/>
              </a:cxn>
              <a:cxn ang="0">
                <a:pos x="821" y="638"/>
              </a:cxn>
              <a:cxn ang="0">
                <a:pos x="739" y="652"/>
              </a:cxn>
              <a:cxn ang="0">
                <a:pos x="654" y="661"/>
              </a:cxn>
              <a:cxn ang="0">
                <a:pos x="568" y="664"/>
              </a:cxn>
              <a:cxn ang="0">
                <a:pos x="483" y="661"/>
              </a:cxn>
              <a:cxn ang="0">
                <a:pos x="398" y="652"/>
              </a:cxn>
              <a:cxn ang="0">
                <a:pos x="316" y="638"/>
              </a:cxn>
              <a:cxn ang="0">
                <a:pos x="234" y="617"/>
              </a:cxn>
              <a:cxn ang="0">
                <a:pos x="155" y="591"/>
              </a:cxn>
              <a:cxn ang="0">
                <a:pos x="77" y="558"/>
              </a:cxn>
              <a:cxn ang="0">
                <a:pos x="0" y="521"/>
              </a:cxn>
              <a:cxn ang="0">
                <a:pos x="301" y="0"/>
              </a:cxn>
              <a:cxn ang="0">
                <a:pos x="352" y="24"/>
              </a:cxn>
              <a:cxn ang="0">
                <a:pos x="403" y="41"/>
              </a:cxn>
              <a:cxn ang="0">
                <a:pos x="457" y="53"/>
              </a:cxn>
              <a:cxn ang="0">
                <a:pos x="512" y="61"/>
              </a:cxn>
              <a:cxn ang="0">
                <a:pos x="568" y="63"/>
              </a:cxn>
              <a:cxn ang="0">
                <a:pos x="625" y="61"/>
              </a:cxn>
              <a:cxn ang="0">
                <a:pos x="680" y="53"/>
              </a:cxn>
              <a:cxn ang="0">
                <a:pos x="733" y="41"/>
              </a:cxn>
              <a:cxn ang="0">
                <a:pos x="785" y="24"/>
              </a:cxn>
              <a:cxn ang="0">
                <a:pos x="836" y="0"/>
              </a:cxn>
            </a:cxnLst>
            <a:rect l="0" t="0" r="r" b="b"/>
            <a:pathLst>
              <a:path w="1137" h="664">
                <a:moveTo>
                  <a:pt x="836" y="0"/>
                </a:moveTo>
                <a:lnTo>
                  <a:pt x="1137" y="521"/>
                </a:lnTo>
                <a:lnTo>
                  <a:pt x="1060" y="558"/>
                </a:lnTo>
                <a:lnTo>
                  <a:pt x="982" y="591"/>
                </a:lnTo>
                <a:lnTo>
                  <a:pt x="903" y="617"/>
                </a:lnTo>
                <a:lnTo>
                  <a:pt x="821" y="638"/>
                </a:lnTo>
                <a:lnTo>
                  <a:pt x="739" y="652"/>
                </a:lnTo>
                <a:lnTo>
                  <a:pt x="654" y="661"/>
                </a:lnTo>
                <a:lnTo>
                  <a:pt x="568" y="664"/>
                </a:lnTo>
                <a:lnTo>
                  <a:pt x="483" y="661"/>
                </a:lnTo>
                <a:lnTo>
                  <a:pt x="398" y="652"/>
                </a:lnTo>
                <a:lnTo>
                  <a:pt x="316" y="638"/>
                </a:lnTo>
                <a:lnTo>
                  <a:pt x="234" y="617"/>
                </a:lnTo>
                <a:lnTo>
                  <a:pt x="155" y="591"/>
                </a:lnTo>
                <a:lnTo>
                  <a:pt x="77" y="558"/>
                </a:lnTo>
                <a:lnTo>
                  <a:pt x="0" y="521"/>
                </a:lnTo>
                <a:lnTo>
                  <a:pt x="301" y="0"/>
                </a:lnTo>
                <a:lnTo>
                  <a:pt x="352" y="24"/>
                </a:lnTo>
                <a:lnTo>
                  <a:pt x="403" y="41"/>
                </a:lnTo>
                <a:lnTo>
                  <a:pt x="457" y="53"/>
                </a:lnTo>
                <a:lnTo>
                  <a:pt x="512" y="61"/>
                </a:lnTo>
                <a:lnTo>
                  <a:pt x="568" y="63"/>
                </a:lnTo>
                <a:lnTo>
                  <a:pt x="625" y="61"/>
                </a:lnTo>
                <a:lnTo>
                  <a:pt x="680" y="53"/>
                </a:lnTo>
                <a:lnTo>
                  <a:pt x="733" y="41"/>
                </a:lnTo>
                <a:lnTo>
                  <a:pt x="785" y="24"/>
                </a:lnTo>
                <a:lnTo>
                  <a:pt x="836" y="0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>
            <a:off x="2435415" y="3646312"/>
            <a:ext cx="1377950" cy="1565275"/>
          </a:xfrm>
          <a:custGeom>
            <a:avLst/>
            <a:gdLst/>
            <a:ahLst/>
            <a:cxnLst>
              <a:cxn ang="0">
                <a:pos x="868" y="466"/>
              </a:cxn>
              <a:cxn ang="0">
                <a:pos x="568" y="986"/>
              </a:cxn>
              <a:cxn ang="0">
                <a:pos x="506" y="944"/>
              </a:cxn>
              <a:cxn ang="0">
                <a:pos x="447" y="899"/>
              </a:cxn>
              <a:cxn ang="0">
                <a:pos x="391" y="852"/>
              </a:cxn>
              <a:cxn ang="0">
                <a:pos x="338" y="801"/>
              </a:cxn>
              <a:cxn ang="0">
                <a:pos x="288" y="747"/>
              </a:cxn>
              <a:cxn ang="0">
                <a:pos x="242" y="690"/>
              </a:cxn>
              <a:cxn ang="0">
                <a:pos x="199" y="629"/>
              </a:cxn>
              <a:cxn ang="0">
                <a:pos x="160" y="564"/>
              </a:cxn>
              <a:cxn ang="0">
                <a:pos x="120" y="489"/>
              </a:cxn>
              <a:cxn ang="0">
                <a:pos x="85" y="412"/>
              </a:cxn>
              <a:cxn ang="0">
                <a:pos x="57" y="333"/>
              </a:cxn>
              <a:cxn ang="0">
                <a:pos x="33" y="252"/>
              </a:cxn>
              <a:cxn ang="0">
                <a:pos x="16" y="170"/>
              </a:cxn>
              <a:cxn ang="0">
                <a:pos x="5" y="86"/>
              </a:cxn>
              <a:cxn ang="0">
                <a:pos x="0" y="0"/>
              </a:cxn>
              <a:cxn ang="0">
                <a:pos x="601" y="0"/>
              </a:cxn>
              <a:cxn ang="0">
                <a:pos x="607" y="56"/>
              </a:cxn>
              <a:cxn ang="0">
                <a:pos x="617" y="110"/>
              </a:cxn>
              <a:cxn ang="0">
                <a:pos x="633" y="163"/>
              </a:cxn>
              <a:cxn ang="0">
                <a:pos x="654" y="215"/>
              </a:cxn>
              <a:cxn ang="0">
                <a:pos x="680" y="265"/>
              </a:cxn>
              <a:cxn ang="0">
                <a:pos x="710" y="312"/>
              </a:cxn>
              <a:cxn ang="0">
                <a:pos x="744" y="356"/>
              </a:cxn>
              <a:cxn ang="0">
                <a:pos x="782" y="395"/>
              </a:cxn>
              <a:cxn ang="0">
                <a:pos x="824" y="432"/>
              </a:cxn>
              <a:cxn ang="0">
                <a:pos x="868" y="466"/>
              </a:cxn>
            </a:cxnLst>
            <a:rect l="0" t="0" r="r" b="b"/>
            <a:pathLst>
              <a:path w="868" h="986">
                <a:moveTo>
                  <a:pt x="868" y="466"/>
                </a:moveTo>
                <a:lnTo>
                  <a:pt x="568" y="986"/>
                </a:lnTo>
                <a:lnTo>
                  <a:pt x="506" y="944"/>
                </a:lnTo>
                <a:lnTo>
                  <a:pt x="447" y="899"/>
                </a:lnTo>
                <a:lnTo>
                  <a:pt x="391" y="852"/>
                </a:lnTo>
                <a:lnTo>
                  <a:pt x="338" y="801"/>
                </a:lnTo>
                <a:lnTo>
                  <a:pt x="288" y="747"/>
                </a:lnTo>
                <a:lnTo>
                  <a:pt x="242" y="690"/>
                </a:lnTo>
                <a:lnTo>
                  <a:pt x="199" y="629"/>
                </a:lnTo>
                <a:lnTo>
                  <a:pt x="160" y="564"/>
                </a:lnTo>
                <a:lnTo>
                  <a:pt x="120" y="489"/>
                </a:lnTo>
                <a:lnTo>
                  <a:pt x="85" y="412"/>
                </a:lnTo>
                <a:lnTo>
                  <a:pt x="57" y="333"/>
                </a:lnTo>
                <a:lnTo>
                  <a:pt x="33" y="252"/>
                </a:lnTo>
                <a:lnTo>
                  <a:pt x="16" y="170"/>
                </a:lnTo>
                <a:lnTo>
                  <a:pt x="5" y="86"/>
                </a:lnTo>
                <a:lnTo>
                  <a:pt x="0" y="0"/>
                </a:lnTo>
                <a:lnTo>
                  <a:pt x="601" y="0"/>
                </a:lnTo>
                <a:lnTo>
                  <a:pt x="607" y="56"/>
                </a:lnTo>
                <a:lnTo>
                  <a:pt x="617" y="110"/>
                </a:lnTo>
                <a:lnTo>
                  <a:pt x="633" y="163"/>
                </a:lnTo>
                <a:lnTo>
                  <a:pt x="654" y="215"/>
                </a:lnTo>
                <a:lnTo>
                  <a:pt x="680" y="265"/>
                </a:lnTo>
                <a:lnTo>
                  <a:pt x="710" y="312"/>
                </a:lnTo>
                <a:lnTo>
                  <a:pt x="744" y="356"/>
                </a:lnTo>
                <a:lnTo>
                  <a:pt x="782" y="395"/>
                </a:lnTo>
                <a:lnTo>
                  <a:pt x="824" y="432"/>
                </a:lnTo>
                <a:lnTo>
                  <a:pt x="868" y="466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2435415" y="1968324"/>
            <a:ext cx="1377950" cy="1565275"/>
          </a:xfrm>
          <a:custGeom>
            <a:avLst/>
            <a:gdLst/>
            <a:ahLst/>
            <a:cxnLst>
              <a:cxn ang="0">
                <a:pos x="601" y="986"/>
              </a:cxn>
              <a:cxn ang="0">
                <a:pos x="0" y="986"/>
              </a:cxn>
              <a:cxn ang="0">
                <a:pos x="5" y="900"/>
              </a:cxn>
              <a:cxn ang="0">
                <a:pos x="16" y="816"/>
              </a:cxn>
              <a:cxn ang="0">
                <a:pos x="33" y="734"/>
              </a:cxn>
              <a:cxn ang="0">
                <a:pos x="57" y="653"/>
              </a:cxn>
              <a:cxn ang="0">
                <a:pos x="85" y="574"/>
              </a:cxn>
              <a:cxn ang="0">
                <a:pos x="120" y="497"/>
              </a:cxn>
              <a:cxn ang="0">
                <a:pos x="160" y="422"/>
              </a:cxn>
              <a:cxn ang="0">
                <a:pos x="199" y="357"/>
              </a:cxn>
              <a:cxn ang="0">
                <a:pos x="242" y="296"/>
              </a:cxn>
              <a:cxn ang="0">
                <a:pos x="288" y="239"/>
              </a:cxn>
              <a:cxn ang="0">
                <a:pos x="338" y="185"/>
              </a:cxn>
              <a:cxn ang="0">
                <a:pos x="391" y="134"/>
              </a:cxn>
              <a:cxn ang="0">
                <a:pos x="447" y="87"/>
              </a:cxn>
              <a:cxn ang="0">
                <a:pos x="506" y="42"/>
              </a:cxn>
              <a:cxn ang="0">
                <a:pos x="568" y="0"/>
              </a:cxn>
              <a:cxn ang="0">
                <a:pos x="868" y="520"/>
              </a:cxn>
              <a:cxn ang="0">
                <a:pos x="824" y="554"/>
              </a:cxn>
              <a:cxn ang="0">
                <a:pos x="782" y="591"/>
              </a:cxn>
              <a:cxn ang="0">
                <a:pos x="744" y="630"/>
              </a:cxn>
              <a:cxn ang="0">
                <a:pos x="710" y="674"/>
              </a:cxn>
              <a:cxn ang="0">
                <a:pos x="680" y="721"/>
              </a:cxn>
              <a:cxn ang="0">
                <a:pos x="654" y="771"/>
              </a:cxn>
              <a:cxn ang="0">
                <a:pos x="633" y="823"/>
              </a:cxn>
              <a:cxn ang="0">
                <a:pos x="617" y="876"/>
              </a:cxn>
              <a:cxn ang="0">
                <a:pos x="607" y="930"/>
              </a:cxn>
              <a:cxn ang="0">
                <a:pos x="601" y="986"/>
              </a:cxn>
            </a:cxnLst>
            <a:rect l="0" t="0" r="r" b="b"/>
            <a:pathLst>
              <a:path w="868" h="986">
                <a:moveTo>
                  <a:pt x="601" y="986"/>
                </a:moveTo>
                <a:lnTo>
                  <a:pt x="0" y="986"/>
                </a:lnTo>
                <a:lnTo>
                  <a:pt x="5" y="900"/>
                </a:lnTo>
                <a:lnTo>
                  <a:pt x="16" y="816"/>
                </a:lnTo>
                <a:lnTo>
                  <a:pt x="33" y="734"/>
                </a:lnTo>
                <a:lnTo>
                  <a:pt x="57" y="653"/>
                </a:lnTo>
                <a:lnTo>
                  <a:pt x="85" y="574"/>
                </a:lnTo>
                <a:lnTo>
                  <a:pt x="120" y="497"/>
                </a:lnTo>
                <a:lnTo>
                  <a:pt x="160" y="422"/>
                </a:lnTo>
                <a:lnTo>
                  <a:pt x="199" y="357"/>
                </a:lnTo>
                <a:lnTo>
                  <a:pt x="242" y="296"/>
                </a:lnTo>
                <a:lnTo>
                  <a:pt x="288" y="239"/>
                </a:lnTo>
                <a:lnTo>
                  <a:pt x="338" y="185"/>
                </a:lnTo>
                <a:lnTo>
                  <a:pt x="391" y="134"/>
                </a:lnTo>
                <a:lnTo>
                  <a:pt x="447" y="87"/>
                </a:lnTo>
                <a:lnTo>
                  <a:pt x="506" y="42"/>
                </a:lnTo>
                <a:lnTo>
                  <a:pt x="568" y="0"/>
                </a:lnTo>
                <a:lnTo>
                  <a:pt x="868" y="520"/>
                </a:lnTo>
                <a:lnTo>
                  <a:pt x="824" y="554"/>
                </a:lnTo>
                <a:lnTo>
                  <a:pt x="782" y="591"/>
                </a:lnTo>
                <a:lnTo>
                  <a:pt x="744" y="630"/>
                </a:lnTo>
                <a:lnTo>
                  <a:pt x="710" y="674"/>
                </a:lnTo>
                <a:lnTo>
                  <a:pt x="680" y="721"/>
                </a:lnTo>
                <a:lnTo>
                  <a:pt x="654" y="771"/>
                </a:lnTo>
                <a:lnTo>
                  <a:pt x="633" y="823"/>
                </a:lnTo>
                <a:lnTo>
                  <a:pt x="617" y="876"/>
                </a:lnTo>
                <a:lnTo>
                  <a:pt x="607" y="930"/>
                </a:lnTo>
                <a:lnTo>
                  <a:pt x="601" y="986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14667" y="1883456"/>
            <a:ext cx="849913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Context</a:t>
            </a:r>
            <a:endParaRPr lang="en-US" sz="1400" b="1" kern="0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1105" y="2667116"/>
            <a:ext cx="989374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Audience</a:t>
            </a:r>
            <a:endParaRPr lang="en-US" sz="1400" b="1" kern="0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33836" y="4055365"/>
            <a:ext cx="572594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49131" y="4786957"/>
            <a:ext cx="780983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91369" y="4055365"/>
            <a:ext cx="819456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7764" y="2559394"/>
            <a:ext cx="1008610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Feedback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66291" y="1828800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95801" y="2069119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20054" y="3686903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6855" y="4592511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94641" y="4900242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8978" y="3027479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92959" y="2400702"/>
            <a:ext cx="1885453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Who we are targeting</a:t>
            </a:r>
          </a:p>
          <a:p>
            <a:r>
              <a:rPr lang="en-GB" sz="1400" dirty="0">
                <a:solidFill>
                  <a:srgbClr val="000000"/>
                </a:solidFill>
                <a:cs typeface="Arial" pitchFamily="34" charset="0"/>
              </a:rPr>
              <a:t>a</a:t>
            </a:r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nd their needs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92959" y="4212040"/>
            <a:ext cx="2064989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Dimensions of data and</a:t>
            </a:r>
          </a:p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How it is organized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6894" y="2400702"/>
            <a:ext cx="1388521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Email to gather</a:t>
            </a:r>
          </a:p>
          <a:p>
            <a:pPr algn="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 your input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7965" y="4212040"/>
            <a:ext cx="1457450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Our plan to test </a:t>
            </a:r>
          </a:p>
          <a:p>
            <a:pPr algn="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with users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30940" y="5552899"/>
            <a:ext cx="1417375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Iterations and </a:t>
            </a:r>
          </a:p>
          <a:p>
            <a:pPr algn="ct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current </a:t>
            </a:r>
            <a:r>
              <a:rPr lang="en-GB" sz="1400" dirty="0" err="1" smtClean="0">
                <a:solidFill>
                  <a:srgbClr val="000000"/>
                </a:solidFill>
                <a:cs typeface="Arial" pitchFamily="34" charset="0"/>
              </a:rPr>
              <a:t>mockup</a:t>
            </a:r>
            <a:endParaRPr lang="en-GB" sz="14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18354" y="2754400"/>
            <a:ext cx="1642535" cy="167111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5BAD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 bIns="9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Insight@ ADP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91959" y="914400"/>
            <a:ext cx="1665841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Current state and </a:t>
            </a:r>
          </a:p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93935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 and background</a:t>
            </a:r>
            <a:endParaRPr lang="en-US" b="1" dirty="0"/>
          </a:p>
        </p:txBody>
      </p:sp>
      <p:sp>
        <p:nvSpPr>
          <p:cNvPr id="5" name="ColumnHeader"/>
          <p:cNvSpPr>
            <a:spLocks noChangeArrowheads="1"/>
          </p:cNvSpPr>
          <p:nvPr/>
        </p:nvSpPr>
        <p:spPr bwMode="gray">
          <a:xfrm>
            <a:off x="4495800" y="1352490"/>
            <a:ext cx="3962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bg1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Current state of visualization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1711394"/>
            <a:ext cx="441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lumnHeader"/>
          <p:cNvSpPr>
            <a:spLocks noChangeArrowheads="1"/>
          </p:cNvSpPr>
          <p:nvPr/>
        </p:nvSpPr>
        <p:spPr bwMode="gray">
          <a:xfrm>
            <a:off x="571500" y="1137047"/>
            <a:ext cx="3009900" cy="6155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bg1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</a:rPr>
              <a:t>What is the National 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Employment Report (NER)?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1711394"/>
            <a:ext cx="3581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828800"/>
            <a:ext cx="3581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b="1" dirty="0" smtClean="0"/>
              <a:t>National Employment Report </a:t>
            </a:r>
            <a:r>
              <a:rPr lang="en-US" sz="1600" dirty="0" smtClean="0"/>
              <a:t>(NER) is an estimate of total US employment produced monthly by ADP, a payroll service provider</a:t>
            </a:r>
          </a:p>
          <a:p>
            <a:pPr marL="457200" lvl="1" indent="0">
              <a:buNone/>
            </a:pPr>
            <a:r>
              <a:rPr lang="en-US" sz="1400" dirty="0" smtClean="0"/>
              <a:t>1 in every 6 working Americans is paid via ADP (24 million workers)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600" dirty="0" smtClean="0"/>
              <a:t>The NER is watched closely by journalists and financial markets as an early indicator of economic health – it typically comes out a few days ahead of the official government employment report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4885"/>
            <a:ext cx="3200000" cy="173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495800" y="1828800"/>
            <a:ext cx="3935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Change in Nonfarm Private Employment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11536"/>
            <a:ext cx="3200000" cy="173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495800" y="3962400"/>
            <a:ext cx="4482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Change in Total Nonfarm Private Employment by Selected Industry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6096000"/>
            <a:ext cx="72390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objective is to explore </a:t>
            </a:r>
            <a:r>
              <a:rPr lang="en-US" sz="1400" b="1" dirty="0"/>
              <a:t>new and interactive ways</a:t>
            </a:r>
            <a:r>
              <a:rPr lang="en-US" sz="1400" dirty="0"/>
              <a:t> for users to engage with the data and </a:t>
            </a:r>
            <a:r>
              <a:rPr lang="en-US" sz="1400" b="1" dirty="0"/>
              <a:t>easily consume the economic insights </a:t>
            </a:r>
            <a:r>
              <a:rPr lang="en-US" sz="1400" dirty="0"/>
              <a:t>that emerge from </a:t>
            </a:r>
            <a:r>
              <a:rPr lang="en-US" sz="1400" dirty="0" smtClean="0"/>
              <a:t>them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15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journalists and financial professionals are our target audience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16127"/>
              </p:ext>
            </p:extLst>
          </p:nvPr>
        </p:nvGraphicFramePr>
        <p:xfrm>
          <a:off x="381000" y="1219200"/>
          <a:ext cx="84582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1611443"/>
                <a:gridCol w="2198557"/>
                <a:gridCol w="2362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Stakeholder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Likelihood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 visit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 from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Visualization Need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9680">
                <a:tc row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2"/>
                          </a:solidFill>
                        </a:rPr>
                        <a:t>Target Users</a:t>
                      </a:r>
                      <a:endParaRPr 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Journalists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(need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to deliver timely business insight to a general audience)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Want to report the most recent numbers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Statistics to support a current story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Background to inform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 potential story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Communicative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Make it simple to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understand trends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Give me a visual to  support my story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668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Economists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/ Financial professionals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Medium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High 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(likely to get data from Bloomberg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or aggregating data source)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Most recent data to inform economic models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Investigate predictors to help forecast market movements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Exploratory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 me the raw data, so I can play with it myself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Help me see trends to inform my own hypotheses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Potential future focus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Medium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(awareness of ADP report may be low)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 to a exploratory model or a paper related to labor / economic concerns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Exploratory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Make it easy for me to tailor data to my project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Policy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makers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Medium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(tend to favor official</a:t>
                      </a:r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government data</a:t>
                      </a:r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Context and supporting data for proposed legislation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Communicative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Make it easy for me to see trends relative to my constituents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businesses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(busy running their businesses)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Put their own experience in context of the broader economy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Communicative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Help me understand how I relate to businesses like me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17523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observation and interviews helped us to understand their needs better</a:t>
            </a:r>
            <a:br>
              <a:rPr lang="en-US" b="1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352490"/>
            <a:ext cx="4191000" cy="400110"/>
            <a:chOff x="381000" y="1352490"/>
            <a:chExt cx="3886200" cy="400110"/>
          </a:xfrm>
        </p:grpSpPr>
        <p:sp>
          <p:nvSpPr>
            <p:cNvPr id="10" name="ColumnHeader"/>
            <p:cNvSpPr>
              <a:spLocks noChangeArrowheads="1"/>
            </p:cNvSpPr>
            <p:nvPr/>
          </p:nvSpPr>
          <p:spPr bwMode="gray">
            <a:xfrm>
              <a:off x="571500" y="1352490"/>
              <a:ext cx="350520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25400" dir="5400000" sx="99000" sy="99000" algn="ctr" rotWithShape="0">
                <a:schemeClr val="bg1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</a:rPr>
                <a:t>Business Journalists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81000" y="1711394"/>
              <a:ext cx="388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24400" y="1352490"/>
            <a:ext cx="4191000" cy="400110"/>
            <a:chOff x="381000" y="1352490"/>
            <a:chExt cx="3886200" cy="400110"/>
          </a:xfrm>
        </p:grpSpPr>
        <p:sp>
          <p:nvSpPr>
            <p:cNvPr id="14" name="ColumnHeader"/>
            <p:cNvSpPr>
              <a:spLocks noChangeArrowheads="1"/>
            </p:cNvSpPr>
            <p:nvPr/>
          </p:nvSpPr>
          <p:spPr bwMode="gray">
            <a:xfrm>
              <a:off x="571500" y="1352490"/>
              <a:ext cx="350520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25400" dir="5400000" sx="99000" sy="99000" algn="ctr" rotWithShape="0">
                <a:schemeClr val="bg1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</a:rPr>
                <a:t>Economists and Financial Professionals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81000" y="1711394"/>
              <a:ext cx="388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14400" y="195852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U.S. businesses added 173,000 jobs last month, lifted by strong gains in </a:t>
            </a:r>
            <a:r>
              <a:rPr lang="en-US" sz="1400" kern="0" dirty="0">
                <a:solidFill>
                  <a:srgbClr val="292934"/>
                </a:solidFill>
              </a:rPr>
              <a:t>services……construction firms also hired more workers, while manufacturers shed jobs…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1" y="1958520"/>
            <a:ext cx="366031" cy="2779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400" y="4038600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Florida added 17,100 private-sector jobs in May, a decrease of 10 percent from the 19,000 added in May 2015, according to a report Wednesday by payroll company ADP.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1" y="4038600"/>
            <a:ext cx="366031" cy="277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27213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-- Associated Press, June 2016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5410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-- Sun Sentinel, June 2016</a:t>
            </a:r>
            <a:endParaRPr lang="en-US" sz="1400" b="1" dirty="0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757396439"/>
              </p:ext>
            </p:extLst>
          </p:nvPr>
        </p:nvGraphicFramePr>
        <p:xfrm>
          <a:off x="5029200" y="2050143"/>
          <a:ext cx="3680759" cy="3360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4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ADP’s National Employment Report has a number of dimensions that can be used for insight delivery 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Based on current user research, we are planning to build two core visualizations</a:t>
            </a:r>
            <a:endParaRPr lang="en-US" b="1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838200" y="2133600"/>
            <a:ext cx="35052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bg1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Jobs Data Explorer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0" y="1918157"/>
            <a:ext cx="3962400" cy="615553"/>
            <a:chOff x="4345847" y="1918157"/>
            <a:chExt cx="3962400" cy="615553"/>
          </a:xfrm>
        </p:grpSpPr>
        <p:sp>
          <p:nvSpPr>
            <p:cNvPr id="4" name="ColumnHeader"/>
            <p:cNvSpPr>
              <a:spLocks noChangeArrowheads="1"/>
            </p:cNvSpPr>
            <p:nvPr/>
          </p:nvSpPr>
          <p:spPr bwMode="gray">
            <a:xfrm>
              <a:off x="4345847" y="1918157"/>
              <a:ext cx="3962400" cy="6155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25400" dir="5400000" sx="99000" sy="99000" algn="ctr" rotWithShape="0">
                <a:schemeClr val="bg1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</a:rPr>
                <a:t>Bureau of Labor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</a:rPr>
                <a:t>Statistics (BLS) Comparison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691194" y="2492504"/>
              <a:ext cx="32717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986406" y="2492504"/>
            <a:ext cx="32087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1295400" y="2191512"/>
            <a:ext cx="246888" cy="246888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/>
                </a:solidFill>
              </a:rPr>
              <a:t>1</a:t>
            </a: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973735" y="2191512"/>
            <a:ext cx="246888" cy="246888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/>
                </a:solidFill>
              </a:rPr>
              <a:t>2</a:t>
            </a: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406" y="2667000"/>
            <a:ext cx="3208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 users to </a:t>
            </a:r>
            <a:r>
              <a:rPr lang="en-US" b="1" dirty="0" smtClean="0">
                <a:solidFill>
                  <a:schemeClr val="accent1"/>
                </a:solidFill>
              </a:rPr>
              <a:t>explore the different dimensions</a:t>
            </a:r>
            <a:r>
              <a:rPr lang="en-US" dirty="0" smtClean="0"/>
              <a:t> of the National Employment Report via an intuitive and flexible visualization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80264" y="2667000"/>
            <a:ext cx="3208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 users to understand the </a:t>
            </a:r>
            <a:r>
              <a:rPr lang="en-US" b="1" dirty="0" smtClean="0">
                <a:solidFill>
                  <a:schemeClr val="accent1"/>
                </a:solidFill>
              </a:rPr>
              <a:t>predictive power </a:t>
            </a:r>
            <a:r>
              <a:rPr lang="en-US" dirty="0" smtClean="0"/>
              <a:t>of the National Employment Report by comparing it against historical Bureau of Labor Statistics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12" y="274996"/>
            <a:ext cx="8655587" cy="761278"/>
          </a:xfrm>
        </p:spPr>
        <p:txBody>
          <a:bodyPr/>
          <a:lstStyle/>
          <a:p>
            <a:r>
              <a:rPr lang="en-US" b="1" dirty="0" smtClean="0"/>
              <a:t>Initially, we tried a variety of approaches  for jobs data explorer</a:t>
            </a:r>
            <a:endParaRPr lang="en-US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6" y="2547559"/>
            <a:ext cx="3881980" cy="271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3"/>
          <a:stretch/>
        </p:blipFill>
        <p:spPr bwMode="auto">
          <a:xfrm>
            <a:off x="4952426" y="2644527"/>
            <a:ext cx="4115374" cy="261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426" y="21336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71450" y="21336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2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6626" y="2481074"/>
            <a:ext cx="32087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71450" y="2481074"/>
            <a:ext cx="32087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12" y="274996"/>
            <a:ext cx="8807987" cy="761278"/>
          </a:xfrm>
        </p:spPr>
        <p:txBody>
          <a:bodyPr/>
          <a:lstStyle/>
          <a:p>
            <a:r>
              <a:rPr lang="en-US" b="1" dirty="0" smtClean="0"/>
              <a:t>We built out the time series idea into a paper prototype…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853440"/>
            <a:ext cx="818388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0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theme/theme1.xml><?xml version="1.0" encoding="utf-8"?>
<a:theme xmlns:a="http://schemas.openxmlformats.org/drawingml/2006/main" name="130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1007 - ADP_PPT+Presentation+4x3">
  <a:themeElements>
    <a:clrScheme name="ADP">
      <a:dk1>
        <a:srgbClr val="6F6F73"/>
      </a:dk1>
      <a:lt1>
        <a:sysClr val="window" lastClr="FFFFFF"/>
      </a:lt1>
      <a:dk2>
        <a:srgbClr val="AAA9AA"/>
      </a:dk2>
      <a:lt2>
        <a:srgbClr val="FFFFFF"/>
      </a:lt2>
      <a:accent1>
        <a:srgbClr val="F9A11A"/>
      </a:accent1>
      <a:accent2>
        <a:srgbClr val="CB4399"/>
      </a:accent2>
      <a:accent3>
        <a:srgbClr val="64BEEB"/>
      </a:accent3>
      <a:accent4>
        <a:srgbClr val="C4DA5A"/>
      </a:accent4>
      <a:accent5>
        <a:srgbClr val="AAA9AA"/>
      </a:accent5>
      <a:accent6>
        <a:srgbClr val="BDBBBB"/>
      </a:accent6>
      <a:hlink>
        <a:srgbClr val="0000FF"/>
      </a:hlink>
      <a:folHlink>
        <a:srgbClr val="C4DA5A"/>
      </a:folHlink>
    </a:clrScheme>
    <a:fontScheme name="AD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6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31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lue Color Palette">
  <a:themeElements>
    <a:clrScheme name="Blu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64BEEB"/>
      </a:accent1>
      <a:accent2>
        <a:srgbClr val="0069A6"/>
      </a:accent2>
      <a:accent3>
        <a:srgbClr val="0083C1"/>
      </a:accent3>
      <a:accent4>
        <a:srgbClr val="00A1DF"/>
      </a:accent4>
      <a:accent5>
        <a:srgbClr val="4EC1E0"/>
      </a:accent5>
      <a:accent6>
        <a:srgbClr val="6EC4E9"/>
      </a:accent6>
      <a:hlink>
        <a:srgbClr val="64BEEB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32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33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34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12644</TotalTime>
  <Words>1062</Words>
  <Application>Microsoft Office PowerPoint</Application>
  <PresentationFormat>On-screen Show (4:3)</PresentationFormat>
  <Paragraphs>191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130_Blank</vt:lpstr>
      <vt:lpstr>151007 - ADP_PPT+Presentation+4x3</vt:lpstr>
      <vt:lpstr>1_Blank</vt:lpstr>
      <vt:lpstr>26_Blank</vt:lpstr>
      <vt:lpstr>131_Blank</vt:lpstr>
      <vt:lpstr>Blue Color Palette</vt:lpstr>
      <vt:lpstr>132_Blank</vt:lpstr>
      <vt:lpstr>133_Blank</vt:lpstr>
      <vt:lpstr>134_Blank</vt:lpstr>
      <vt:lpstr>Clarity</vt:lpstr>
      <vt:lpstr>think-cell Slide</vt:lpstr>
      <vt:lpstr>Insight@ADP Visualizing ADP’s National Employment Report</vt:lpstr>
      <vt:lpstr>Roadmap for today’s discussion</vt:lpstr>
      <vt:lpstr>Current state and background</vt:lpstr>
      <vt:lpstr>Business journalists and financial professionals are our target audience</vt:lpstr>
      <vt:lpstr>User observation and interviews helped us to understand their needs better </vt:lpstr>
      <vt:lpstr>ADP’s National Employment Report has a number of dimensions that can be used for insight delivery  </vt:lpstr>
      <vt:lpstr>Based on current user research, we are planning to build two core visualizations</vt:lpstr>
      <vt:lpstr>Initially, we tried a variety of approaches  for jobs data explorer</vt:lpstr>
      <vt:lpstr>We built out the time series idea into a paper prototype…</vt:lpstr>
      <vt:lpstr>…and are continuing to refine via user input </vt:lpstr>
      <vt:lpstr>We chose to ADP vs. BLS comparison </vt:lpstr>
      <vt:lpstr>ADP vs. BLS private payroll growth</vt:lpstr>
      <vt:lpstr>ADP vs. BLS private payroll growth</vt:lpstr>
      <vt:lpstr>Monthly Comparison of ADP vs. BLS</vt:lpstr>
      <vt:lpstr>We plan to test our visualizations with our two target segments </vt:lpstr>
      <vt:lpstr>Please send us your comments and feedback</vt:lpstr>
      <vt:lpstr>PowerPoint Presentation</vt:lpstr>
    </vt:vector>
  </TitlesOfParts>
  <Company>Automatic Data Processing,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Venjara</dc:creator>
  <cp:lastModifiedBy>Amin Venjara</cp:lastModifiedBy>
  <cp:revision>148</cp:revision>
  <cp:lastPrinted>2016-03-28T14:00:06Z</cp:lastPrinted>
  <dcterms:created xsi:type="dcterms:W3CDTF">2016-03-23T12:38:49Z</dcterms:created>
  <dcterms:modified xsi:type="dcterms:W3CDTF">2016-07-07T22:19:54Z</dcterms:modified>
</cp:coreProperties>
</file>