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embeddings/oleObject1.bin" ContentType="application/vnd.openxmlformats-officedocument.oleObject"/>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embeddings/oleObject2.bin" ContentType="application/vnd.openxmlformats-officedocument.oleObject"/>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tags/tag4.xml" ContentType="application/vnd.openxmlformats-officedocument.presentationml.tags+xml"/>
  <Override PartName="/ppt/embeddings/oleObject3.bin" ContentType="application/vnd.openxmlformats-officedocument.oleObject"/>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5.xml" ContentType="application/vnd.openxmlformats-officedocument.theme+xml"/>
  <Override PartName="/ppt/tags/tag5.xml" ContentType="application/vnd.openxmlformats-officedocument.presentationml.tags+xml"/>
  <Override PartName="/ppt/embeddings/oleObject4.bin" ContentType="application/vnd.openxmlformats-officedocument.oleObject"/>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6.xml" ContentType="application/vnd.openxmlformats-officedocument.theme+xml"/>
  <Override PartName="/ppt/tags/tag6.xml" ContentType="application/vnd.openxmlformats-officedocument.presentationml.tags+xml"/>
  <Override PartName="/ppt/embeddings/oleObject5.bin" ContentType="application/vnd.openxmlformats-officedocument.oleObject"/>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7.xml" ContentType="application/vnd.openxmlformats-officedocument.theme+xml"/>
  <Override PartName="/ppt/tags/tag7.xml" ContentType="application/vnd.openxmlformats-officedocument.presentationml.tags+xml"/>
  <Override PartName="/ppt/embeddings/oleObject6.bin" ContentType="application/vnd.openxmlformats-officedocument.oleObject"/>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8.xml" ContentType="application/vnd.openxmlformats-officedocument.theme+xml"/>
  <Override PartName="/ppt/tags/tag8.xml" ContentType="application/vnd.openxmlformats-officedocument.presentationml.tags+xml"/>
  <Override PartName="/ppt/embeddings/oleObject7.bin" ContentType="application/vnd.openxmlformats-officedocument.oleObject"/>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9.xml" ContentType="application/vnd.openxmlformats-officedocument.theme+xml"/>
  <Override PartName="/ppt/tags/tag9.xml" ContentType="application/vnd.openxmlformats-officedocument.presentationml.tags+xml"/>
  <Override PartName="/ppt/embeddings/oleObject8.bin" ContentType="application/vnd.openxmlformats-officedocument.oleObject"/>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charts/chart2.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3.xml" ContentType="application/vnd.openxmlformats-officedocument.drawingml.chart+xml"/>
  <Override PartName="/ppt/notesSlides/notesSlide6.xml" ContentType="application/vnd.openxmlformats-officedocument.presentationml.notesSlide+xml"/>
  <Override PartName="/ppt/charts/chart4.xml" ContentType="application/vnd.openxmlformats-officedocument.drawingml.chart+xml"/>
  <Override PartName="/ppt/drawings/drawing1.xml" ContentType="application/vnd.openxmlformats-officedocument.drawingml.chartshape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5.xml" ContentType="application/vnd.openxmlformats-officedocument.drawingml.chart+xml"/>
  <Override PartName="/ppt/notesSlides/notesSlide9.xml" ContentType="application/vnd.openxmlformats-officedocument.presentationml.notesSlide+xml"/>
  <Override PartName="/ppt/charts/chart6.xml" ContentType="application/vnd.openxmlformats-officedocument.drawingml.chart+xml"/>
  <Override PartName="/ppt/theme/themeOverride1.xml" ContentType="application/vnd.openxmlformats-officedocument.themeOverride+xml"/>
  <Override PartName="/ppt/drawings/drawing2.xml" ContentType="application/vnd.openxmlformats-officedocument.drawingml.chartshapes+xml"/>
  <Override PartName="/ppt/notesSlides/notesSlide10.xml" ContentType="application/vnd.openxmlformats-officedocument.presentationml.notesSlide+xml"/>
  <Override PartName="/ppt/charts/chart7.xml" ContentType="application/vnd.openxmlformats-officedocument.drawingml.chart+xml"/>
  <Override PartName="/ppt/drawings/drawing3.xml" ContentType="application/vnd.openxmlformats-officedocument.drawingml.chartshapes+xml"/>
  <Override PartName="/ppt/notesSlides/notesSlide11.xml" ContentType="application/vnd.openxmlformats-officedocument.presentationml.notesSlide+xml"/>
  <Override PartName="/ppt/charts/chart8.xml" ContentType="application/vnd.openxmlformats-officedocument.drawingml.chart+xml"/>
  <Override PartName="/ppt/drawings/drawing4.xml" ContentType="application/vnd.openxmlformats-officedocument.drawingml.chartshape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notesSlides/notesSlide14.xml" ContentType="application/vnd.openxmlformats-officedocument.presentationml.notesSlide+xml"/>
  <Override PartName="/ppt/charts/chart11.xml" ContentType="application/vnd.openxmlformats-officedocument.drawingml.chart+xml"/>
  <Override PartName="/ppt/theme/themeOverride2.xml" ContentType="application/vnd.openxmlformats-officedocument.themeOverride+xml"/>
  <Override PartName="/ppt/drawings/drawing5.xml" ContentType="application/vnd.openxmlformats-officedocument.drawingml.chartshapes+xml"/>
  <Override PartName="/ppt/charts/chart12.xml" ContentType="application/vnd.openxmlformats-officedocument.drawingml.chart+xml"/>
  <Override PartName="/ppt/notesSlides/notesSlide15.xml" ContentType="application/vnd.openxmlformats-officedocument.presentationml.notesSlide+xml"/>
  <Override PartName="/ppt/charts/chart13.xml" ContentType="application/vnd.openxmlformats-officedocument.drawingml.chart+xml"/>
  <Override PartName="/ppt/drawings/drawing6.xml" ContentType="application/vnd.openxmlformats-officedocument.drawingml.chartshapes+xml"/>
  <Override PartName="/ppt/notesSlides/notesSlide16.xml" ContentType="application/vnd.openxmlformats-officedocument.presentationml.notesSlide+xml"/>
  <Override PartName="/ppt/charts/chart14.xml" ContentType="application/vnd.openxmlformats-officedocument.drawingml.chart+xml"/>
  <Override PartName="/ppt/drawings/drawing7.xml" ContentType="application/vnd.openxmlformats-officedocument.drawingml.chartshapes+xml"/>
  <Override PartName="/ppt/tags/tag10.xml" ContentType="application/vnd.openxmlformats-officedocument.presentationml.tags+xml"/>
  <Override PartName="/ppt/embeddings/oleObject9.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0" r:id="rId2"/>
    <p:sldMasterId id="2147483679" r:id="rId3"/>
    <p:sldMasterId id="2147483689" r:id="rId4"/>
    <p:sldMasterId id="2147483698" r:id="rId5"/>
    <p:sldMasterId id="2147483721" r:id="rId6"/>
    <p:sldMasterId id="2147483727" r:id="rId7"/>
    <p:sldMasterId id="2147483737" r:id="rId8"/>
    <p:sldMasterId id="2147483747" r:id="rId9"/>
    <p:sldMasterId id="2147483758" r:id="rId10"/>
  </p:sldMasterIdLst>
  <p:notesMasterIdLst>
    <p:notesMasterId r:id="rId40"/>
  </p:notesMasterIdLst>
  <p:sldIdLst>
    <p:sldId id="292" r:id="rId11"/>
    <p:sldId id="305" r:id="rId12"/>
    <p:sldId id="306" r:id="rId13"/>
    <p:sldId id="311" r:id="rId14"/>
    <p:sldId id="328" r:id="rId15"/>
    <p:sldId id="329" r:id="rId16"/>
    <p:sldId id="309" r:id="rId17"/>
    <p:sldId id="330" r:id="rId18"/>
    <p:sldId id="310" r:id="rId19"/>
    <p:sldId id="308" r:id="rId20"/>
    <p:sldId id="307" r:id="rId21"/>
    <p:sldId id="312" r:id="rId22"/>
    <p:sldId id="313" r:id="rId23"/>
    <p:sldId id="314" r:id="rId24"/>
    <p:sldId id="315" r:id="rId25"/>
    <p:sldId id="316" r:id="rId26"/>
    <p:sldId id="317" r:id="rId27"/>
    <p:sldId id="318" r:id="rId28"/>
    <p:sldId id="319" r:id="rId29"/>
    <p:sldId id="320" r:id="rId30"/>
    <p:sldId id="321" r:id="rId31"/>
    <p:sldId id="322" r:id="rId32"/>
    <p:sldId id="323" r:id="rId33"/>
    <p:sldId id="324" r:id="rId34"/>
    <p:sldId id="325" r:id="rId35"/>
    <p:sldId id="326" r:id="rId36"/>
    <p:sldId id="327" r:id="rId37"/>
    <p:sldId id="296" r:id="rId38"/>
    <p:sldId id="293" r:id="rId39"/>
  </p:sldIdLst>
  <p:sldSz cx="9144000" cy="6858000" type="screen4x3"/>
  <p:notesSz cx="7315200" cy="9601200"/>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A11A"/>
    <a:srgbClr val="F1A1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1776" y="-1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9" Type="http://schemas.openxmlformats.org/officeDocument/2006/relationships/slideMaster" Target="slideMasters/slideMaster9.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slide" Target="slides/slide25.xml"/><Relationship Id="rId36" Type="http://schemas.openxmlformats.org/officeDocument/2006/relationships/slide" Target="slides/slide26.xml"/><Relationship Id="rId10" Type="http://schemas.openxmlformats.org/officeDocument/2006/relationships/slideMaster" Target="slideMasters/slideMaster10.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37" Type="http://schemas.openxmlformats.org/officeDocument/2006/relationships/slide" Target="slides/slide27.xml"/><Relationship Id="rId38" Type="http://schemas.openxmlformats.org/officeDocument/2006/relationships/slide" Target="slides/slide28.xml"/><Relationship Id="rId39" Type="http://schemas.openxmlformats.org/officeDocument/2006/relationships/slide" Target="slides/slide29.xml"/><Relationship Id="rId40" Type="http://schemas.openxmlformats.org/officeDocument/2006/relationships/notesMaster" Target="notesMasters/notesMaster1.xml"/><Relationship Id="rId41" Type="http://schemas.openxmlformats.org/officeDocument/2006/relationships/printerSettings" Target="printerSettings/printerSettings1.bin"/><Relationship Id="rId42" Type="http://schemas.openxmlformats.org/officeDocument/2006/relationships/tags" Target="tags/tag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Workbook5"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Macintosh%20HD:Users:roianareid:Documents:W209:ADP_charts.xlsx" TargetMode="External"/></Relationships>
</file>

<file path=ppt/charts/_rels/chart11.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oleObject" Target="Workbook5" TargetMode="External"/><Relationship Id="rId3" Type="http://schemas.openxmlformats.org/officeDocument/2006/relationships/chartUserShapes" Target="../drawings/drawing5.xml"/></Relationships>
</file>

<file path=ppt/charts/_rels/chart12.xml.rels><?xml version="1.0" encoding="UTF-8" standalone="yes"?>
<Relationships xmlns="http://schemas.openxmlformats.org/package/2006/relationships"><Relationship Id="rId1" Type="http://schemas.openxmlformats.org/officeDocument/2006/relationships/oleObject" Target="Macintosh%20HD:Users:roianareid:Documents:W209:ADP_charts.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Workbook5" TargetMode="External"/><Relationship Id="rId2" Type="http://schemas.openxmlformats.org/officeDocument/2006/relationships/chartUserShapes" Target="../drawings/drawing6.xml"/></Relationships>
</file>

<file path=ppt/charts/_rels/chart14.xml.rels><?xml version="1.0" encoding="UTF-8" standalone="yes"?>
<Relationships xmlns="http://schemas.openxmlformats.org/package/2006/relationships"><Relationship Id="rId1" Type="http://schemas.openxmlformats.org/officeDocument/2006/relationships/oleObject" Target="Macintosh%20HD:Users:roianareid:Documents:W209:ADP_charts.xlsx" TargetMode="External"/><Relationship Id="rId2" Type="http://schemas.openxmlformats.org/officeDocument/2006/relationships/chartUserShapes" Target="../drawings/drawing7.xml"/></Relationships>
</file>

<file path=ppt/charts/_rels/chart2.xml.rels><?xml version="1.0" encoding="UTF-8" standalone="yes"?>
<Relationships xmlns="http://schemas.openxmlformats.org/package/2006/relationships"><Relationship Id="rId1" Type="http://schemas.openxmlformats.org/officeDocument/2006/relationships/oleObject" Target="Workbook5"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Workbook5"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Workbook5" TargetMode="External"/><Relationship Id="rId2" Type="http://schemas.openxmlformats.org/officeDocument/2006/relationships/chartUserShapes" Target="../drawings/drawing1.xml"/></Relationships>
</file>

<file path=ppt/charts/_rels/chart5.xml.rels><?xml version="1.0" encoding="UTF-8" standalone="yes"?>
<Relationships xmlns="http://schemas.openxmlformats.org/package/2006/relationships"><Relationship Id="rId1" Type="http://schemas.openxmlformats.org/officeDocument/2006/relationships/oleObject" Target="Workbook5" TargetMode="External"/></Relationships>
</file>

<file path=ppt/charts/_rels/chart6.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Workbook5" TargetMode="External"/><Relationship Id="rId3" Type="http://schemas.openxmlformats.org/officeDocument/2006/relationships/chartUserShapes" Target="../drawings/drawing2.xml"/></Relationships>
</file>

<file path=ppt/charts/_rels/chart7.xml.rels><?xml version="1.0" encoding="UTF-8" standalone="yes"?>
<Relationships xmlns="http://schemas.openxmlformats.org/package/2006/relationships"><Relationship Id="rId1" Type="http://schemas.openxmlformats.org/officeDocument/2006/relationships/oleObject" Target="Workbook5" TargetMode="External"/><Relationship Id="rId2" Type="http://schemas.openxmlformats.org/officeDocument/2006/relationships/chartUserShapes" Target="../drawings/drawing3.xml"/></Relationships>
</file>

<file path=ppt/charts/_rels/chart8.xml.rels><?xml version="1.0" encoding="UTF-8" standalone="yes"?>
<Relationships xmlns="http://schemas.openxmlformats.org/package/2006/relationships"><Relationship Id="rId1" Type="http://schemas.openxmlformats.org/officeDocument/2006/relationships/oleObject" Target="Macintosh%20HD:Users:roianareid:Documents:W209:ADP_charts.xlsx" TargetMode="External"/><Relationship Id="rId2" Type="http://schemas.openxmlformats.org/officeDocument/2006/relationships/chartUserShapes" Target="../drawings/drawing4.xml"/></Relationships>
</file>

<file path=ppt/charts/_rels/chart9.xml.rels><?xml version="1.0" encoding="UTF-8" standalone="yes"?>
<Relationships xmlns="http://schemas.openxmlformats.org/package/2006/relationships"><Relationship Id="rId1" Type="http://schemas.openxmlformats.org/officeDocument/2006/relationships/oleObject" Target="Workbook5"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lineChart>
        <c:grouping val="standard"/>
        <c:varyColors val="0"/>
        <c:ser>
          <c:idx val="0"/>
          <c:order val="0"/>
          <c:tx>
            <c:strRef>
              <c:f>Sheet1!$L$191</c:f>
              <c:strCache>
                <c:ptCount val="1"/>
                <c:pt idx="0">
                  <c:v>ADP</c:v>
                </c:pt>
              </c:strCache>
            </c:strRef>
          </c:tx>
          <c:marker>
            <c:symbol val="none"/>
          </c:marker>
          <c:cat>
            <c:numRef>
              <c:f>Sheet1!$B$62:$B$186</c:f>
              <c:numCache>
                <c:formatCode>m/d/yy</c:formatCode>
                <c:ptCount val="125"/>
                <c:pt idx="0">
                  <c:v>38718.0</c:v>
                </c:pt>
                <c:pt idx="1">
                  <c:v>38749.0</c:v>
                </c:pt>
                <c:pt idx="2">
                  <c:v>38777.0</c:v>
                </c:pt>
                <c:pt idx="3">
                  <c:v>38808.0</c:v>
                </c:pt>
                <c:pt idx="4">
                  <c:v>38838.0</c:v>
                </c:pt>
                <c:pt idx="5">
                  <c:v>38869.0</c:v>
                </c:pt>
                <c:pt idx="6">
                  <c:v>38899.0</c:v>
                </c:pt>
                <c:pt idx="7">
                  <c:v>38930.0</c:v>
                </c:pt>
                <c:pt idx="8">
                  <c:v>38961.0</c:v>
                </c:pt>
                <c:pt idx="9">
                  <c:v>38991.0</c:v>
                </c:pt>
                <c:pt idx="10">
                  <c:v>39022.0</c:v>
                </c:pt>
                <c:pt idx="11">
                  <c:v>39052.0</c:v>
                </c:pt>
                <c:pt idx="12">
                  <c:v>39083.0</c:v>
                </c:pt>
                <c:pt idx="13">
                  <c:v>39114.0</c:v>
                </c:pt>
                <c:pt idx="14">
                  <c:v>39142.0</c:v>
                </c:pt>
                <c:pt idx="15">
                  <c:v>39173.0</c:v>
                </c:pt>
                <c:pt idx="16">
                  <c:v>39203.0</c:v>
                </c:pt>
                <c:pt idx="17">
                  <c:v>39234.0</c:v>
                </c:pt>
                <c:pt idx="18">
                  <c:v>39264.0</c:v>
                </c:pt>
                <c:pt idx="19">
                  <c:v>39295.0</c:v>
                </c:pt>
                <c:pt idx="20">
                  <c:v>39326.0</c:v>
                </c:pt>
                <c:pt idx="21">
                  <c:v>39356.0</c:v>
                </c:pt>
                <c:pt idx="22">
                  <c:v>39387.0</c:v>
                </c:pt>
                <c:pt idx="23">
                  <c:v>39417.0</c:v>
                </c:pt>
                <c:pt idx="24">
                  <c:v>39448.0</c:v>
                </c:pt>
                <c:pt idx="25">
                  <c:v>39479.0</c:v>
                </c:pt>
                <c:pt idx="26">
                  <c:v>39508.0</c:v>
                </c:pt>
                <c:pt idx="27">
                  <c:v>39539.0</c:v>
                </c:pt>
                <c:pt idx="28">
                  <c:v>39569.0</c:v>
                </c:pt>
                <c:pt idx="29">
                  <c:v>39600.0</c:v>
                </c:pt>
                <c:pt idx="30">
                  <c:v>39630.0</c:v>
                </c:pt>
                <c:pt idx="31">
                  <c:v>39661.0</c:v>
                </c:pt>
                <c:pt idx="32">
                  <c:v>39692.0</c:v>
                </c:pt>
                <c:pt idx="33">
                  <c:v>39722.0</c:v>
                </c:pt>
                <c:pt idx="34">
                  <c:v>39753.0</c:v>
                </c:pt>
                <c:pt idx="35">
                  <c:v>39783.0</c:v>
                </c:pt>
                <c:pt idx="36">
                  <c:v>39814.0</c:v>
                </c:pt>
                <c:pt idx="37">
                  <c:v>39845.0</c:v>
                </c:pt>
                <c:pt idx="38">
                  <c:v>39873.0</c:v>
                </c:pt>
                <c:pt idx="39">
                  <c:v>39904.0</c:v>
                </c:pt>
                <c:pt idx="40">
                  <c:v>39934.0</c:v>
                </c:pt>
                <c:pt idx="41">
                  <c:v>39965.0</c:v>
                </c:pt>
                <c:pt idx="42">
                  <c:v>39995.0</c:v>
                </c:pt>
                <c:pt idx="43">
                  <c:v>40026.0</c:v>
                </c:pt>
                <c:pt idx="44">
                  <c:v>40057.0</c:v>
                </c:pt>
                <c:pt idx="45">
                  <c:v>40087.0</c:v>
                </c:pt>
                <c:pt idx="46">
                  <c:v>40118.0</c:v>
                </c:pt>
                <c:pt idx="47">
                  <c:v>40148.0</c:v>
                </c:pt>
                <c:pt idx="48">
                  <c:v>40179.0</c:v>
                </c:pt>
                <c:pt idx="49">
                  <c:v>40210.0</c:v>
                </c:pt>
                <c:pt idx="50">
                  <c:v>40238.0</c:v>
                </c:pt>
                <c:pt idx="51">
                  <c:v>40269.0</c:v>
                </c:pt>
                <c:pt idx="52">
                  <c:v>40299.0</c:v>
                </c:pt>
                <c:pt idx="53">
                  <c:v>40330.0</c:v>
                </c:pt>
                <c:pt idx="54">
                  <c:v>40360.0</c:v>
                </c:pt>
                <c:pt idx="55">
                  <c:v>40391.0</c:v>
                </c:pt>
                <c:pt idx="56">
                  <c:v>40422.0</c:v>
                </c:pt>
                <c:pt idx="57">
                  <c:v>40452.0</c:v>
                </c:pt>
                <c:pt idx="58">
                  <c:v>40483.0</c:v>
                </c:pt>
                <c:pt idx="59">
                  <c:v>40513.0</c:v>
                </c:pt>
                <c:pt idx="60">
                  <c:v>40544.0</c:v>
                </c:pt>
                <c:pt idx="61">
                  <c:v>40575.0</c:v>
                </c:pt>
                <c:pt idx="62">
                  <c:v>40603.0</c:v>
                </c:pt>
                <c:pt idx="63">
                  <c:v>40634.0</c:v>
                </c:pt>
                <c:pt idx="64">
                  <c:v>40664.0</c:v>
                </c:pt>
                <c:pt idx="65">
                  <c:v>40695.0</c:v>
                </c:pt>
                <c:pt idx="66">
                  <c:v>40725.0</c:v>
                </c:pt>
                <c:pt idx="67">
                  <c:v>40756.0</c:v>
                </c:pt>
                <c:pt idx="68">
                  <c:v>40787.0</c:v>
                </c:pt>
                <c:pt idx="69">
                  <c:v>40817.0</c:v>
                </c:pt>
                <c:pt idx="70">
                  <c:v>40848.0</c:v>
                </c:pt>
                <c:pt idx="71">
                  <c:v>40878.0</c:v>
                </c:pt>
                <c:pt idx="72">
                  <c:v>40909.0</c:v>
                </c:pt>
                <c:pt idx="73">
                  <c:v>40940.0</c:v>
                </c:pt>
                <c:pt idx="74">
                  <c:v>40969.0</c:v>
                </c:pt>
                <c:pt idx="75">
                  <c:v>41000.0</c:v>
                </c:pt>
                <c:pt idx="76">
                  <c:v>41030.0</c:v>
                </c:pt>
                <c:pt idx="77">
                  <c:v>41061.0</c:v>
                </c:pt>
                <c:pt idx="78">
                  <c:v>41091.0</c:v>
                </c:pt>
                <c:pt idx="79">
                  <c:v>41122.0</c:v>
                </c:pt>
                <c:pt idx="80">
                  <c:v>41153.0</c:v>
                </c:pt>
                <c:pt idx="81">
                  <c:v>41183.0</c:v>
                </c:pt>
                <c:pt idx="82">
                  <c:v>41214.0</c:v>
                </c:pt>
                <c:pt idx="83">
                  <c:v>41244.0</c:v>
                </c:pt>
                <c:pt idx="84">
                  <c:v>41275.0</c:v>
                </c:pt>
                <c:pt idx="85">
                  <c:v>41306.0</c:v>
                </c:pt>
                <c:pt idx="86">
                  <c:v>41334.0</c:v>
                </c:pt>
                <c:pt idx="87">
                  <c:v>41365.0</c:v>
                </c:pt>
                <c:pt idx="88">
                  <c:v>41395.0</c:v>
                </c:pt>
                <c:pt idx="89">
                  <c:v>41426.0</c:v>
                </c:pt>
                <c:pt idx="90">
                  <c:v>41456.0</c:v>
                </c:pt>
                <c:pt idx="91">
                  <c:v>41487.0</c:v>
                </c:pt>
                <c:pt idx="92">
                  <c:v>41518.0</c:v>
                </c:pt>
                <c:pt idx="93">
                  <c:v>41548.0</c:v>
                </c:pt>
                <c:pt idx="94">
                  <c:v>41579.0</c:v>
                </c:pt>
                <c:pt idx="95">
                  <c:v>41609.0</c:v>
                </c:pt>
                <c:pt idx="96">
                  <c:v>41640.0</c:v>
                </c:pt>
                <c:pt idx="97">
                  <c:v>41671.0</c:v>
                </c:pt>
                <c:pt idx="98">
                  <c:v>41699.0</c:v>
                </c:pt>
                <c:pt idx="99">
                  <c:v>41730.0</c:v>
                </c:pt>
                <c:pt idx="100">
                  <c:v>41760.0</c:v>
                </c:pt>
                <c:pt idx="101">
                  <c:v>41791.0</c:v>
                </c:pt>
                <c:pt idx="102">
                  <c:v>41821.0</c:v>
                </c:pt>
                <c:pt idx="103">
                  <c:v>41852.0</c:v>
                </c:pt>
                <c:pt idx="104">
                  <c:v>41883.0</c:v>
                </c:pt>
                <c:pt idx="105">
                  <c:v>41913.0</c:v>
                </c:pt>
                <c:pt idx="106">
                  <c:v>41944.0</c:v>
                </c:pt>
                <c:pt idx="107">
                  <c:v>41974.0</c:v>
                </c:pt>
                <c:pt idx="108">
                  <c:v>42005.0</c:v>
                </c:pt>
                <c:pt idx="109">
                  <c:v>42036.0</c:v>
                </c:pt>
                <c:pt idx="110">
                  <c:v>42064.0</c:v>
                </c:pt>
                <c:pt idx="111">
                  <c:v>42095.0</c:v>
                </c:pt>
                <c:pt idx="112">
                  <c:v>42125.0</c:v>
                </c:pt>
                <c:pt idx="113">
                  <c:v>42156.0</c:v>
                </c:pt>
                <c:pt idx="114">
                  <c:v>42186.0</c:v>
                </c:pt>
                <c:pt idx="115">
                  <c:v>42217.0</c:v>
                </c:pt>
                <c:pt idx="116">
                  <c:v>42248.0</c:v>
                </c:pt>
                <c:pt idx="117">
                  <c:v>42278.0</c:v>
                </c:pt>
                <c:pt idx="118">
                  <c:v>42309.0</c:v>
                </c:pt>
                <c:pt idx="119">
                  <c:v>42339.0</c:v>
                </c:pt>
                <c:pt idx="120">
                  <c:v>42370.0</c:v>
                </c:pt>
                <c:pt idx="121">
                  <c:v>42401.0</c:v>
                </c:pt>
                <c:pt idx="122">
                  <c:v>42430.0</c:v>
                </c:pt>
                <c:pt idx="123">
                  <c:v>42461.0</c:v>
                </c:pt>
                <c:pt idx="124">
                  <c:v>42491.0</c:v>
                </c:pt>
              </c:numCache>
            </c:numRef>
          </c:cat>
          <c:val>
            <c:numRef>
              <c:f>Sheet1!$D$62:$D$186</c:f>
              <c:numCache>
                <c:formatCode>0</c:formatCode>
                <c:ptCount val="125"/>
                <c:pt idx="0">
                  <c:v>250.8887005619908</c:v>
                </c:pt>
                <c:pt idx="1">
                  <c:v>356.5620672430086</c:v>
                </c:pt>
                <c:pt idx="2">
                  <c:v>232.7006797899958</c:v>
                </c:pt>
                <c:pt idx="3">
                  <c:v>153.1439561449952</c:v>
                </c:pt>
                <c:pt idx="4">
                  <c:v>150.805435391012</c:v>
                </c:pt>
                <c:pt idx="5">
                  <c:v>132.7346892949863</c:v>
                </c:pt>
                <c:pt idx="6">
                  <c:v>143.8790190390137</c:v>
                </c:pt>
                <c:pt idx="7">
                  <c:v>148.7307352639909</c:v>
                </c:pt>
                <c:pt idx="8">
                  <c:v>41.011189338009</c:v>
                </c:pt>
                <c:pt idx="9">
                  <c:v>110.0605175289966</c:v>
                </c:pt>
                <c:pt idx="10">
                  <c:v>172.238940063995</c:v>
                </c:pt>
                <c:pt idx="11">
                  <c:v>15.78415985300671</c:v>
                </c:pt>
                <c:pt idx="12">
                  <c:v>166.873593943994</c:v>
                </c:pt>
                <c:pt idx="13">
                  <c:v>166.0862512790045</c:v>
                </c:pt>
                <c:pt idx="14">
                  <c:v>88.6515128589962</c:v>
                </c:pt>
                <c:pt idx="15">
                  <c:v>110.8798859950039</c:v>
                </c:pt>
                <c:pt idx="16">
                  <c:v>28.0930608859926</c:v>
                </c:pt>
                <c:pt idx="17">
                  <c:v>115.3961879050039</c:v>
                </c:pt>
                <c:pt idx="18">
                  <c:v>-5.850069496998913</c:v>
                </c:pt>
                <c:pt idx="19">
                  <c:v>-5.854991416999836</c:v>
                </c:pt>
                <c:pt idx="20">
                  <c:v>-52.32942447700763</c:v>
                </c:pt>
                <c:pt idx="21">
                  <c:v>-4.20271170399792</c:v>
                </c:pt>
                <c:pt idx="22">
                  <c:v>103.8032652969996</c:v>
                </c:pt>
                <c:pt idx="23">
                  <c:v>-6.620062802991015</c:v>
                </c:pt>
                <c:pt idx="24">
                  <c:v>24.81750294099038</c:v>
                </c:pt>
                <c:pt idx="25">
                  <c:v>-32.17498086499108</c:v>
                </c:pt>
                <c:pt idx="26">
                  <c:v>-86.9576622610039</c:v>
                </c:pt>
                <c:pt idx="27">
                  <c:v>-200.369756840999</c:v>
                </c:pt>
                <c:pt idx="28">
                  <c:v>-207.1257062660006</c:v>
                </c:pt>
                <c:pt idx="29">
                  <c:v>-268.0518202899984</c:v>
                </c:pt>
                <c:pt idx="30">
                  <c:v>-296.6999524150015</c:v>
                </c:pt>
                <c:pt idx="31">
                  <c:v>-309.2480665460025</c:v>
                </c:pt>
                <c:pt idx="32">
                  <c:v>-367.6775927999988</c:v>
                </c:pt>
                <c:pt idx="33">
                  <c:v>-412.5624097429969</c:v>
                </c:pt>
                <c:pt idx="34">
                  <c:v>-629.5708943479985</c:v>
                </c:pt>
                <c:pt idx="35">
                  <c:v>-748.8829365069977</c:v>
                </c:pt>
                <c:pt idx="36">
                  <c:v>-769.936348564006</c:v>
                </c:pt>
                <c:pt idx="37">
                  <c:v>-881.1873509379947</c:v>
                </c:pt>
                <c:pt idx="38">
                  <c:v>-766.6871647420044</c:v>
                </c:pt>
                <c:pt idx="39">
                  <c:v>-628.103232519003</c:v>
                </c:pt>
                <c:pt idx="40">
                  <c:v>-511.2712721720018</c:v>
                </c:pt>
                <c:pt idx="41">
                  <c:v>-382.600484265</c:v>
                </c:pt>
                <c:pt idx="42">
                  <c:v>-303.755640880001</c:v>
                </c:pt>
                <c:pt idx="43">
                  <c:v>-213.5092324739962</c:v>
                </c:pt>
                <c:pt idx="44">
                  <c:v>-158.8685294619936</c:v>
                </c:pt>
                <c:pt idx="45">
                  <c:v>-113.9568935100106</c:v>
                </c:pt>
                <c:pt idx="46">
                  <c:v>-161.7518758309889</c:v>
                </c:pt>
                <c:pt idx="47">
                  <c:v>-96.75427746601053</c:v>
                </c:pt>
                <c:pt idx="48">
                  <c:v>-48.11291840999911</c:v>
                </c:pt>
                <c:pt idx="49">
                  <c:v>11.99040292701102</c:v>
                </c:pt>
                <c:pt idx="50">
                  <c:v>17.69395406199328</c:v>
                </c:pt>
                <c:pt idx="51">
                  <c:v>105.8601306049968</c:v>
                </c:pt>
                <c:pt idx="52">
                  <c:v>179.8912207230023</c:v>
                </c:pt>
                <c:pt idx="53">
                  <c:v>101.5675251270004</c:v>
                </c:pt>
                <c:pt idx="54">
                  <c:v>98.2179239630059</c:v>
                </c:pt>
                <c:pt idx="55">
                  <c:v>95.39223482599481</c:v>
                </c:pt>
                <c:pt idx="56">
                  <c:v>95.32570535599356</c:v>
                </c:pt>
                <c:pt idx="57">
                  <c:v>153.8956660090043</c:v>
                </c:pt>
                <c:pt idx="58">
                  <c:v>170.8200191340002</c:v>
                </c:pt>
                <c:pt idx="59">
                  <c:v>86.47898252500445</c:v>
                </c:pt>
                <c:pt idx="60">
                  <c:v>196.8098514849989</c:v>
                </c:pt>
                <c:pt idx="61">
                  <c:v>158.3941264860041</c:v>
                </c:pt>
                <c:pt idx="62">
                  <c:v>282.3466137609939</c:v>
                </c:pt>
                <c:pt idx="63">
                  <c:v>230.5152549789927</c:v>
                </c:pt>
                <c:pt idx="64">
                  <c:v>239.0668191940058</c:v>
                </c:pt>
                <c:pt idx="65">
                  <c:v>170.138937790005</c:v>
                </c:pt>
                <c:pt idx="66">
                  <c:v>187.354640960999</c:v>
                </c:pt>
                <c:pt idx="67">
                  <c:v>199.8954026589927</c:v>
                </c:pt>
                <c:pt idx="68">
                  <c:v>344.3717466570088</c:v>
                </c:pt>
                <c:pt idx="69">
                  <c:v>129.2765525540017</c:v>
                </c:pt>
                <c:pt idx="70">
                  <c:v>260.9226121120009</c:v>
                </c:pt>
                <c:pt idx="71">
                  <c:v>197.1663707080006</c:v>
                </c:pt>
                <c:pt idx="72">
                  <c:v>242.4961975149927</c:v>
                </c:pt>
                <c:pt idx="73">
                  <c:v>325.8739220900025</c:v>
                </c:pt>
                <c:pt idx="74">
                  <c:v>187.9215427809977</c:v>
                </c:pt>
                <c:pt idx="75">
                  <c:v>190.4940377500025</c:v>
                </c:pt>
                <c:pt idx="76">
                  <c:v>130.6522892369976</c:v>
                </c:pt>
                <c:pt idx="77">
                  <c:v>80.5160549830034</c:v>
                </c:pt>
                <c:pt idx="78">
                  <c:v>166.7296616459935</c:v>
                </c:pt>
                <c:pt idx="79">
                  <c:v>172.4244942420046</c:v>
                </c:pt>
                <c:pt idx="80">
                  <c:v>169.7622356929933</c:v>
                </c:pt>
                <c:pt idx="81">
                  <c:v>189.3914678900037</c:v>
                </c:pt>
                <c:pt idx="82">
                  <c:v>213.810937634</c:v>
                </c:pt>
                <c:pt idx="83">
                  <c:v>144.3495669330005</c:v>
                </c:pt>
                <c:pt idx="84">
                  <c:v>181.4211114619975</c:v>
                </c:pt>
                <c:pt idx="85">
                  <c:v>256.2553330410004</c:v>
                </c:pt>
                <c:pt idx="86">
                  <c:v>128.1928094890027</c:v>
                </c:pt>
                <c:pt idx="87">
                  <c:v>118.1926448949962</c:v>
                </c:pt>
                <c:pt idx="88">
                  <c:v>169.1378211730043</c:v>
                </c:pt>
                <c:pt idx="89">
                  <c:v>195.8618119470047</c:v>
                </c:pt>
                <c:pt idx="90">
                  <c:v>256.0038185519952</c:v>
                </c:pt>
                <c:pt idx="91">
                  <c:v>186.5983276229963</c:v>
                </c:pt>
                <c:pt idx="92">
                  <c:v>230.6799194060004</c:v>
                </c:pt>
                <c:pt idx="93">
                  <c:v>188.341762379001</c:v>
                </c:pt>
                <c:pt idx="94">
                  <c:v>210.8524670729966</c:v>
                </c:pt>
                <c:pt idx="95">
                  <c:v>204.1671548040031</c:v>
                </c:pt>
                <c:pt idx="96">
                  <c:v>175.2673979219981</c:v>
                </c:pt>
                <c:pt idx="97">
                  <c:v>208.696099615001</c:v>
                </c:pt>
                <c:pt idx="98">
                  <c:v>200.200774611003</c:v>
                </c:pt>
                <c:pt idx="99">
                  <c:v>253.6132296180003</c:v>
                </c:pt>
                <c:pt idx="100">
                  <c:v>267.1425355520041</c:v>
                </c:pt>
                <c:pt idx="101">
                  <c:v>276.6135568789902</c:v>
                </c:pt>
                <c:pt idx="102">
                  <c:v>221.305208773003</c:v>
                </c:pt>
                <c:pt idx="103">
                  <c:v>221.4703774500085</c:v>
                </c:pt>
                <c:pt idx="104">
                  <c:v>208.777214361995</c:v>
                </c:pt>
                <c:pt idx="105">
                  <c:v>228.5119271199947</c:v>
                </c:pt>
                <c:pt idx="106">
                  <c:v>268.6764424430003</c:v>
                </c:pt>
                <c:pt idx="107">
                  <c:v>275.583813952005</c:v>
                </c:pt>
                <c:pt idx="108">
                  <c:v>207.6723678010021</c:v>
                </c:pt>
                <c:pt idx="109">
                  <c:v>211.2400573399937</c:v>
                </c:pt>
                <c:pt idx="110">
                  <c:v>184.3932687100023</c:v>
                </c:pt>
                <c:pt idx="111">
                  <c:v>190.9509848849993</c:v>
                </c:pt>
                <c:pt idx="112">
                  <c:v>191.9876046349964</c:v>
                </c:pt>
                <c:pt idx="113">
                  <c:v>307.1852179340058</c:v>
                </c:pt>
                <c:pt idx="114">
                  <c:v>158.000347631998</c:v>
                </c:pt>
                <c:pt idx="115">
                  <c:v>201.2391801060003</c:v>
                </c:pt>
                <c:pt idx="116">
                  <c:v>170.754596690007</c:v>
                </c:pt>
                <c:pt idx="117">
                  <c:v>177.8717054709996</c:v>
                </c:pt>
                <c:pt idx="118">
                  <c:v>192.7738213549892</c:v>
                </c:pt>
                <c:pt idx="119">
                  <c:v>287.0450176040031</c:v>
                </c:pt>
                <c:pt idx="120">
                  <c:v>192.8866410979972</c:v>
                </c:pt>
                <c:pt idx="121">
                  <c:v>207.4935088140046</c:v>
                </c:pt>
                <c:pt idx="122">
                  <c:v>201.0257142710034</c:v>
                </c:pt>
                <c:pt idx="123">
                  <c:v>165.7936116659985</c:v>
                </c:pt>
                <c:pt idx="124">
                  <c:v>173.1818953009933</c:v>
                </c:pt>
              </c:numCache>
            </c:numRef>
          </c:val>
          <c:smooth val="0"/>
        </c:ser>
        <c:ser>
          <c:idx val="1"/>
          <c:order val="1"/>
          <c:tx>
            <c:strRef>
              <c:f>Sheet1!$L$192</c:f>
              <c:strCache>
                <c:ptCount val="1"/>
                <c:pt idx="0">
                  <c:v>BLS</c:v>
                </c:pt>
              </c:strCache>
            </c:strRef>
          </c:tx>
          <c:marker>
            <c:symbol val="none"/>
          </c:marker>
          <c:cat>
            <c:numRef>
              <c:f>Sheet1!$B$62:$B$186</c:f>
              <c:numCache>
                <c:formatCode>m/d/yy</c:formatCode>
                <c:ptCount val="125"/>
                <c:pt idx="0">
                  <c:v>38718.0</c:v>
                </c:pt>
                <c:pt idx="1">
                  <c:v>38749.0</c:v>
                </c:pt>
                <c:pt idx="2">
                  <c:v>38777.0</c:v>
                </c:pt>
                <c:pt idx="3">
                  <c:v>38808.0</c:v>
                </c:pt>
                <c:pt idx="4">
                  <c:v>38838.0</c:v>
                </c:pt>
                <c:pt idx="5">
                  <c:v>38869.0</c:v>
                </c:pt>
                <c:pt idx="6">
                  <c:v>38899.0</c:v>
                </c:pt>
                <c:pt idx="7">
                  <c:v>38930.0</c:v>
                </c:pt>
                <c:pt idx="8">
                  <c:v>38961.0</c:v>
                </c:pt>
                <c:pt idx="9">
                  <c:v>38991.0</c:v>
                </c:pt>
                <c:pt idx="10">
                  <c:v>39022.0</c:v>
                </c:pt>
                <c:pt idx="11">
                  <c:v>39052.0</c:v>
                </c:pt>
                <c:pt idx="12">
                  <c:v>39083.0</c:v>
                </c:pt>
                <c:pt idx="13">
                  <c:v>39114.0</c:v>
                </c:pt>
                <c:pt idx="14">
                  <c:v>39142.0</c:v>
                </c:pt>
                <c:pt idx="15">
                  <c:v>39173.0</c:v>
                </c:pt>
                <c:pt idx="16">
                  <c:v>39203.0</c:v>
                </c:pt>
                <c:pt idx="17">
                  <c:v>39234.0</c:v>
                </c:pt>
                <c:pt idx="18">
                  <c:v>39264.0</c:v>
                </c:pt>
                <c:pt idx="19">
                  <c:v>39295.0</c:v>
                </c:pt>
                <c:pt idx="20">
                  <c:v>39326.0</c:v>
                </c:pt>
                <c:pt idx="21">
                  <c:v>39356.0</c:v>
                </c:pt>
                <c:pt idx="22">
                  <c:v>39387.0</c:v>
                </c:pt>
                <c:pt idx="23">
                  <c:v>39417.0</c:v>
                </c:pt>
                <c:pt idx="24">
                  <c:v>39448.0</c:v>
                </c:pt>
                <c:pt idx="25">
                  <c:v>39479.0</c:v>
                </c:pt>
                <c:pt idx="26">
                  <c:v>39508.0</c:v>
                </c:pt>
                <c:pt idx="27">
                  <c:v>39539.0</c:v>
                </c:pt>
                <c:pt idx="28">
                  <c:v>39569.0</c:v>
                </c:pt>
                <c:pt idx="29">
                  <c:v>39600.0</c:v>
                </c:pt>
                <c:pt idx="30">
                  <c:v>39630.0</c:v>
                </c:pt>
                <c:pt idx="31">
                  <c:v>39661.0</c:v>
                </c:pt>
                <c:pt idx="32">
                  <c:v>39692.0</c:v>
                </c:pt>
                <c:pt idx="33">
                  <c:v>39722.0</c:v>
                </c:pt>
                <c:pt idx="34">
                  <c:v>39753.0</c:v>
                </c:pt>
                <c:pt idx="35">
                  <c:v>39783.0</c:v>
                </c:pt>
                <c:pt idx="36">
                  <c:v>39814.0</c:v>
                </c:pt>
                <c:pt idx="37">
                  <c:v>39845.0</c:v>
                </c:pt>
                <c:pt idx="38">
                  <c:v>39873.0</c:v>
                </c:pt>
                <c:pt idx="39">
                  <c:v>39904.0</c:v>
                </c:pt>
                <c:pt idx="40">
                  <c:v>39934.0</c:v>
                </c:pt>
                <c:pt idx="41">
                  <c:v>39965.0</c:v>
                </c:pt>
                <c:pt idx="42">
                  <c:v>39995.0</c:v>
                </c:pt>
                <c:pt idx="43">
                  <c:v>40026.0</c:v>
                </c:pt>
                <c:pt idx="44">
                  <c:v>40057.0</c:v>
                </c:pt>
                <c:pt idx="45">
                  <c:v>40087.0</c:v>
                </c:pt>
                <c:pt idx="46">
                  <c:v>40118.0</c:v>
                </c:pt>
                <c:pt idx="47">
                  <c:v>40148.0</c:v>
                </c:pt>
                <c:pt idx="48">
                  <c:v>40179.0</c:v>
                </c:pt>
                <c:pt idx="49">
                  <c:v>40210.0</c:v>
                </c:pt>
                <c:pt idx="50">
                  <c:v>40238.0</c:v>
                </c:pt>
                <c:pt idx="51">
                  <c:v>40269.0</c:v>
                </c:pt>
                <c:pt idx="52">
                  <c:v>40299.0</c:v>
                </c:pt>
                <c:pt idx="53">
                  <c:v>40330.0</c:v>
                </c:pt>
                <c:pt idx="54">
                  <c:v>40360.0</c:v>
                </c:pt>
                <c:pt idx="55">
                  <c:v>40391.0</c:v>
                </c:pt>
                <c:pt idx="56">
                  <c:v>40422.0</c:v>
                </c:pt>
                <c:pt idx="57">
                  <c:v>40452.0</c:v>
                </c:pt>
                <c:pt idx="58">
                  <c:v>40483.0</c:v>
                </c:pt>
                <c:pt idx="59">
                  <c:v>40513.0</c:v>
                </c:pt>
                <c:pt idx="60">
                  <c:v>40544.0</c:v>
                </c:pt>
                <c:pt idx="61">
                  <c:v>40575.0</c:v>
                </c:pt>
                <c:pt idx="62">
                  <c:v>40603.0</c:v>
                </c:pt>
                <c:pt idx="63">
                  <c:v>40634.0</c:v>
                </c:pt>
                <c:pt idx="64">
                  <c:v>40664.0</c:v>
                </c:pt>
                <c:pt idx="65">
                  <c:v>40695.0</c:v>
                </c:pt>
                <c:pt idx="66">
                  <c:v>40725.0</c:v>
                </c:pt>
                <c:pt idx="67">
                  <c:v>40756.0</c:v>
                </c:pt>
                <c:pt idx="68">
                  <c:v>40787.0</c:v>
                </c:pt>
                <c:pt idx="69">
                  <c:v>40817.0</c:v>
                </c:pt>
                <c:pt idx="70">
                  <c:v>40848.0</c:v>
                </c:pt>
                <c:pt idx="71">
                  <c:v>40878.0</c:v>
                </c:pt>
                <c:pt idx="72">
                  <c:v>40909.0</c:v>
                </c:pt>
                <c:pt idx="73">
                  <c:v>40940.0</c:v>
                </c:pt>
                <c:pt idx="74">
                  <c:v>40969.0</c:v>
                </c:pt>
                <c:pt idx="75">
                  <c:v>41000.0</c:v>
                </c:pt>
                <c:pt idx="76">
                  <c:v>41030.0</c:v>
                </c:pt>
                <c:pt idx="77">
                  <c:v>41061.0</c:v>
                </c:pt>
                <c:pt idx="78">
                  <c:v>41091.0</c:v>
                </c:pt>
                <c:pt idx="79">
                  <c:v>41122.0</c:v>
                </c:pt>
                <c:pt idx="80">
                  <c:v>41153.0</c:v>
                </c:pt>
                <c:pt idx="81">
                  <c:v>41183.0</c:v>
                </c:pt>
                <c:pt idx="82">
                  <c:v>41214.0</c:v>
                </c:pt>
                <c:pt idx="83">
                  <c:v>41244.0</c:v>
                </c:pt>
                <c:pt idx="84">
                  <c:v>41275.0</c:v>
                </c:pt>
                <c:pt idx="85">
                  <c:v>41306.0</c:v>
                </c:pt>
                <c:pt idx="86">
                  <c:v>41334.0</c:v>
                </c:pt>
                <c:pt idx="87">
                  <c:v>41365.0</c:v>
                </c:pt>
                <c:pt idx="88">
                  <c:v>41395.0</c:v>
                </c:pt>
                <c:pt idx="89">
                  <c:v>41426.0</c:v>
                </c:pt>
                <c:pt idx="90">
                  <c:v>41456.0</c:v>
                </c:pt>
                <c:pt idx="91">
                  <c:v>41487.0</c:v>
                </c:pt>
                <c:pt idx="92">
                  <c:v>41518.0</c:v>
                </c:pt>
                <c:pt idx="93">
                  <c:v>41548.0</c:v>
                </c:pt>
                <c:pt idx="94">
                  <c:v>41579.0</c:v>
                </c:pt>
                <c:pt idx="95">
                  <c:v>41609.0</c:v>
                </c:pt>
                <c:pt idx="96">
                  <c:v>41640.0</c:v>
                </c:pt>
                <c:pt idx="97">
                  <c:v>41671.0</c:v>
                </c:pt>
                <c:pt idx="98">
                  <c:v>41699.0</c:v>
                </c:pt>
                <c:pt idx="99">
                  <c:v>41730.0</c:v>
                </c:pt>
                <c:pt idx="100">
                  <c:v>41760.0</c:v>
                </c:pt>
                <c:pt idx="101">
                  <c:v>41791.0</c:v>
                </c:pt>
                <c:pt idx="102">
                  <c:v>41821.0</c:v>
                </c:pt>
                <c:pt idx="103">
                  <c:v>41852.0</c:v>
                </c:pt>
                <c:pt idx="104">
                  <c:v>41883.0</c:v>
                </c:pt>
                <c:pt idx="105">
                  <c:v>41913.0</c:v>
                </c:pt>
                <c:pt idx="106">
                  <c:v>41944.0</c:v>
                </c:pt>
                <c:pt idx="107">
                  <c:v>41974.0</c:v>
                </c:pt>
                <c:pt idx="108">
                  <c:v>42005.0</c:v>
                </c:pt>
                <c:pt idx="109">
                  <c:v>42036.0</c:v>
                </c:pt>
                <c:pt idx="110">
                  <c:v>42064.0</c:v>
                </c:pt>
                <c:pt idx="111">
                  <c:v>42095.0</c:v>
                </c:pt>
                <c:pt idx="112">
                  <c:v>42125.0</c:v>
                </c:pt>
                <c:pt idx="113">
                  <c:v>42156.0</c:v>
                </c:pt>
                <c:pt idx="114">
                  <c:v>42186.0</c:v>
                </c:pt>
                <c:pt idx="115">
                  <c:v>42217.0</c:v>
                </c:pt>
                <c:pt idx="116">
                  <c:v>42248.0</c:v>
                </c:pt>
                <c:pt idx="117">
                  <c:v>42278.0</c:v>
                </c:pt>
                <c:pt idx="118">
                  <c:v>42309.0</c:v>
                </c:pt>
                <c:pt idx="119">
                  <c:v>42339.0</c:v>
                </c:pt>
                <c:pt idx="120">
                  <c:v>42370.0</c:v>
                </c:pt>
                <c:pt idx="121">
                  <c:v>42401.0</c:v>
                </c:pt>
                <c:pt idx="122">
                  <c:v>42430.0</c:v>
                </c:pt>
                <c:pt idx="123">
                  <c:v>42461.0</c:v>
                </c:pt>
                <c:pt idx="124">
                  <c:v>42491.0</c:v>
                </c:pt>
              </c:numCache>
            </c:numRef>
          </c:cat>
          <c:val>
            <c:numRef>
              <c:f>Sheet1!$E$62:$E$186</c:f>
              <c:numCache>
                <c:formatCode>General</c:formatCode>
                <c:ptCount val="125"/>
                <c:pt idx="1">
                  <c:v>285.0</c:v>
                </c:pt>
                <c:pt idx="2">
                  <c:v>256.0</c:v>
                </c:pt>
                <c:pt idx="3">
                  <c:v>167.0</c:v>
                </c:pt>
                <c:pt idx="4">
                  <c:v>16.0</c:v>
                </c:pt>
                <c:pt idx="5">
                  <c:v>86.0</c:v>
                </c:pt>
                <c:pt idx="6">
                  <c:v>156.0</c:v>
                </c:pt>
                <c:pt idx="7">
                  <c:v>143.0</c:v>
                </c:pt>
                <c:pt idx="8">
                  <c:v>87.0</c:v>
                </c:pt>
                <c:pt idx="9">
                  <c:v>18.0</c:v>
                </c:pt>
                <c:pt idx="10">
                  <c:v>193.0</c:v>
                </c:pt>
                <c:pt idx="11">
                  <c:v>166.0</c:v>
                </c:pt>
                <c:pt idx="12">
                  <c:v>233.0</c:v>
                </c:pt>
                <c:pt idx="13">
                  <c:v>54.0</c:v>
                </c:pt>
                <c:pt idx="14">
                  <c:v>171.0</c:v>
                </c:pt>
                <c:pt idx="15">
                  <c:v>53.0</c:v>
                </c:pt>
                <c:pt idx="16">
                  <c:v>125.0</c:v>
                </c:pt>
                <c:pt idx="17">
                  <c:v>64.0</c:v>
                </c:pt>
                <c:pt idx="18">
                  <c:v>3.0</c:v>
                </c:pt>
                <c:pt idx="19">
                  <c:v>-79.0</c:v>
                </c:pt>
                <c:pt idx="20">
                  <c:v>35.0</c:v>
                </c:pt>
                <c:pt idx="21">
                  <c:v>67.0</c:v>
                </c:pt>
                <c:pt idx="22">
                  <c:v>78.0</c:v>
                </c:pt>
                <c:pt idx="23">
                  <c:v>55.0</c:v>
                </c:pt>
                <c:pt idx="24">
                  <c:v>7.0</c:v>
                </c:pt>
                <c:pt idx="25">
                  <c:v>-115.0</c:v>
                </c:pt>
                <c:pt idx="26">
                  <c:v>-104.0</c:v>
                </c:pt>
                <c:pt idx="27">
                  <c:v>-217.0</c:v>
                </c:pt>
                <c:pt idx="28">
                  <c:v>-218.0</c:v>
                </c:pt>
                <c:pt idx="29">
                  <c:v>-199.0</c:v>
                </c:pt>
                <c:pt idx="30">
                  <c:v>-260.0</c:v>
                </c:pt>
                <c:pt idx="31">
                  <c:v>-265.0</c:v>
                </c:pt>
                <c:pt idx="32">
                  <c:v>-422.0</c:v>
                </c:pt>
                <c:pt idx="33">
                  <c:v>-485.0</c:v>
                </c:pt>
                <c:pt idx="34">
                  <c:v>-780.0</c:v>
                </c:pt>
                <c:pt idx="35">
                  <c:v>-691.0</c:v>
                </c:pt>
                <c:pt idx="36">
                  <c:v>-814.0</c:v>
                </c:pt>
                <c:pt idx="37">
                  <c:v>-700.0</c:v>
                </c:pt>
                <c:pt idx="38">
                  <c:v>-807.0</c:v>
                </c:pt>
                <c:pt idx="39">
                  <c:v>-803.0</c:v>
                </c:pt>
                <c:pt idx="40">
                  <c:v>-291.0</c:v>
                </c:pt>
                <c:pt idx="41">
                  <c:v>-429.0</c:v>
                </c:pt>
                <c:pt idx="42">
                  <c:v>-274.0</c:v>
                </c:pt>
                <c:pt idx="43">
                  <c:v>-228.0</c:v>
                </c:pt>
                <c:pt idx="44">
                  <c:v>-133.0</c:v>
                </c:pt>
                <c:pt idx="45">
                  <c:v>-273.0</c:v>
                </c:pt>
                <c:pt idx="46">
                  <c:v>-16.0</c:v>
                </c:pt>
                <c:pt idx="47">
                  <c:v>-228.0</c:v>
                </c:pt>
                <c:pt idx="48">
                  <c:v>19.0</c:v>
                </c:pt>
                <c:pt idx="49">
                  <c:v>-54.0</c:v>
                </c:pt>
                <c:pt idx="50">
                  <c:v>121.0</c:v>
                </c:pt>
                <c:pt idx="51">
                  <c:v>192.0</c:v>
                </c:pt>
                <c:pt idx="52">
                  <c:v>95.0</c:v>
                </c:pt>
                <c:pt idx="53">
                  <c:v>123.0</c:v>
                </c:pt>
                <c:pt idx="54">
                  <c:v>101.0</c:v>
                </c:pt>
                <c:pt idx="55">
                  <c:v>115.0</c:v>
                </c:pt>
                <c:pt idx="56">
                  <c:v>121.0</c:v>
                </c:pt>
                <c:pt idx="57">
                  <c:v>207.0</c:v>
                </c:pt>
                <c:pt idx="58">
                  <c:v>133.0</c:v>
                </c:pt>
                <c:pt idx="59">
                  <c:v>109.0</c:v>
                </c:pt>
                <c:pt idx="60">
                  <c:v>50.0</c:v>
                </c:pt>
                <c:pt idx="61">
                  <c:v>231.0</c:v>
                </c:pt>
                <c:pt idx="62">
                  <c:v>248.0</c:v>
                </c:pt>
                <c:pt idx="63">
                  <c:v>354.0</c:v>
                </c:pt>
                <c:pt idx="64">
                  <c:v>128.0</c:v>
                </c:pt>
                <c:pt idx="65">
                  <c:v>200.0</c:v>
                </c:pt>
                <c:pt idx="66">
                  <c:v>185.0</c:v>
                </c:pt>
                <c:pt idx="67">
                  <c:v>139.0</c:v>
                </c:pt>
                <c:pt idx="68">
                  <c:v>280.0</c:v>
                </c:pt>
                <c:pt idx="69">
                  <c:v>187.0</c:v>
                </c:pt>
                <c:pt idx="70">
                  <c:v>173.0</c:v>
                </c:pt>
                <c:pt idx="71">
                  <c:v>224.0</c:v>
                </c:pt>
                <c:pt idx="72">
                  <c:v>347.0</c:v>
                </c:pt>
                <c:pt idx="73">
                  <c:v>261.0</c:v>
                </c:pt>
                <c:pt idx="74">
                  <c:v>237.0</c:v>
                </c:pt>
                <c:pt idx="75">
                  <c:v>90.0</c:v>
                </c:pt>
                <c:pt idx="76">
                  <c:v>130.0</c:v>
                </c:pt>
                <c:pt idx="77">
                  <c:v>72.0</c:v>
                </c:pt>
                <c:pt idx="78">
                  <c:v>160.0</c:v>
                </c:pt>
                <c:pt idx="79">
                  <c:v>174.0</c:v>
                </c:pt>
                <c:pt idx="80">
                  <c:v>180.0</c:v>
                </c:pt>
                <c:pt idx="81">
                  <c:v>164.0</c:v>
                </c:pt>
                <c:pt idx="82">
                  <c:v>171.0</c:v>
                </c:pt>
                <c:pt idx="83">
                  <c:v>233.0</c:v>
                </c:pt>
                <c:pt idx="84">
                  <c:v>203.0</c:v>
                </c:pt>
                <c:pt idx="85">
                  <c:v>297.0</c:v>
                </c:pt>
                <c:pt idx="86">
                  <c:v>150.0</c:v>
                </c:pt>
                <c:pt idx="87">
                  <c:v>193.0</c:v>
                </c:pt>
                <c:pt idx="88">
                  <c:v>225.0</c:v>
                </c:pt>
                <c:pt idx="89">
                  <c:v>173.0</c:v>
                </c:pt>
                <c:pt idx="90">
                  <c:v>162.0</c:v>
                </c:pt>
                <c:pt idx="91">
                  <c:v>242.0</c:v>
                </c:pt>
                <c:pt idx="92">
                  <c:v>179.0</c:v>
                </c:pt>
                <c:pt idx="93">
                  <c:v>203.0</c:v>
                </c:pt>
                <c:pt idx="94">
                  <c:v>280.0</c:v>
                </c:pt>
                <c:pt idx="95">
                  <c:v>71.0</c:v>
                </c:pt>
                <c:pt idx="96">
                  <c:v>197.0</c:v>
                </c:pt>
                <c:pt idx="97">
                  <c:v>158.0</c:v>
                </c:pt>
                <c:pt idx="98">
                  <c:v>261.0</c:v>
                </c:pt>
                <c:pt idx="99">
                  <c:v>282.0</c:v>
                </c:pt>
                <c:pt idx="100">
                  <c:v>215.0</c:v>
                </c:pt>
                <c:pt idx="101">
                  <c:v>267.0</c:v>
                </c:pt>
                <c:pt idx="102">
                  <c:v>244.0</c:v>
                </c:pt>
                <c:pt idx="103">
                  <c:v>231.0</c:v>
                </c:pt>
                <c:pt idx="104">
                  <c:v>237.0</c:v>
                </c:pt>
                <c:pt idx="105">
                  <c:v>190.0</c:v>
                </c:pt>
                <c:pt idx="106">
                  <c:v>324.0</c:v>
                </c:pt>
                <c:pt idx="107">
                  <c:v>279.0</c:v>
                </c:pt>
                <c:pt idx="108">
                  <c:v>214.0</c:v>
                </c:pt>
                <c:pt idx="109">
                  <c:v>252.0</c:v>
                </c:pt>
                <c:pt idx="110">
                  <c:v>90.0</c:v>
                </c:pt>
                <c:pt idx="111">
                  <c:v>241.0</c:v>
                </c:pt>
                <c:pt idx="112">
                  <c:v>256.0</c:v>
                </c:pt>
                <c:pt idx="113">
                  <c:v>226.0</c:v>
                </c:pt>
                <c:pt idx="114">
                  <c:v>245.0</c:v>
                </c:pt>
                <c:pt idx="115">
                  <c:v>123.0</c:v>
                </c:pt>
                <c:pt idx="116">
                  <c:v>162.0</c:v>
                </c:pt>
                <c:pt idx="117">
                  <c:v>304.0</c:v>
                </c:pt>
                <c:pt idx="118">
                  <c:v>279.0</c:v>
                </c:pt>
                <c:pt idx="119">
                  <c:v>259.0</c:v>
                </c:pt>
                <c:pt idx="120">
                  <c:v>155.0</c:v>
                </c:pt>
                <c:pt idx="121">
                  <c:v>222.0</c:v>
                </c:pt>
                <c:pt idx="122">
                  <c:v>167.0</c:v>
                </c:pt>
                <c:pt idx="123">
                  <c:v>130.0</c:v>
                </c:pt>
                <c:pt idx="124">
                  <c:v>25.0</c:v>
                </c:pt>
              </c:numCache>
            </c:numRef>
          </c:val>
          <c:smooth val="0"/>
        </c:ser>
        <c:dLbls>
          <c:showLegendKey val="0"/>
          <c:showVal val="0"/>
          <c:showCatName val="0"/>
          <c:showSerName val="0"/>
          <c:showPercent val="0"/>
          <c:showBubbleSize val="0"/>
        </c:dLbls>
        <c:marker val="1"/>
        <c:smooth val="0"/>
        <c:axId val="-2119149544"/>
        <c:axId val="-2119146536"/>
      </c:lineChart>
      <c:dateAx>
        <c:axId val="-2119149544"/>
        <c:scaling>
          <c:orientation val="minMax"/>
        </c:scaling>
        <c:delete val="0"/>
        <c:axPos val="b"/>
        <c:numFmt formatCode="m/d/yy" sourceLinked="1"/>
        <c:majorTickMark val="out"/>
        <c:minorTickMark val="none"/>
        <c:tickLblPos val="nextTo"/>
        <c:crossAx val="-2119146536"/>
        <c:crosses val="autoZero"/>
        <c:auto val="1"/>
        <c:lblOffset val="100"/>
        <c:baseTimeUnit val="months"/>
      </c:dateAx>
      <c:valAx>
        <c:axId val="-2119146536"/>
        <c:scaling>
          <c:orientation val="minMax"/>
        </c:scaling>
        <c:delete val="0"/>
        <c:axPos val="l"/>
        <c:majorGridlines/>
        <c:numFmt formatCode="0" sourceLinked="1"/>
        <c:majorTickMark val="out"/>
        <c:minorTickMark val="none"/>
        <c:tickLblPos val="nextTo"/>
        <c:crossAx val="-2119149544"/>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1400"/>
            </a:pPr>
            <a:r>
              <a:rPr lang="en-US" sz="1400" dirty="0"/>
              <a:t>Difference between ADP and BLS</a:t>
            </a:r>
          </a:p>
        </c:rich>
      </c:tx>
      <c:layout>
        <c:manualLayout>
          <c:xMode val="edge"/>
          <c:yMode val="edge"/>
          <c:x val="0.337573515116166"/>
          <c:y val="0.0"/>
        </c:manualLayout>
      </c:layout>
      <c:overlay val="0"/>
    </c:title>
    <c:autoTitleDeleted val="0"/>
    <c:plotArea>
      <c:layout>
        <c:manualLayout>
          <c:layoutTarget val="inner"/>
          <c:xMode val="edge"/>
          <c:yMode val="edge"/>
          <c:x val="0.0565535741855797"/>
          <c:y val="0.0601851851851852"/>
          <c:w val="0.914026169522927"/>
          <c:h val="0.866924273354719"/>
        </c:manualLayout>
      </c:layout>
      <c:lineChart>
        <c:grouping val="standard"/>
        <c:varyColors val="0"/>
        <c:ser>
          <c:idx val="1"/>
          <c:order val="0"/>
          <c:tx>
            <c:strRef>
              <c:f>Sheet1!$L$192</c:f>
              <c:strCache>
                <c:ptCount val="1"/>
                <c:pt idx="0">
                  <c:v>BLS</c:v>
                </c:pt>
              </c:strCache>
            </c:strRef>
          </c:tx>
          <c:spPr>
            <a:ln>
              <a:solidFill>
                <a:schemeClr val="tx2"/>
              </a:solidFill>
            </a:ln>
          </c:spPr>
          <c:marker>
            <c:symbol val="none"/>
          </c:marker>
          <c:cat>
            <c:numRef>
              <c:f>Sheet1!$B$62:$B$186</c:f>
              <c:numCache>
                <c:formatCode>m/d/yy</c:formatCode>
                <c:ptCount val="125"/>
                <c:pt idx="0">
                  <c:v>38718.0</c:v>
                </c:pt>
                <c:pt idx="1">
                  <c:v>38749.0</c:v>
                </c:pt>
                <c:pt idx="2">
                  <c:v>38777.0</c:v>
                </c:pt>
                <c:pt idx="3">
                  <c:v>38808.0</c:v>
                </c:pt>
                <c:pt idx="4">
                  <c:v>38838.0</c:v>
                </c:pt>
                <c:pt idx="5">
                  <c:v>38869.0</c:v>
                </c:pt>
                <c:pt idx="6">
                  <c:v>38899.0</c:v>
                </c:pt>
                <c:pt idx="7">
                  <c:v>38930.0</c:v>
                </c:pt>
                <c:pt idx="8">
                  <c:v>38961.0</c:v>
                </c:pt>
                <c:pt idx="9">
                  <c:v>38991.0</c:v>
                </c:pt>
                <c:pt idx="10">
                  <c:v>39022.0</c:v>
                </c:pt>
                <c:pt idx="11">
                  <c:v>39052.0</c:v>
                </c:pt>
                <c:pt idx="12">
                  <c:v>39083.0</c:v>
                </c:pt>
                <c:pt idx="13">
                  <c:v>39114.0</c:v>
                </c:pt>
                <c:pt idx="14">
                  <c:v>39142.0</c:v>
                </c:pt>
                <c:pt idx="15">
                  <c:v>39173.0</c:v>
                </c:pt>
                <c:pt idx="16">
                  <c:v>39203.0</c:v>
                </c:pt>
                <c:pt idx="17">
                  <c:v>39234.0</c:v>
                </c:pt>
                <c:pt idx="18">
                  <c:v>39264.0</c:v>
                </c:pt>
                <c:pt idx="19">
                  <c:v>39295.0</c:v>
                </c:pt>
                <c:pt idx="20">
                  <c:v>39326.0</c:v>
                </c:pt>
                <c:pt idx="21">
                  <c:v>39356.0</c:v>
                </c:pt>
                <c:pt idx="22">
                  <c:v>39387.0</c:v>
                </c:pt>
                <c:pt idx="23">
                  <c:v>39417.0</c:v>
                </c:pt>
                <c:pt idx="24">
                  <c:v>39448.0</c:v>
                </c:pt>
                <c:pt idx="25">
                  <c:v>39479.0</c:v>
                </c:pt>
                <c:pt idx="26">
                  <c:v>39508.0</c:v>
                </c:pt>
                <c:pt idx="27">
                  <c:v>39539.0</c:v>
                </c:pt>
                <c:pt idx="28">
                  <c:v>39569.0</c:v>
                </c:pt>
                <c:pt idx="29">
                  <c:v>39600.0</c:v>
                </c:pt>
                <c:pt idx="30">
                  <c:v>39630.0</c:v>
                </c:pt>
                <c:pt idx="31">
                  <c:v>39661.0</c:v>
                </c:pt>
                <c:pt idx="32">
                  <c:v>39692.0</c:v>
                </c:pt>
                <c:pt idx="33">
                  <c:v>39722.0</c:v>
                </c:pt>
                <c:pt idx="34">
                  <c:v>39753.0</c:v>
                </c:pt>
                <c:pt idx="35">
                  <c:v>39783.0</c:v>
                </c:pt>
                <c:pt idx="36">
                  <c:v>39814.0</c:v>
                </c:pt>
                <c:pt idx="37">
                  <c:v>39845.0</c:v>
                </c:pt>
                <c:pt idx="38">
                  <c:v>39873.0</c:v>
                </c:pt>
                <c:pt idx="39">
                  <c:v>39904.0</c:v>
                </c:pt>
                <c:pt idx="40">
                  <c:v>39934.0</c:v>
                </c:pt>
                <c:pt idx="41">
                  <c:v>39965.0</c:v>
                </c:pt>
                <c:pt idx="42">
                  <c:v>39995.0</c:v>
                </c:pt>
                <c:pt idx="43">
                  <c:v>40026.0</c:v>
                </c:pt>
                <c:pt idx="44">
                  <c:v>40057.0</c:v>
                </c:pt>
                <c:pt idx="45">
                  <c:v>40087.0</c:v>
                </c:pt>
                <c:pt idx="46">
                  <c:v>40118.0</c:v>
                </c:pt>
                <c:pt idx="47">
                  <c:v>40148.0</c:v>
                </c:pt>
                <c:pt idx="48">
                  <c:v>40179.0</c:v>
                </c:pt>
                <c:pt idx="49">
                  <c:v>40210.0</c:v>
                </c:pt>
                <c:pt idx="50">
                  <c:v>40238.0</c:v>
                </c:pt>
                <c:pt idx="51">
                  <c:v>40269.0</c:v>
                </c:pt>
                <c:pt idx="52">
                  <c:v>40299.0</c:v>
                </c:pt>
                <c:pt idx="53">
                  <c:v>40330.0</c:v>
                </c:pt>
                <c:pt idx="54">
                  <c:v>40360.0</c:v>
                </c:pt>
                <c:pt idx="55">
                  <c:v>40391.0</c:v>
                </c:pt>
                <c:pt idx="56">
                  <c:v>40422.0</c:v>
                </c:pt>
                <c:pt idx="57">
                  <c:v>40452.0</c:v>
                </c:pt>
                <c:pt idx="58">
                  <c:v>40483.0</c:v>
                </c:pt>
                <c:pt idx="59">
                  <c:v>40513.0</c:v>
                </c:pt>
                <c:pt idx="60">
                  <c:v>40544.0</c:v>
                </c:pt>
                <c:pt idx="61">
                  <c:v>40575.0</c:v>
                </c:pt>
                <c:pt idx="62">
                  <c:v>40603.0</c:v>
                </c:pt>
                <c:pt idx="63">
                  <c:v>40634.0</c:v>
                </c:pt>
                <c:pt idx="64">
                  <c:v>40664.0</c:v>
                </c:pt>
                <c:pt idx="65">
                  <c:v>40695.0</c:v>
                </c:pt>
                <c:pt idx="66">
                  <c:v>40725.0</c:v>
                </c:pt>
                <c:pt idx="67">
                  <c:v>40756.0</c:v>
                </c:pt>
                <c:pt idx="68">
                  <c:v>40787.0</c:v>
                </c:pt>
                <c:pt idx="69">
                  <c:v>40817.0</c:v>
                </c:pt>
                <c:pt idx="70">
                  <c:v>40848.0</c:v>
                </c:pt>
                <c:pt idx="71">
                  <c:v>40878.0</c:v>
                </c:pt>
                <c:pt idx="72">
                  <c:v>40909.0</c:v>
                </c:pt>
                <c:pt idx="73">
                  <c:v>40940.0</c:v>
                </c:pt>
                <c:pt idx="74">
                  <c:v>40969.0</c:v>
                </c:pt>
                <c:pt idx="75">
                  <c:v>41000.0</c:v>
                </c:pt>
                <c:pt idx="76">
                  <c:v>41030.0</c:v>
                </c:pt>
                <c:pt idx="77">
                  <c:v>41061.0</c:v>
                </c:pt>
                <c:pt idx="78">
                  <c:v>41091.0</c:v>
                </c:pt>
                <c:pt idx="79">
                  <c:v>41122.0</c:v>
                </c:pt>
                <c:pt idx="80">
                  <c:v>41153.0</c:v>
                </c:pt>
                <c:pt idx="81">
                  <c:v>41183.0</c:v>
                </c:pt>
                <c:pt idx="82">
                  <c:v>41214.0</c:v>
                </c:pt>
                <c:pt idx="83">
                  <c:v>41244.0</c:v>
                </c:pt>
                <c:pt idx="84">
                  <c:v>41275.0</c:v>
                </c:pt>
                <c:pt idx="85">
                  <c:v>41306.0</c:v>
                </c:pt>
                <c:pt idx="86">
                  <c:v>41334.0</c:v>
                </c:pt>
                <c:pt idx="87">
                  <c:v>41365.0</c:v>
                </c:pt>
                <c:pt idx="88">
                  <c:v>41395.0</c:v>
                </c:pt>
                <c:pt idx="89">
                  <c:v>41426.0</c:v>
                </c:pt>
                <c:pt idx="90">
                  <c:v>41456.0</c:v>
                </c:pt>
                <c:pt idx="91">
                  <c:v>41487.0</c:v>
                </c:pt>
                <c:pt idx="92">
                  <c:v>41518.0</c:v>
                </c:pt>
                <c:pt idx="93">
                  <c:v>41548.0</c:v>
                </c:pt>
                <c:pt idx="94">
                  <c:v>41579.0</c:v>
                </c:pt>
                <c:pt idx="95">
                  <c:v>41609.0</c:v>
                </c:pt>
                <c:pt idx="96">
                  <c:v>41640.0</c:v>
                </c:pt>
                <c:pt idx="97">
                  <c:v>41671.0</c:v>
                </c:pt>
                <c:pt idx="98">
                  <c:v>41699.0</c:v>
                </c:pt>
                <c:pt idx="99">
                  <c:v>41730.0</c:v>
                </c:pt>
                <c:pt idx="100">
                  <c:v>41760.0</c:v>
                </c:pt>
                <c:pt idx="101">
                  <c:v>41791.0</c:v>
                </c:pt>
                <c:pt idx="102">
                  <c:v>41821.0</c:v>
                </c:pt>
                <c:pt idx="103">
                  <c:v>41852.0</c:v>
                </c:pt>
                <c:pt idx="104">
                  <c:v>41883.0</c:v>
                </c:pt>
                <c:pt idx="105">
                  <c:v>41913.0</c:v>
                </c:pt>
                <c:pt idx="106">
                  <c:v>41944.0</c:v>
                </c:pt>
                <c:pt idx="107">
                  <c:v>41974.0</c:v>
                </c:pt>
                <c:pt idx="108">
                  <c:v>42005.0</c:v>
                </c:pt>
                <c:pt idx="109">
                  <c:v>42036.0</c:v>
                </c:pt>
                <c:pt idx="110">
                  <c:v>42064.0</c:v>
                </c:pt>
                <c:pt idx="111">
                  <c:v>42095.0</c:v>
                </c:pt>
                <c:pt idx="112">
                  <c:v>42125.0</c:v>
                </c:pt>
                <c:pt idx="113">
                  <c:v>42156.0</c:v>
                </c:pt>
                <c:pt idx="114">
                  <c:v>42186.0</c:v>
                </c:pt>
                <c:pt idx="115">
                  <c:v>42217.0</c:v>
                </c:pt>
                <c:pt idx="116">
                  <c:v>42248.0</c:v>
                </c:pt>
                <c:pt idx="117">
                  <c:v>42278.0</c:v>
                </c:pt>
                <c:pt idx="118">
                  <c:v>42309.0</c:v>
                </c:pt>
                <c:pt idx="119">
                  <c:v>42339.0</c:v>
                </c:pt>
                <c:pt idx="120">
                  <c:v>42370.0</c:v>
                </c:pt>
                <c:pt idx="121">
                  <c:v>42401.0</c:v>
                </c:pt>
                <c:pt idx="122">
                  <c:v>42430.0</c:v>
                </c:pt>
                <c:pt idx="123">
                  <c:v>42461.0</c:v>
                </c:pt>
                <c:pt idx="124">
                  <c:v>42491.0</c:v>
                </c:pt>
              </c:numCache>
            </c:numRef>
          </c:cat>
          <c:val>
            <c:numRef>
              <c:f>Sheet1!$F$62:$F$186</c:f>
              <c:numCache>
                <c:formatCode>0</c:formatCode>
                <c:ptCount val="125"/>
                <c:pt idx="1">
                  <c:v>71.56206724300864</c:v>
                </c:pt>
                <c:pt idx="2">
                  <c:v>-23.29932021000423</c:v>
                </c:pt>
                <c:pt idx="3">
                  <c:v>-13.85604385500483</c:v>
                </c:pt>
                <c:pt idx="4">
                  <c:v>134.805435391012</c:v>
                </c:pt>
                <c:pt idx="5">
                  <c:v>46.73468929498631</c:v>
                </c:pt>
                <c:pt idx="6">
                  <c:v>-12.12098096098634</c:v>
                </c:pt>
                <c:pt idx="7">
                  <c:v>5.730735263990937</c:v>
                </c:pt>
                <c:pt idx="8">
                  <c:v>-45.98881066199101</c:v>
                </c:pt>
                <c:pt idx="9">
                  <c:v>92.06051752899657</c:v>
                </c:pt>
                <c:pt idx="10">
                  <c:v>-20.76105993600504</c:v>
                </c:pt>
                <c:pt idx="11">
                  <c:v>-150.2158401469933</c:v>
                </c:pt>
                <c:pt idx="12">
                  <c:v>-66.12640605600609</c:v>
                </c:pt>
                <c:pt idx="13">
                  <c:v>112.0862512790045</c:v>
                </c:pt>
                <c:pt idx="14">
                  <c:v>-82.34848714100372</c:v>
                </c:pt>
                <c:pt idx="15">
                  <c:v>57.87988599500386</c:v>
                </c:pt>
                <c:pt idx="16">
                  <c:v>-96.9069391140074</c:v>
                </c:pt>
                <c:pt idx="17">
                  <c:v>51.3961879050039</c:v>
                </c:pt>
                <c:pt idx="18">
                  <c:v>-8.85006949699891</c:v>
                </c:pt>
                <c:pt idx="19">
                  <c:v>73.14500858300016</c:v>
                </c:pt>
                <c:pt idx="20">
                  <c:v>-87.3294244770077</c:v>
                </c:pt>
                <c:pt idx="21">
                  <c:v>-71.20271170399792</c:v>
                </c:pt>
                <c:pt idx="22">
                  <c:v>25.8032652969996</c:v>
                </c:pt>
                <c:pt idx="23">
                  <c:v>-61.62006280299101</c:v>
                </c:pt>
                <c:pt idx="24">
                  <c:v>17.81750294099038</c:v>
                </c:pt>
                <c:pt idx="25">
                  <c:v>82.82501913500892</c:v>
                </c:pt>
                <c:pt idx="26">
                  <c:v>17.04233773899614</c:v>
                </c:pt>
                <c:pt idx="27">
                  <c:v>16.63024315900111</c:v>
                </c:pt>
                <c:pt idx="28">
                  <c:v>10.87429373399937</c:v>
                </c:pt>
                <c:pt idx="29">
                  <c:v>-69.05182028999843</c:v>
                </c:pt>
                <c:pt idx="30">
                  <c:v>-36.69995241500146</c:v>
                </c:pt>
                <c:pt idx="31">
                  <c:v>-44.24806654600252</c:v>
                </c:pt>
                <c:pt idx="32">
                  <c:v>54.32240720000118</c:v>
                </c:pt>
                <c:pt idx="33">
                  <c:v>72.43759025700273</c:v>
                </c:pt>
                <c:pt idx="34">
                  <c:v>150.4291056520015</c:v>
                </c:pt>
                <c:pt idx="35">
                  <c:v>-57.8829365069978</c:v>
                </c:pt>
                <c:pt idx="36">
                  <c:v>44.06365143599396</c:v>
                </c:pt>
                <c:pt idx="37">
                  <c:v>-181.1873509379948</c:v>
                </c:pt>
                <c:pt idx="38">
                  <c:v>40.31283525799518</c:v>
                </c:pt>
                <c:pt idx="39">
                  <c:v>174.8967674809974</c:v>
                </c:pt>
                <c:pt idx="40">
                  <c:v>-220.2712721720018</c:v>
                </c:pt>
                <c:pt idx="41">
                  <c:v>46.39951573500002</c:v>
                </c:pt>
                <c:pt idx="42">
                  <c:v>-29.75564088000101</c:v>
                </c:pt>
                <c:pt idx="43">
                  <c:v>14.49076752600376</c:v>
                </c:pt>
                <c:pt idx="44">
                  <c:v>-25.8685294619936</c:v>
                </c:pt>
                <c:pt idx="45">
                  <c:v>159.0431064899894</c:v>
                </c:pt>
                <c:pt idx="46">
                  <c:v>-145.7518758309889</c:v>
                </c:pt>
                <c:pt idx="47">
                  <c:v>131.2457225339895</c:v>
                </c:pt>
                <c:pt idx="48">
                  <c:v>-67.11291840999911</c:v>
                </c:pt>
                <c:pt idx="49">
                  <c:v>65.99040292701101</c:v>
                </c:pt>
                <c:pt idx="50">
                  <c:v>-103.3060459380067</c:v>
                </c:pt>
                <c:pt idx="51">
                  <c:v>-86.13986939500318</c:v>
                </c:pt>
                <c:pt idx="52">
                  <c:v>84.89122072300233</c:v>
                </c:pt>
                <c:pt idx="53">
                  <c:v>-21.43247487299959</c:v>
                </c:pt>
                <c:pt idx="54">
                  <c:v>-2.782076036994113</c:v>
                </c:pt>
                <c:pt idx="55">
                  <c:v>-19.60776517400518</c:v>
                </c:pt>
                <c:pt idx="56">
                  <c:v>-25.6742946440063</c:v>
                </c:pt>
                <c:pt idx="57">
                  <c:v>-53.10433399099565</c:v>
                </c:pt>
                <c:pt idx="58">
                  <c:v>37.82001913400017</c:v>
                </c:pt>
                <c:pt idx="59">
                  <c:v>-22.52101747499546</c:v>
                </c:pt>
                <c:pt idx="60">
                  <c:v>146.8098514849989</c:v>
                </c:pt>
                <c:pt idx="61">
                  <c:v>-72.6058735139959</c:v>
                </c:pt>
                <c:pt idx="62">
                  <c:v>34.34661376099393</c:v>
                </c:pt>
                <c:pt idx="63">
                  <c:v>-123.4847450210073</c:v>
                </c:pt>
                <c:pt idx="64">
                  <c:v>111.0668191940058</c:v>
                </c:pt>
                <c:pt idx="65">
                  <c:v>-29.861062209995</c:v>
                </c:pt>
                <c:pt idx="66">
                  <c:v>2.35464096099895</c:v>
                </c:pt>
                <c:pt idx="67">
                  <c:v>60.89540265899268</c:v>
                </c:pt>
                <c:pt idx="68">
                  <c:v>64.37174665700877</c:v>
                </c:pt>
                <c:pt idx="69">
                  <c:v>-57.72344744599832</c:v>
                </c:pt>
                <c:pt idx="70">
                  <c:v>87.92261211200093</c:v>
                </c:pt>
                <c:pt idx="71">
                  <c:v>-26.83362929199939</c:v>
                </c:pt>
                <c:pt idx="72">
                  <c:v>-104.5038024850073</c:v>
                </c:pt>
                <c:pt idx="73">
                  <c:v>64.87392209000245</c:v>
                </c:pt>
                <c:pt idx="74">
                  <c:v>-49.0784572190023</c:v>
                </c:pt>
                <c:pt idx="75">
                  <c:v>100.4940377500025</c:v>
                </c:pt>
                <c:pt idx="76">
                  <c:v>0.652289236997603</c:v>
                </c:pt>
                <c:pt idx="77">
                  <c:v>8.516054983003414</c:v>
                </c:pt>
                <c:pt idx="78">
                  <c:v>6.729661645993473</c:v>
                </c:pt>
                <c:pt idx="79">
                  <c:v>-1.575505757995415</c:v>
                </c:pt>
                <c:pt idx="80">
                  <c:v>-10.23776430700673</c:v>
                </c:pt>
                <c:pt idx="81">
                  <c:v>25.3914678900037</c:v>
                </c:pt>
                <c:pt idx="82">
                  <c:v>42.81093763399986</c:v>
                </c:pt>
                <c:pt idx="83">
                  <c:v>-88.65043306699954</c:v>
                </c:pt>
                <c:pt idx="84">
                  <c:v>-21.5788885380025</c:v>
                </c:pt>
                <c:pt idx="85">
                  <c:v>-40.74466695899901</c:v>
                </c:pt>
                <c:pt idx="86">
                  <c:v>-21.80719051099732</c:v>
                </c:pt>
                <c:pt idx="87">
                  <c:v>-74.80735510500381</c:v>
                </c:pt>
                <c:pt idx="88">
                  <c:v>-55.86217882699565</c:v>
                </c:pt>
                <c:pt idx="89">
                  <c:v>22.86181194700475</c:v>
                </c:pt>
                <c:pt idx="90">
                  <c:v>94.00381855199521</c:v>
                </c:pt>
                <c:pt idx="91">
                  <c:v>-55.40167237700371</c:v>
                </c:pt>
                <c:pt idx="92">
                  <c:v>51.67991940600041</c:v>
                </c:pt>
                <c:pt idx="93">
                  <c:v>-14.65823762099899</c:v>
                </c:pt>
                <c:pt idx="94">
                  <c:v>-69.14753292700334</c:v>
                </c:pt>
                <c:pt idx="95">
                  <c:v>133.1671548040031</c:v>
                </c:pt>
                <c:pt idx="96">
                  <c:v>-21.73260207800195</c:v>
                </c:pt>
                <c:pt idx="97">
                  <c:v>50.696099615001</c:v>
                </c:pt>
                <c:pt idx="98">
                  <c:v>-60.799225388997</c:v>
                </c:pt>
                <c:pt idx="99">
                  <c:v>-28.38677038199967</c:v>
                </c:pt>
                <c:pt idx="100">
                  <c:v>52.14253555200412</c:v>
                </c:pt>
                <c:pt idx="101">
                  <c:v>9.613556878990493</c:v>
                </c:pt>
                <c:pt idx="102">
                  <c:v>-22.69479122699704</c:v>
                </c:pt>
                <c:pt idx="103">
                  <c:v>-9.529622549991473</c:v>
                </c:pt>
                <c:pt idx="104">
                  <c:v>-28.22278563800501</c:v>
                </c:pt>
                <c:pt idx="105">
                  <c:v>38.51192711999465</c:v>
                </c:pt>
                <c:pt idx="106">
                  <c:v>-55.32355755699973</c:v>
                </c:pt>
                <c:pt idx="107">
                  <c:v>-3.416186047994415</c:v>
                </c:pt>
                <c:pt idx="108">
                  <c:v>-6.32763219899789</c:v>
                </c:pt>
                <c:pt idx="109">
                  <c:v>-40.75994266000635</c:v>
                </c:pt>
                <c:pt idx="110">
                  <c:v>94.3932687100023</c:v>
                </c:pt>
                <c:pt idx="111">
                  <c:v>-50.04901511500066</c:v>
                </c:pt>
                <c:pt idx="112">
                  <c:v>-64.01239536500361</c:v>
                </c:pt>
                <c:pt idx="113">
                  <c:v>81.18521793400578</c:v>
                </c:pt>
                <c:pt idx="114">
                  <c:v>-86.99965236800198</c:v>
                </c:pt>
                <c:pt idx="115">
                  <c:v>78.23918010600028</c:v>
                </c:pt>
                <c:pt idx="116">
                  <c:v>8.75459669000702</c:v>
                </c:pt>
                <c:pt idx="117">
                  <c:v>-126.1282945290004</c:v>
                </c:pt>
                <c:pt idx="118">
                  <c:v>-86.2261786450108</c:v>
                </c:pt>
                <c:pt idx="119">
                  <c:v>28.04501760400308</c:v>
                </c:pt>
                <c:pt idx="120">
                  <c:v>37.8866410979972</c:v>
                </c:pt>
                <c:pt idx="121">
                  <c:v>-14.5064911859954</c:v>
                </c:pt>
                <c:pt idx="122">
                  <c:v>34.02571427100338</c:v>
                </c:pt>
                <c:pt idx="123">
                  <c:v>35.79361166599847</c:v>
                </c:pt>
                <c:pt idx="124">
                  <c:v>148.1818953009933</c:v>
                </c:pt>
              </c:numCache>
            </c:numRef>
          </c:val>
          <c:smooth val="0"/>
        </c:ser>
        <c:dLbls>
          <c:showLegendKey val="0"/>
          <c:showVal val="0"/>
          <c:showCatName val="0"/>
          <c:showSerName val="0"/>
          <c:showPercent val="0"/>
          <c:showBubbleSize val="0"/>
        </c:dLbls>
        <c:marker val="1"/>
        <c:smooth val="0"/>
        <c:axId val="-2105096584"/>
        <c:axId val="-2105093160"/>
      </c:lineChart>
      <c:dateAx>
        <c:axId val="-2105096584"/>
        <c:scaling>
          <c:orientation val="minMax"/>
        </c:scaling>
        <c:delete val="0"/>
        <c:axPos val="b"/>
        <c:numFmt formatCode="[$-409]mmm\-yy;@" sourceLinked="0"/>
        <c:majorTickMark val="out"/>
        <c:minorTickMark val="none"/>
        <c:tickLblPos val="low"/>
        <c:spPr>
          <a:ln>
            <a:solidFill>
              <a:schemeClr val="tx1"/>
            </a:solidFill>
          </a:ln>
        </c:spPr>
        <c:crossAx val="-2105093160"/>
        <c:crosses val="autoZero"/>
        <c:auto val="1"/>
        <c:lblOffset val="100"/>
        <c:baseTimeUnit val="months"/>
        <c:majorUnit val="12.0"/>
        <c:majorTimeUnit val="months"/>
      </c:dateAx>
      <c:valAx>
        <c:axId val="-2105093160"/>
        <c:scaling>
          <c:orientation val="minMax"/>
        </c:scaling>
        <c:delete val="0"/>
        <c:axPos val="l"/>
        <c:numFmt formatCode="General" sourceLinked="1"/>
        <c:majorTickMark val="out"/>
        <c:minorTickMark val="none"/>
        <c:tickLblPos val="nextTo"/>
        <c:spPr>
          <a:ln>
            <a:solidFill>
              <a:schemeClr val="tx1"/>
            </a:solidFill>
          </a:ln>
        </c:spPr>
        <c:crossAx val="-2105096584"/>
        <c:crosses val="autoZero"/>
        <c:crossBetween val="between"/>
      </c:valAx>
    </c:plotArea>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0565535741855797"/>
          <c:y val="0.0864984961986134"/>
          <c:w val="0.914026169522927"/>
          <c:h val="0.828930293287807"/>
        </c:manualLayout>
      </c:layout>
      <c:lineChart>
        <c:grouping val="standard"/>
        <c:varyColors val="0"/>
        <c:ser>
          <c:idx val="0"/>
          <c:order val="0"/>
          <c:tx>
            <c:strRef>
              <c:f>Sheet1!$L$191</c:f>
              <c:strCache>
                <c:ptCount val="1"/>
                <c:pt idx="0">
                  <c:v>ADP</c:v>
                </c:pt>
              </c:strCache>
            </c:strRef>
          </c:tx>
          <c:marker>
            <c:symbol val="none"/>
          </c:marker>
          <c:cat>
            <c:numRef>
              <c:f>Sheet1!$B$62:$B$186</c:f>
              <c:numCache>
                <c:formatCode>m/d/yy</c:formatCode>
                <c:ptCount val="125"/>
                <c:pt idx="0">
                  <c:v>38718.0</c:v>
                </c:pt>
                <c:pt idx="1">
                  <c:v>38749.0</c:v>
                </c:pt>
                <c:pt idx="2">
                  <c:v>38777.0</c:v>
                </c:pt>
                <c:pt idx="3">
                  <c:v>38808.0</c:v>
                </c:pt>
                <c:pt idx="4">
                  <c:v>38838.0</c:v>
                </c:pt>
                <c:pt idx="5">
                  <c:v>38869.0</c:v>
                </c:pt>
                <c:pt idx="6">
                  <c:v>38899.0</c:v>
                </c:pt>
                <c:pt idx="7">
                  <c:v>38930.0</c:v>
                </c:pt>
                <c:pt idx="8">
                  <c:v>38961.0</c:v>
                </c:pt>
                <c:pt idx="9">
                  <c:v>38991.0</c:v>
                </c:pt>
                <c:pt idx="10">
                  <c:v>39022.0</c:v>
                </c:pt>
                <c:pt idx="11">
                  <c:v>39052.0</c:v>
                </c:pt>
                <c:pt idx="12">
                  <c:v>39083.0</c:v>
                </c:pt>
                <c:pt idx="13">
                  <c:v>39114.0</c:v>
                </c:pt>
                <c:pt idx="14">
                  <c:v>39142.0</c:v>
                </c:pt>
                <c:pt idx="15">
                  <c:v>39173.0</c:v>
                </c:pt>
                <c:pt idx="16">
                  <c:v>39203.0</c:v>
                </c:pt>
                <c:pt idx="17">
                  <c:v>39234.0</c:v>
                </c:pt>
                <c:pt idx="18">
                  <c:v>39264.0</c:v>
                </c:pt>
                <c:pt idx="19">
                  <c:v>39295.0</c:v>
                </c:pt>
                <c:pt idx="20">
                  <c:v>39326.0</c:v>
                </c:pt>
                <c:pt idx="21">
                  <c:v>39356.0</c:v>
                </c:pt>
                <c:pt idx="22">
                  <c:v>39387.0</c:v>
                </c:pt>
                <c:pt idx="23">
                  <c:v>39417.0</c:v>
                </c:pt>
                <c:pt idx="24">
                  <c:v>39448.0</c:v>
                </c:pt>
                <c:pt idx="25">
                  <c:v>39479.0</c:v>
                </c:pt>
                <c:pt idx="26">
                  <c:v>39508.0</c:v>
                </c:pt>
                <c:pt idx="27">
                  <c:v>39539.0</c:v>
                </c:pt>
                <c:pt idx="28">
                  <c:v>39569.0</c:v>
                </c:pt>
                <c:pt idx="29">
                  <c:v>39600.0</c:v>
                </c:pt>
                <c:pt idx="30">
                  <c:v>39630.0</c:v>
                </c:pt>
                <c:pt idx="31">
                  <c:v>39661.0</c:v>
                </c:pt>
                <c:pt idx="32">
                  <c:v>39692.0</c:v>
                </c:pt>
                <c:pt idx="33">
                  <c:v>39722.0</c:v>
                </c:pt>
                <c:pt idx="34">
                  <c:v>39753.0</c:v>
                </c:pt>
                <c:pt idx="35">
                  <c:v>39783.0</c:v>
                </c:pt>
                <c:pt idx="36">
                  <c:v>39814.0</c:v>
                </c:pt>
                <c:pt idx="37">
                  <c:v>39845.0</c:v>
                </c:pt>
                <c:pt idx="38">
                  <c:v>39873.0</c:v>
                </c:pt>
                <c:pt idx="39">
                  <c:v>39904.0</c:v>
                </c:pt>
                <c:pt idx="40">
                  <c:v>39934.0</c:v>
                </c:pt>
                <c:pt idx="41">
                  <c:v>39965.0</c:v>
                </c:pt>
                <c:pt idx="42">
                  <c:v>39995.0</c:v>
                </c:pt>
                <c:pt idx="43">
                  <c:v>40026.0</c:v>
                </c:pt>
                <c:pt idx="44">
                  <c:v>40057.0</c:v>
                </c:pt>
                <c:pt idx="45">
                  <c:v>40087.0</c:v>
                </c:pt>
                <c:pt idx="46">
                  <c:v>40118.0</c:v>
                </c:pt>
                <c:pt idx="47">
                  <c:v>40148.0</c:v>
                </c:pt>
                <c:pt idx="48">
                  <c:v>40179.0</c:v>
                </c:pt>
                <c:pt idx="49">
                  <c:v>40210.0</c:v>
                </c:pt>
                <c:pt idx="50">
                  <c:v>40238.0</c:v>
                </c:pt>
                <c:pt idx="51">
                  <c:v>40269.0</c:v>
                </c:pt>
                <c:pt idx="52">
                  <c:v>40299.0</c:v>
                </c:pt>
                <c:pt idx="53">
                  <c:v>40330.0</c:v>
                </c:pt>
                <c:pt idx="54">
                  <c:v>40360.0</c:v>
                </c:pt>
                <c:pt idx="55">
                  <c:v>40391.0</c:v>
                </c:pt>
                <c:pt idx="56">
                  <c:v>40422.0</c:v>
                </c:pt>
                <c:pt idx="57">
                  <c:v>40452.0</c:v>
                </c:pt>
                <c:pt idx="58">
                  <c:v>40483.0</c:v>
                </c:pt>
                <c:pt idx="59">
                  <c:v>40513.0</c:v>
                </c:pt>
                <c:pt idx="60">
                  <c:v>40544.0</c:v>
                </c:pt>
                <c:pt idx="61">
                  <c:v>40575.0</c:v>
                </c:pt>
                <c:pt idx="62">
                  <c:v>40603.0</c:v>
                </c:pt>
                <c:pt idx="63">
                  <c:v>40634.0</c:v>
                </c:pt>
                <c:pt idx="64">
                  <c:v>40664.0</c:v>
                </c:pt>
                <c:pt idx="65">
                  <c:v>40695.0</c:v>
                </c:pt>
                <c:pt idx="66">
                  <c:v>40725.0</c:v>
                </c:pt>
                <c:pt idx="67">
                  <c:v>40756.0</c:v>
                </c:pt>
                <c:pt idx="68">
                  <c:v>40787.0</c:v>
                </c:pt>
                <c:pt idx="69">
                  <c:v>40817.0</c:v>
                </c:pt>
                <c:pt idx="70">
                  <c:v>40848.0</c:v>
                </c:pt>
                <c:pt idx="71">
                  <c:v>40878.0</c:v>
                </c:pt>
                <c:pt idx="72">
                  <c:v>40909.0</c:v>
                </c:pt>
                <c:pt idx="73">
                  <c:v>40940.0</c:v>
                </c:pt>
                <c:pt idx="74">
                  <c:v>40969.0</c:v>
                </c:pt>
                <c:pt idx="75">
                  <c:v>41000.0</c:v>
                </c:pt>
                <c:pt idx="76">
                  <c:v>41030.0</c:v>
                </c:pt>
                <c:pt idx="77">
                  <c:v>41061.0</c:v>
                </c:pt>
                <c:pt idx="78">
                  <c:v>41091.0</c:v>
                </c:pt>
                <c:pt idx="79">
                  <c:v>41122.0</c:v>
                </c:pt>
                <c:pt idx="80">
                  <c:v>41153.0</c:v>
                </c:pt>
                <c:pt idx="81">
                  <c:v>41183.0</c:v>
                </c:pt>
                <c:pt idx="82">
                  <c:v>41214.0</c:v>
                </c:pt>
                <c:pt idx="83">
                  <c:v>41244.0</c:v>
                </c:pt>
                <c:pt idx="84">
                  <c:v>41275.0</c:v>
                </c:pt>
                <c:pt idx="85">
                  <c:v>41306.0</c:v>
                </c:pt>
                <c:pt idx="86">
                  <c:v>41334.0</c:v>
                </c:pt>
                <c:pt idx="87">
                  <c:v>41365.0</c:v>
                </c:pt>
                <c:pt idx="88">
                  <c:v>41395.0</c:v>
                </c:pt>
                <c:pt idx="89">
                  <c:v>41426.0</c:v>
                </c:pt>
                <c:pt idx="90">
                  <c:v>41456.0</c:v>
                </c:pt>
                <c:pt idx="91">
                  <c:v>41487.0</c:v>
                </c:pt>
                <c:pt idx="92">
                  <c:v>41518.0</c:v>
                </c:pt>
                <c:pt idx="93">
                  <c:v>41548.0</c:v>
                </c:pt>
                <c:pt idx="94">
                  <c:v>41579.0</c:v>
                </c:pt>
                <c:pt idx="95">
                  <c:v>41609.0</c:v>
                </c:pt>
                <c:pt idx="96">
                  <c:v>41640.0</c:v>
                </c:pt>
                <c:pt idx="97">
                  <c:v>41671.0</c:v>
                </c:pt>
                <c:pt idx="98">
                  <c:v>41699.0</c:v>
                </c:pt>
                <c:pt idx="99">
                  <c:v>41730.0</c:v>
                </c:pt>
                <c:pt idx="100">
                  <c:v>41760.0</c:v>
                </c:pt>
                <c:pt idx="101">
                  <c:v>41791.0</c:v>
                </c:pt>
                <c:pt idx="102">
                  <c:v>41821.0</c:v>
                </c:pt>
                <c:pt idx="103">
                  <c:v>41852.0</c:v>
                </c:pt>
                <c:pt idx="104">
                  <c:v>41883.0</c:v>
                </c:pt>
                <c:pt idx="105">
                  <c:v>41913.0</c:v>
                </c:pt>
                <c:pt idx="106">
                  <c:v>41944.0</c:v>
                </c:pt>
                <c:pt idx="107">
                  <c:v>41974.0</c:v>
                </c:pt>
                <c:pt idx="108">
                  <c:v>42005.0</c:v>
                </c:pt>
                <c:pt idx="109">
                  <c:v>42036.0</c:v>
                </c:pt>
                <c:pt idx="110">
                  <c:v>42064.0</c:v>
                </c:pt>
                <c:pt idx="111">
                  <c:v>42095.0</c:v>
                </c:pt>
                <c:pt idx="112">
                  <c:v>42125.0</c:v>
                </c:pt>
                <c:pt idx="113">
                  <c:v>42156.0</c:v>
                </c:pt>
                <c:pt idx="114">
                  <c:v>42186.0</c:v>
                </c:pt>
                <c:pt idx="115">
                  <c:v>42217.0</c:v>
                </c:pt>
                <c:pt idx="116">
                  <c:v>42248.0</c:v>
                </c:pt>
                <c:pt idx="117">
                  <c:v>42278.0</c:v>
                </c:pt>
                <c:pt idx="118">
                  <c:v>42309.0</c:v>
                </c:pt>
                <c:pt idx="119">
                  <c:v>42339.0</c:v>
                </c:pt>
                <c:pt idx="120">
                  <c:v>42370.0</c:v>
                </c:pt>
                <c:pt idx="121">
                  <c:v>42401.0</c:v>
                </c:pt>
                <c:pt idx="122">
                  <c:v>42430.0</c:v>
                </c:pt>
                <c:pt idx="123">
                  <c:v>42461.0</c:v>
                </c:pt>
                <c:pt idx="124">
                  <c:v>42491.0</c:v>
                </c:pt>
              </c:numCache>
            </c:numRef>
          </c:cat>
          <c:val>
            <c:numRef>
              <c:f>Sheet1!$D$62:$D$186</c:f>
              <c:numCache>
                <c:formatCode>0</c:formatCode>
                <c:ptCount val="125"/>
                <c:pt idx="0">
                  <c:v>250.8887005619908</c:v>
                </c:pt>
                <c:pt idx="1">
                  <c:v>356.5620672430086</c:v>
                </c:pt>
                <c:pt idx="2">
                  <c:v>232.7006797899958</c:v>
                </c:pt>
                <c:pt idx="3">
                  <c:v>153.1439561449952</c:v>
                </c:pt>
                <c:pt idx="4">
                  <c:v>150.805435391012</c:v>
                </c:pt>
                <c:pt idx="5">
                  <c:v>132.7346892949863</c:v>
                </c:pt>
                <c:pt idx="6">
                  <c:v>143.8790190390137</c:v>
                </c:pt>
                <c:pt idx="7">
                  <c:v>148.7307352639909</c:v>
                </c:pt>
                <c:pt idx="8">
                  <c:v>41.011189338009</c:v>
                </c:pt>
                <c:pt idx="9">
                  <c:v>110.0605175289966</c:v>
                </c:pt>
                <c:pt idx="10">
                  <c:v>172.238940063995</c:v>
                </c:pt>
                <c:pt idx="11">
                  <c:v>15.78415985300671</c:v>
                </c:pt>
                <c:pt idx="12">
                  <c:v>166.873593943994</c:v>
                </c:pt>
                <c:pt idx="13">
                  <c:v>166.0862512790045</c:v>
                </c:pt>
                <c:pt idx="14">
                  <c:v>88.65151285899618</c:v>
                </c:pt>
                <c:pt idx="15">
                  <c:v>110.8798859950039</c:v>
                </c:pt>
                <c:pt idx="16">
                  <c:v>28.0930608859926</c:v>
                </c:pt>
                <c:pt idx="17">
                  <c:v>115.3961879050039</c:v>
                </c:pt>
                <c:pt idx="18">
                  <c:v>-5.850069496998913</c:v>
                </c:pt>
                <c:pt idx="19">
                  <c:v>-5.854991416999836</c:v>
                </c:pt>
                <c:pt idx="20">
                  <c:v>-52.32942447700761</c:v>
                </c:pt>
                <c:pt idx="21">
                  <c:v>-4.20271170399792</c:v>
                </c:pt>
                <c:pt idx="22">
                  <c:v>103.8032652969996</c:v>
                </c:pt>
                <c:pt idx="23">
                  <c:v>-6.620062802991015</c:v>
                </c:pt>
                <c:pt idx="24">
                  <c:v>24.81750294099038</c:v>
                </c:pt>
                <c:pt idx="25">
                  <c:v>-32.17498086499108</c:v>
                </c:pt>
                <c:pt idx="26">
                  <c:v>-86.9576622610039</c:v>
                </c:pt>
                <c:pt idx="27">
                  <c:v>-200.369756840999</c:v>
                </c:pt>
                <c:pt idx="28">
                  <c:v>-207.1257062660006</c:v>
                </c:pt>
                <c:pt idx="29">
                  <c:v>-268.0518202899984</c:v>
                </c:pt>
                <c:pt idx="30">
                  <c:v>-296.6999524150015</c:v>
                </c:pt>
                <c:pt idx="31">
                  <c:v>-309.2480665460025</c:v>
                </c:pt>
                <c:pt idx="32">
                  <c:v>-367.6775927999988</c:v>
                </c:pt>
                <c:pt idx="33">
                  <c:v>-412.5624097429969</c:v>
                </c:pt>
                <c:pt idx="34">
                  <c:v>-629.5708943479985</c:v>
                </c:pt>
                <c:pt idx="35">
                  <c:v>-748.8829365069977</c:v>
                </c:pt>
                <c:pt idx="36">
                  <c:v>-769.936348564006</c:v>
                </c:pt>
                <c:pt idx="37">
                  <c:v>-881.1873509379947</c:v>
                </c:pt>
                <c:pt idx="38">
                  <c:v>-766.6871647420044</c:v>
                </c:pt>
                <c:pt idx="39">
                  <c:v>-628.103232519003</c:v>
                </c:pt>
                <c:pt idx="40">
                  <c:v>-511.2712721720018</c:v>
                </c:pt>
                <c:pt idx="41">
                  <c:v>-382.600484265</c:v>
                </c:pt>
                <c:pt idx="42">
                  <c:v>-303.755640880001</c:v>
                </c:pt>
                <c:pt idx="43">
                  <c:v>-213.5092324739962</c:v>
                </c:pt>
                <c:pt idx="44">
                  <c:v>-158.8685294619936</c:v>
                </c:pt>
                <c:pt idx="45">
                  <c:v>-113.9568935100106</c:v>
                </c:pt>
                <c:pt idx="46">
                  <c:v>-161.7518758309889</c:v>
                </c:pt>
                <c:pt idx="47">
                  <c:v>-96.75427746601053</c:v>
                </c:pt>
                <c:pt idx="48">
                  <c:v>-48.11291840999911</c:v>
                </c:pt>
                <c:pt idx="49">
                  <c:v>11.99040292701102</c:v>
                </c:pt>
                <c:pt idx="50">
                  <c:v>17.69395406199328</c:v>
                </c:pt>
                <c:pt idx="51">
                  <c:v>105.8601306049968</c:v>
                </c:pt>
                <c:pt idx="52">
                  <c:v>179.8912207230023</c:v>
                </c:pt>
                <c:pt idx="53">
                  <c:v>101.5675251270004</c:v>
                </c:pt>
                <c:pt idx="54">
                  <c:v>98.2179239630059</c:v>
                </c:pt>
                <c:pt idx="55">
                  <c:v>95.39223482599481</c:v>
                </c:pt>
                <c:pt idx="56">
                  <c:v>95.32570535599353</c:v>
                </c:pt>
                <c:pt idx="57">
                  <c:v>153.8956660090043</c:v>
                </c:pt>
                <c:pt idx="58">
                  <c:v>170.8200191340002</c:v>
                </c:pt>
                <c:pt idx="59">
                  <c:v>86.47898252500444</c:v>
                </c:pt>
                <c:pt idx="60">
                  <c:v>196.8098514849989</c:v>
                </c:pt>
                <c:pt idx="61">
                  <c:v>158.3941264860041</c:v>
                </c:pt>
                <c:pt idx="62">
                  <c:v>282.3466137609939</c:v>
                </c:pt>
                <c:pt idx="63">
                  <c:v>230.5152549789927</c:v>
                </c:pt>
                <c:pt idx="64">
                  <c:v>239.0668191940058</c:v>
                </c:pt>
                <c:pt idx="65">
                  <c:v>170.138937790005</c:v>
                </c:pt>
                <c:pt idx="66">
                  <c:v>187.354640960999</c:v>
                </c:pt>
                <c:pt idx="67">
                  <c:v>199.8954026589927</c:v>
                </c:pt>
                <c:pt idx="68">
                  <c:v>344.3717466570088</c:v>
                </c:pt>
                <c:pt idx="69">
                  <c:v>129.2765525540017</c:v>
                </c:pt>
                <c:pt idx="70">
                  <c:v>260.9226121120009</c:v>
                </c:pt>
                <c:pt idx="71">
                  <c:v>197.1663707080006</c:v>
                </c:pt>
                <c:pt idx="72">
                  <c:v>242.4961975149927</c:v>
                </c:pt>
                <c:pt idx="73">
                  <c:v>325.8739220900025</c:v>
                </c:pt>
                <c:pt idx="74">
                  <c:v>187.9215427809977</c:v>
                </c:pt>
                <c:pt idx="75">
                  <c:v>190.4940377500025</c:v>
                </c:pt>
                <c:pt idx="76">
                  <c:v>130.6522892369976</c:v>
                </c:pt>
                <c:pt idx="77">
                  <c:v>80.5160549830034</c:v>
                </c:pt>
                <c:pt idx="78">
                  <c:v>166.7296616459935</c:v>
                </c:pt>
                <c:pt idx="79">
                  <c:v>172.4244942420046</c:v>
                </c:pt>
                <c:pt idx="80">
                  <c:v>169.7622356929933</c:v>
                </c:pt>
                <c:pt idx="81">
                  <c:v>189.3914678900037</c:v>
                </c:pt>
                <c:pt idx="82">
                  <c:v>213.810937634</c:v>
                </c:pt>
                <c:pt idx="83">
                  <c:v>144.3495669330005</c:v>
                </c:pt>
                <c:pt idx="84">
                  <c:v>181.4211114619975</c:v>
                </c:pt>
                <c:pt idx="85">
                  <c:v>256.2553330410003</c:v>
                </c:pt>
                <c:pt idx="86">
                  <c:v>128.1928094890027</c:v>
                </c:pt>
                <c:pt idx="87">
                  <c:v>118.1926448949962</c:v>
                </c:pt>
                <c:pt idx="88">
                  <c:v>169.1378211730043</c:v>
                </c:pt>
                <c:pt idx="89">
                  <c:v>195.8618119470047</c:v>
                </c:pt>
                <c:pt idx="90">
                  <c:v>256.0038185519952</c:v>
                </c:pt>
                <c:pt idx="91">
                  <c:v>186.5983276229963</c:v>
                </c:pt>
                <c:pt idx="92">
                  <c:v>230.6799194060004</c:v>
                </c:pt>
                <c:pt idx="93">
                  <c:v>188.341762379001</c:v>
                </c:pt>
                <c:pt idx="94">
                  <c:v>210.8524670729966</c:v>
                </c:pt>
                <c:pt idx="95">
                  <c:v>204.1671548040031</c:v>
                </c:pt>
                <c:pt idx="96">
                  <c:v>175.2673979219981</c:v>
                </c:pt>
                <c:pt idx="97">
                  <c:v>208.696099615001</c:v>
                </c:pt>
                <c:pt idx="98">
                  <c:v>200.200774611003</c:v>
                </c:pt>
                <c:pt idx="99">
                  <c:v>253.6132296180003</c:v>
                </c:pt>
                <c:pt idx="100">
                  <c:v>267.1425355520041</c:v>
                </c:pt>
                <c:pt idx="101">
                  <c:v>276.6135568789902</c:v>
                </c:pt>
                <c:pt idx="102">
                  <c:v>221.305208773003</c:v>
                </c:pt>
                <c:pt idx="103">
                  <c:v>221.4703774500085</c:v>
                </c:pt>
                <c:pt idx="104">
                  <c:v>208.777214361995</c:v>
                </c:pt>
                <c:pt idx="105">
                  <c:v>228.5119271199947</c:v>
                </c:pt>
                <c:pt idx="106">
                  <c:v>268.6764424430003</c:v>
                </c:pt>
                <c:pt idx="107">
                  <c:v>275.5838139520049</c:v>
                </c:pt>
                <c:pt idx="108">
                  <c:v>207.6723678010021</c:v>
                </c:pt>
                <c:pt idx="109">
                  <c:v>211.2400573399937</c:v>
                </c:pt>
                <c:pt idx="110">
                  <c:v>184.3932687100023</c:v>
                </c:pt>
                <c:pt idx="111">
                  <c:v>190.9509848849993</c:v>
                </c:pt>
                <c:pt idx="112">
                  <c:v>191.9876046349964</c:v>
                </c:pt>
                <c:pt idx="113">
                  <c:v>307.1852179340058</c:v>
                </c:pt>
                <c:pt idx="114">
                  <c:v>158.000347631998</c:v>
                </c:pt>
                <c:pt idx="115">
                  <c:v>201.2391801060003</c:v>
                </c:pt>
                <c:pt idx="116">
                  <c:v>170.754596690007</c:v>
                </c:pt>
                <c:pt idx="117">
                  <c:v>177.8717054709996</c:v>
                </c:pt>
                <c:pt idx="118">
                  <c:v>192.7738213549892</c:v>
                </c:pt>
                <c:pt idx="119">
                  <c:v>287.0450176040031</c:v>
                </c:pt>
                <c:pt idx="120">
                  <c:v>192.8866410979972</c:v>
                </c:pt>
                <c:pt idx="121">
                  <c:v>207.4935088140046</c:v>
                </c:pt>
                <c:pt idx="122">
                  <c:v>201.0257142710034</c:v>
                </c:pt>
                <c:pt idx="123">
                  <c:v>165.7936116659985</c:v>
                </c:pt>
                <c:pt idx="124">
                  <c:v>173.1818953009933</c:v>
                </c:pt>
              </c:numCache>
            </c:numRef>
          </c:val>
          <c:smooth val="0"/>
        </c:ser>
        <c:ser>
          <c:idx val="1"/>
          <c:order val="1"/>
          <c:tx>
            <c:strRef>
              <c:f>Sheet1!$L$192</c:f>
              <c:strCache>
                <c:ptCount val="1"/>
                <c:pt idx="0">
                  <c:v>BLS</c:v>
                </c:pt>
              </c:strCache>
            </c:strRef>
          </c:tx>
          <c:marker>
            <c:symbol val="none"/>
          </c:marker>
          <c:cat>
            <c:numRef>
              <c:f>Sheet1!$B$62:$B$186</c:f>
              <c:numCache>
                <c:formatCode>m/d/yy</c:formatCode>
                <c:ptCount val="125"/>
                <c:pt idx="0">
                  <c:v>38718.0</c:v>
                </c:pt>
                <c:pt idx="1">
                  <c:v>38749.0</c:v>
                </c:pt>
                <c:pt idx="2">
                  <c:v>38777.0</c:v>
                </c:pt>
                <c:pt idx="3">
                  <c:v>38808.0</c:v>
                </c:pt>
                <c:pt idx="4">
                  <c:v>38838.0</c:v>
                </c:pt>
                <c:pt idx="5">
                  <c:v>38869.0</c:v>
                </c:pt>
                <c:pt idx="6">
                  <c:v>38899.0</c:v>
                </c:pt>
                <c:pt idx="7">
                  <c:v>38930.0</c:v>
                </c:pt>
                <c:pt idx="8">
                  <c:v>38961.0</c:v>
                </c:pt>
                <c:pt idx="9">
                  <c:v>38991.0</c:v>
                </c:pt>
                <c:pt idx="10">
                  <c:v>39022.0</c:v>
                </c:pt>
                <c:pt idx="11">
                  <c:v>39052.0</c:v>
                </c:pt>
                <c:pt idx="12">
                  <c:v>39083.0</c:v>
                </c:pt>
                <c:pt idx="13">
                  <c:v>39114.0</c:v>
                </c:pt>
                <c:pt idx="14">
                  <c:v>39142.0</c:v>
                </c:pt>
                <c:pt idx="15">
                  <c:v>39173.0</c:v>
                </c:pt>
                <c:pt idx="16">
                  <c:v>39203.0</c:v>
                </c:pt>
                <c:pt idx="17">
                  <c:v>39234.0</c:v>
                </c:pt>
                <c:pt idx="18">
                  <c:v>39264.0</c:v>
                </c:pt>
                <c:pt idx="19">
                  <c:v>39295.0</c:v>
                </c:pt>
                <c:pt idx="20">
                  <c:v>39326.0</c:v>
                </c:pt>
                <c:pt idx="21">
                  <c:v>39356.0</c:v>
                </c:pt>
                <c:pt idx="22">
                  <c:v>39387.0</c:v>
                </c:pt>
                <c:pt idx="23">
                  <c:v>39417.0</c:v>
                </c:pt>
                <c:pt idx="24">
                  <c:v>39448.0</c:v>
                </c:pt>
                <c:pt idx="25">
                  <c:v>39479.0</c:v>
                </c:pt>
                <c:pt idx="26">
                  <c:v>39508.0</c:v>
                </c:pt>
                <c:pt idx="27">
                  <c:v>39539.0</c:v>
                </c:pt>
                <c:pt idx="28">
                  <c:v>39569.0</c:v>
                </c:pt>
                <c:pt idx="29">
                  <c:v>39600.0</c:v>
                </c:pt>
                <c:pt idx="30">
                  <c:v>39630.0</c:v>
                </c:pt>
                <c:pt idx="31">
                  <c:v>39661.0</c:v>
                </c:pt>
                <c:pt idx="32">
                  <c:v>39692.0</c:v>
                </c:pt>
                <c:pt idx="33">
                  <c:v>39722.0</c:v>
                </c:pt>
                <c:pt idx="34">
                  <c:v>39753.0</c:v>
                </c:pt>
                <c:pt idx="35">
                  <c:v>39783.0</c:v>
                </c:pt>
                <c:pt idx="36">
                  <c:v>39814.0</c:v>
                </c:pt>
                <c:pt idx="37">
                  <c:v>39845.0</c:v>
                </c:pt>
                <c:pt idx="38">
                  <c:v>39873.0</c:v>
                </c:pt>
                <c:pt idx="39">
                  <c:v>39904.0</c:v>
                </c:pt>
                <c:pt idx="40">
                  <c:v>39934.0</c:v>
                </c:pt>
                <c:pt idx="41">
                  <c:v>39965.0</c:v>
                </c:pt>
                <c:pt idx="42">
                  <c:v>39995.0</c:v>
                </c:pt>
                <c:pt idx="43">
                  <c:v>40026.0</c:v>
                </c:pt>
                <c:pt idx="44">
                  <c:v>40057.0</c:v>
                </c:pt>
                <c:pt idx="45">
                  <c:v>40087.0</c:v>
                </c:pt>
                <c:pt idx="46">
                  <c:v>40118.0</c:v>
                </c:pt>
                <c:pt idx="47">
                  <c:v>40148.0</c:v>
                </c:pt>
                <c:pt idx="48">
                  <c:v>40179.0</c:v>
                </c:pt>
                <c:pt idx="49">
                  <c:v>40210.0</c:v>
                </c:pt>
                <c:pt idx="50">
                  <c:v>40238.0</c:v>
                </c:pt>
                <c:pt idx="51">
                  <c:v>40269.0</c:v>
                </c:pt>
                <c:pt idx="52">
                  <c:v>40299.0</c:v>
                </c:pt>
                <c:pt idx="53">
                  <c:v>40330.0</c:v>
                </c:pt>
                <c:pt idx="54">
                  <c:v>40360.0</c:v>
                </c:pt>
                <c:pt idx="55">
                  <c:v>40391.0</c:v>
                </c:pt>
                <c:pt idx="56">
                  <c:v>40422.0</c:v>
                </c:pt>
                <c:pt idx="57">
                  <c:v>40452.0</c:v>
                </c:pt>
                <c:pt idx="58">
                  <c:v>40483.0</c:v>
                </c:pt>
                <c:pt idx="59">
                  <c:v>40513.0</c:v>
                </c:pt>
                <c:pt idx="60">
                  <c:v>40544.0</c:v>
                </c:pt>
                <c:pt idx="61">
                  <c:v>40575.0</c:v>
                </c:pt>
                <c:pt idx="62">
                  <c:v>40603.0</c:v>
                </c:pt>
                <c:pt idx="63">
                  <c:v>40634.0</c:v>
                </c:pt>
                <c:pt idx="64">
                  <c:v>40664.0</c:v>
                </c:pt>
                <c:pt idx="65">
                  <c:v>40695.0</c:v>
                </c:pt>
                <c:pt idx="66">
                  <c:v>40725.0</c:v>
                </c:pt>
                <c:pt idx="67">
                  <c:v>40756.0</c:v>
                </c:pt>
                <c:pt idx="68">
                  <c:v>40787.0</c:v>
                </c:pt>
                <c:pt idx="69">
                  <c:v>40817.0</c:v>
                </c:pt>
                <c:pt idx="70">
                  <c:v>40848.0</c:v>
                </c:pt>
                <c:pt idx="71">
                  <c:v>40878.0</c:v>
                </c:pt>
                <c:pt idx="72">
                  <c:v>40909.0</c:v>
                </c:pt>
                <c:pt idx="73">
                  <c:v>40940.0</c:v>
                </c:pt>
                <c:pt idx="74">
                  <c:v>40969.0</c:v>
                </c:pt>
                <c:pt idx="75">
                  <c:v>41000.0</c:v>
                </c:pt>
                <c:pt idx="76">
                  <c:v>41030.0</c:v>
                </c:pt>
                <c:pt idx="77">
                  <c:v>41061.0</c:v>
                </c:pt>
                <c:pt idx="78">
                  <c:v>41091.0</c:v>
                </c:pt>
                <c:pt idx="79">
                  <c:v>41122.0</c:v>
                </c:pt>
                <c:pt idx="80">
                  <c:v>41153.0</c:v>
                </c:pt>
                <c:pt idx="81">
                  <c:v>41183.0</c:v>
                </c:pt>
                <c:pt idx="82">
                  <c:v>41214.0</c:v>
                </c:pt>
                <c:pt idx="83">
                  <c:v>41244.0</c:v>
                </c:pt>
                <c:pt idx="84">
                  <c:v>41275.0</c:v>
                </c:pt>
                <c:pt idx="85">
                  <c:v>41306.0</c:v>
                </c:pt>
                <c:pt idx="86">
                  <c:v>41334.0</c:v>
                </c:pt>
                <c:pt idx="87">
                  <c:v>41365.0</c:v>
                </c:pt>
                <c:pt idx="88">
                  <c:v>41395.0</c:v>
                </c:pt>
                <c:pt idx="89">
                  <c:v>41426.0</c:v>
                </c:pt>
                <c:pt idx="90">
                  <c:v>41456.0</c:v>
                </c:pt>
                <c:pt idx="91">
                  <c:v>41487.0</c:v>
                </c:pt>
                <c:pt idx="92">
                  <c:v>41518.0</c:v>
                </c:pt>
                <c:pt idx="93">
                  <c:v>41548.0</c:v>
                </c:pt>
                <c:pt idx="94">
                  <c:v>41579.0</c:v>
                </c:pt>
                <c:pt idx="95">
                  <c:v>41609.0</c:v>
                </c:pt>
                <c:pt idx="96">
                  <c:v>41640.0</c:v>
                </c:pt>
                <c:pt idx="97">
                  <c:v>41671.0</c:v>
                </c:pt>
                <c:pt idx="98">
                  <c:v>41699.0</c:v>
                </c:pt>
                <c:pt idx="99">
                  <c:v>41730.0</c:v>
                </c:pt>
                <c:pt idx="100">
                  <c:v>41760.0</c:v>
                </c:pt>
                <c:pt idx="101">
                  <c:v>41791.0</c:v>
                </c:pt>
                <c:pt idx="102">
                  <c:v>41821.0</c:v>
                </c:pt>
                <c:pt idx="103">
                  <c:v>41852.0</c:v>
                </c:pt>
                <c:pt idx="104">
                  <c:v>41883.0</c:v>
                </c:pt>
                <c:pt idx="105">
                  <c:v>41913.0</c:v>
                </c:pt>
                <c:pt idx="106">
                  <c:v>41944.0</c:v>
                </c:pt>
                <c:pt idx="107">
                  <c:v>41974.0</c:v>
                </c:pt>
                <c:pt idx="108">
                  <c:v>42005.0</c:v>
                </c:pt>
                <c:pt idx="109">
                  <c:v>42036.0</c:v>
                </c:pt>
                <c:pt idx="110">
                  <c:v>42064.0</c:v>
                </c:pt>
                <c:pt idx="111">
                  <c:v>42095.0</c:v>
                </c:pt>
                <c:pt idx="112">
                  <c:v>42125.0</c:v>
                </c:pt>
                <c:pt idx="113">
                  <c:v>42156.0</c:v>
                </c:pt>
                <c:pt idx="114">
                  <c:v>42186.0</c:v>
                </c:pt>
                <c:pt idx="115">
                  <c:v>42217.0</c:v>
                </c:pt>
                <c:pt idx="116">
                  <c:v>42248.0</c:v>
                </c:pt>
                <c:pt idx="117">
                  <c:v>42278.0</c:v>
                </c:pt>
                <c:pt idx="118">
                  <c:v>42309.0</c:v>
                </c:pt>
                <c:pt idx="119">
                  <c:v>42339.0</c:v>
                </c:pt>
                <c:pt idx="120">
                  <c:v>42370.0</c:v>
                </c:pt>
                <c:pt idx="121">
                  <c:v>42401.0</c:v>
                </c:pt>
                <c:pt idx="122">
                  <c:v>42430.0</c:v>
                </c:pt>
                <c:pt idx="123">
                  <c:v>42461.0</c:v>
                </c:pt>
                <c:pt idx="124">
                  <c:v>42491.0</c:v>
                </c:pt>
              </c:numCache>
            </c:numRef>
          </c:cat>
          <c:val>
            <c:numRef>
              <c:f>Sheet1!$E$62:$E$186</c:f>
              <c:numCache>
                <c:formatCode>General</c:formatCode>
                <c:ptCount val="125"/>
                <c:pt idx="1">
                  <c:v>285.0</c:v>
                </c:pt>
                <c:pt idx="2">
                  <c:v>256.0</c:v>
                </c:pt>
                <c:pt idx="3">
                  <c:v>167.0</c:v>
                </c:pt>
                <c:pt idx="4">
                  <c:v>16.0</c:v>
                </c:pt>
                <c:pt idx="5">
                  <c:v>86.0</c:v>
                </c:pt>
                <c:pt idx="6">
                  <c:v>156.0</c:v>
                </c:pt>
                <c:pt idx="7">
                  <c:v>143.0</c:v>
                </c:pt>
                <c:pt idx="8">
                  <c:v>87.0</c:v>
                </c:pt>
                <c:pt idx="9">
                  <c:v>18.0</c:v>
                </c:pt>
                <c:pt idx="10">
                  <c:v>193.0</c:v>
                </c:pt>
                <c:pt idx="11">
                  <c:v>166.0</c:v>
                </c:pt>
                <c:pt idx="12">
                  <c:v>233.0</c:v>
                </c:pt>
                <c:pt idx="13">
                  <c:v>54.0</c:v>
                </c:pt>
                <c:pt idx="14">
                  <c:v>171.0</c:v>
                </c:pt>
                <c:pt idx="15">
                  <c:v>53.0</c:v>
                </c:pt>
                <c:pt idx="16">
                  <c:v>125.0</c:v>
                </c:pt>
                <c:pt idx="17">
                  <c:v>64.0</c:v>
                </c:pt>
                <c:pt idx="18">
                  <c:v>3.0</c:v>
                </c:pt>
                <c:pt idx="19">
                  <c:v>-79.0</c:v>
                </c:pt>
                <c:pt idx="20">
                  <c:v>35.0</c:v>
                </c:pt>
                <c:pt idx="21">
                  <c:v>67.0</c:v>
                </c:pt>
                <c:pt idx="22">
                  <c:v>78.0</c:v>
                </c:pt>
                <c:pt idx="23">
                  <c:v>55.0</c:v>
                </c:pt>
                <c:pt idx="24">
                  <c:v>7.0</c:v>
                </c:pt>
                <c:pt idx="25">
                  <c:v>-115.0</c:v>
                </c:pt>
                <c:pt idx="26">
                  <c:v>-104.0</c:v>
                </c:pt>
                <c:pt idx="27">
                  <c:v>-217.0</c:v>
                </c:pt>
                <c:pt idx="28">
                  <c:v>-218.0</c:v>
                </c:pt>
                <c:pt idx="29">
                  <c:v>-199.0</c:v>
                </c:pt>
                <c:pt idx="30">
                  <c:v>-260.0</c:v>
                </c:pt>
                <c:pt idx="31">
                  <c:v>-265.0</c:v>
                </c:pt>
                <c:pt idx="32">
                  <c:v>-422.0</c:v>
                </c:pt>
                <c:pt idx="33">
                  <c:v>-485.0</c:v>
                </c:pt>
                <c:pt idx="34">
                  <c:v>-780.0</c:v>
                </c:pt>
                <c:pt idx="35">
                  <c:v>-691.0</c:v>
                </c:pt>
                <c:pt idx="36">
                  <c:v>-814.0</c:v>
                </c:pt>
                <c:pt idx="37">
                  <c:v>-700.0</c:v>
                </c:pt>
                <c:pt idx="38">
                  <c:v>-807.0</c:v>
                </c:pt>
                <c:pt idx="39">
                  <c:v>-803.0</c:v>
                </c:pt>
                <c:pt idx="40">
                  <c:v>-291.0</c:v>
                </c:pt>
                <c:pt idx="41">
                  <c:v>-429.0</c:v>
                </c:pt>
                <c:pt idx="42">
                  <c:v>-274.0</c:v>
                </c:pt>
                <c:pt idx="43">
                  <c:v>-228.0</c:v>
                </c:pt>
                <c:pt idx="44">
                  <c:v>-133.0</c:v>
                </c:pt>
                <c:pt idx="45">
                  <c:v>-273.0</c:v>
                </c:pt>
                <c:pt idx="46">
                  <c:v>-16.0</c:v>
                </c:pt>
                <c:pt idx="47">
                  <c:v>-228.0</c:v>
                </c:pt>
                <c:pt idx="48">
                  <c:v>19.0</c:v>
                </c:pt>
                <c:pt idx="49">
                  <c:v>-54.0</c:v>
                </c:pt>
                <c:pt idx="50">
                  <c:v>121.0</c:v>
                </c:pt>
                <c:pt idx="51">
                  <c:v>192.0</c:v>
                </c:pt>
                <c:pt idx="52">
                  <c:v>95.0</c:v>
                </c:pt>
                <c:pt idx="53">
                  <c:v>123.0</c:v>
                </c:pt>
                <c:pt idx="54">
                  <c:v>101.0</c:v>
                </c:pt>
                <c:pt idx="55">
                  <c:v>115.0</c:v>
                </c:pt>
                <c:pt idx="56">
                  <c:v>121.0</c:v>
                </c:pt>
                <c:pt idx="57">
                  <c:v>207.0</c:v>
                </c:pt>
                <c:pt idx="58">
                  <c:v>133.0</c:v>
                </c:pt>
                <c:pt idx="59">
                  <c:v>109.0</c:v>
                </c:pt>
                <c:pt idx="60">
                  <c:v>50.0</c:v>
                </c:pt>
                <c:pt idx="61">
                  <c:v>231.0</c:v>
                </c:pt>
                <c:pt idx="62">
                  <c:v>248.0</c:v>
                </c:pt>
                <c:pt idx="63">
                  <c:v>354.0</c:v>
                </c:pt>
                <c:pt idx="64">
                  <c:v>128.0</c:v>
                </c:pt>
                <c:pt idx="65">
                  <c:v>200.0</c:v>
                </c:pt>
                <c:pt idx="66">
                  <c:v>185.0</c:v>
                </c:pt>
                <c:pt idx="67">
                  <c:v>139.0</c:v>
                </c:pt>
                <c:pt idx="68">
                  <c:v>280.0</c:v>
                </c:pt>
                <c:pt idx="69">
                  <c:v>187.0</c:v>
                </c:pt>
                <c:pt idx="70">
                  <c:v>173.0</c:v>
                </c:pt>
                <c:pt idx="71">
                  <c:v>224.0</c:v>
                </c:pt>
                <c:pt idx="72">
                  <c:v>347.0</c:v>
                </c:pt>
                <c:pt idx="73">
                  <c:v>261.0</c:v>
                </c:pt>
                <c:pt idx="74">
                  <c:v>237.0</c:v>
                </c:pt>
                <c:pt idx="75">
                  <c:v>90.0</c:v>
                </c:pt>
                <c:pt idx="76">
                  <c:v>130.0</c:v>
                </c:pt>
                <c:pt idx="77">
                  <c:v>72.0</c:v>
                </c:pt>
                <c:pt idx="78">
                  <c:v>160.0</c:v>
                </c:pt>
                <c:pt idx="79">
                  <c:v>174.0</c:v>
                </c:pt>
                <c:pt idx="80">
                  <c:v>180.0</c:v>
                </c:pt>
                <c:pt idx="81">
                  <c:v>164.0</c:v>
                </c:pt>
                <c:pt idx="82">
                  <c:v>171.0</c:v>
                </c:pt>
                <c:pt idx="83">
                  <c:v>233.0</c:v>
                </c:pt>
                <c:pt idx="84">
                  <c:v>203.0</c:v>
                </c:pt>
                <c:pt idx="85">
                  <c:v>297.0</c:v>
                </c:pt>
                <c:pt idx="86">
                  <c:v>150.0</c:v>
                </c:pt>
                <c:pt idx="87">
                  <c:v>193.0</c:v>
                </c:pt>
                <c:pt idx="88">
                  <c:v>225.0</c:v>
                </c:pt>
                <c:pt idx="89">
                  <c:v>173.0</c:v>
                </c:pt>
                <c:pt idx="90">
                  <c:v>162.0</c:v>
                </c:pt>
                <c:pt idx="91">
                  <c:v>242.0</c:v>
                </c:pt>
                <c:pt idx="92">
                  <c:v>179.0</c:v>
                </c:pt>
                <c:pt idx="93">
                  <c:v>203.0</c:v>
                </c:pt>
                <c:pt idx="94">
                  <c:v>280.0</c:v>
                </c:pt>
                <c:pt idx="95">
                  <c:v>71.0</c:v>
                </c:pt>
                <c:pt idx="96">
                  <c:v>197.0</c:v>
                </c:pt>
                <c:pt idx="97">
                  <c:v>158.0</c:v>
                </c:pt>
                <c:pt idx="98">
                  <c:v>261.0</c:v>
                </c:pt>
                <c:pt idx="99">
                  <c:v>282.0</c:v>
                </c:pt>
                <c:pt idx="100">
                  <c:v>215.0</c:v>
                </c:pt>
                <c:pt idx="101">
                  <c:v>267.0</c:v>
                </c:pt>
                <c:pt idx="102">
                  <c:v>244.0</c:v>
                </c:pt>
                <c:pt idx="103">
                  <c:v>231.0</c:v>
                </c:pt>
                <c:pt idx="104">
                  <c:v>237.0</c:v>
                </c:pt>
                <c:pt idx="105">
                  <c:v>190.0</c:v>
                </c:pt>
                <c:pt idx="106">
                  <c:v>324.0</c:v>
                </c:pt>
                <c:pt idx="107">
                  <c:v>279.0</c:v>
                </c:pt>
                <c:pt idx="108">
                  <c:v>214.0</c:v>
                </c:pt>
                <c:pt idx="109">
                  <c:v>252.0</c:v>
                </c:pt>
                <c:pt idx="110">
                  <c:v>90.0</c:v>
                </c:pt>
                <c:pt idx="111">
                  <c:v>241.0</c:v>
                </c:pt>
                <c:pt idx="112">
                  <c:v>256.0</c:v>
                </c:pt>
                <c:pt idx="113">
                  <c:v>226.0</c:v>
                </c:pt>
                <c:pt idx="114">
                  <c:v>245.0</c:v>
                </c:pt>
                <c:pt idx="115">
                  <c:v>123.0</c:v>
                </c:pt>
                <c:pt idx="116">
                  <c:v>162.0</c:v>
                </c:pt>
                <c:pt idx="117">
                  <c:v>304.0</c:v>
                </c:pt>
                <c:pt idx="118">
                  <c:v>279.0</c:v>
                </c:pt>
                <c:pt idx="119">
                  <c:v>259.0</c:v>
                </c:pt>
                <c:pt idx="120">
                  <c:v>155.0</c:v>
                </c:pt>
                <c:pt idx="121">
                  <c:v>222.0</c:v>
                </c:pt>
                <c:pt idx="122">
                  <c:v>167.0</c:v>
                </c:pt>
                <c:pt idx="123">
                  <c:v>130.0</c:v>
                </c:pt>
                <c:pt idx="124">
                  <c:v>25.0</c:v>
                </c:pt>
              </c:numCache>
            </c:numRef>
          </c:val>
          <c:smooth val="0"/>
        </c:ser>
        <c:dLbls>
          <c:showLegendKey val="0"/>
          <c:showVal val="0"/>
          <c:showCatName val="0"/>
          <c:showSerName val="0"/>
          <c:showPercent val="0"/>
          <c:showBubbleSize val="0"/>
        </c:dLbls>
        <c:marker val="1"/>
        <c:smooth val="0"/>
        <c:axId val="-2105026328"/>
        <c:axId val="-2105022984"/>
      </c:lineChart>
      <c:dateAx>
        <c:axId val="-2105026328"/>
        <c:scaling>
          <c:orientation val="minMax"/>
          <c:min val="40909.0"/>
        </c:scaling>
        <c:delete val="0"/>
        <c:axPos val="b"/>
        <c:numFmt formatCode="[$-409]mmm\-yy;@" sourceLinked="0"/>
        <c:majorTickMark val="out"/>
        <c:minorTickMark val="none"/>
        <c:tickLblPos val="low"/>
        <c:spPr>
          <a:ln>
            <a:solidFill>
              <a:schemeClr val="tx1"/>
            </a:solidFill>
          </a:ln>
        </c:spPr>
        <c:crossAx val="-2105022984"/>
        <c:crosses val="autoZero"/>
        <c:auto val="1"/>
        <c:lblOffset val="100"/>
        <c:baseTimeUnit val="months"/>
        <c:majorUnit val="12.0"/>
        <c:majorTimeUnit val="months"/>
      </c:dateAx>
      <c:valAx>
        <c:axId val="-2105022984"/>
        <c:scaling>
          <c:orientation val="minMax"/>
          <c:min val="0.0"/>
        </c:scaling>
        <c:delete val="0"/>
        <c:axPos val="l"/>
        <c:numFmt formatCode="0" sourceLinked="1"/>
        <c:majorTickMark val="out"/>
        <c:minorTickMark val="none"/>
        <c:tickLblPos val="nextTo"/>
        <c:spPr>
          <a:ln>
            <a:solidFill>
              <a:schemeClr val="tx1"/>
            </a:solidFill>
          </a:ln>
        </c:spPr>
        <c:crossAx val="-2105026328"/>
        <c:crosses val="autoZero"/>
        <c:crossBetween val="between"/>
      </c:valAx>
    </c:plotArea>
    <c:legend>
      <c:legendPos val="r"/>
      <c:layout>
        <c:manualLayout>
          <c:xMode val="edge"/>
          <c:yMode val="edge"/>
          <c:x val="0.774092422474968"/>
          <c:y val="0.737752624671916"/>
          <c:w val="0.0802360918120529"/>
          <c:h val="0.123968601147079"/>
        </c:manualLayout>
      </c:layout>
      <c:overlay val="0"/>
    </c:legend>
    <c:plotVisOnly val="1"/>
    <c:dispBlanksAs val="gap"/>
    <c:showDLblsOverMax val="0"/>
  </c:chart>
  <c:externalData r:id="rId2">
    <c:autoUpdate val="0"/>
  </c:externalData>
  <c:userShapes r:id="rId3"/>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1400"/>
            </a:pPr>
            <a:r>
              <a:rPr lang="en-US" sz="1400" dirty="0"/>
              <a:t>Difference between ADP and BLS</a:t>
            </a:r>
          </a:p>
        </c:rich>
      </c:tx>
      <c:layout>
        <c:manualLayout>
          <c:xMode val="edge"/>
          <c:yMode val="edge"/>
          <c:x val="0.337573515116166"/>
          <c:y val="0.0"/>
        </c:manualLayout>
      </c:layout>
      <c:overlay val="0"/>
    </c:title>
    <c:autoTitleDeleted val="0"/>
    <c:plotArea>
      <c:layout>
        <c:manualLayout>
          <c:layoutTarget val="inner"/>
          <c:xMode val="edge"/>
          <c:yMode val="edge"/>
          <c:x val="0.0565535741855797"/>
          <c:y val="0.0601851851851852"/>
          <c:w val="0.914026169522927"/>
          <c:h val="0.866924273354719"/>
        </c:manualLayout>
      </c:layout>
      <c:lineChart>
        <c:grouping val="standard"/>
        <c:varyColors val="0"/>
        <c:ser>
          <c:idx val="1"/>
          <c:order val="0"/>
          <c:tx>
            <c:strRef>
              <c:f>Sheet1!$L$192</c:f>
              <c:strCache>
                <c:ptCount val="1"/>
                <c:pt idx="0">
                  <c:v>BLS</c:v>
                </c:pt>
              </c:strCache>
            </c:strRef>
          </c:tx>
          <c:spPr>
            <a:ln>
              <a:solidFill>
                <a:schemeClr val="tx2"/>
              </a:solidFill>
            </a:ln>
          </c:spPr>
          <c:marker>
            <c:symbol val="none"/>
          </c:marker>
          <c:cat>
            <c:numRef>
              <c:f>Sheet1!$B$62:$B$186</c:f>
              <c:numCache>
                <c:formatCode>m/d/yy</c:formatCode>
                <c:ptCount val="125"/>
                <c:pt idx="0">
                  <c:v>38718.0</c:v>
                </c:pt>
                <c:pt idx="1">
                  <c:v>38749.0</c:v>
                </c:pt>
                <c:pt idx="2">
                  <c:v>38777.0</c:v>
                </c:pt>
                <c:pt idx="3">
                  <c:v>38808.0</c:v>
                </c:pt>
                <c:pt idx="4">
                  <c:v>38838.0</c:v>
                </c:pt>
                <c:pt idx="5">
                  <c:v>38869.0</c:v>
                </c:pt>
                <c:pt idx="6">
                  <c:v>38899.0</c:v>
                </c:pt>
                <c:pt idx="7">
                  <c:v>38930.0</c:v>
                </c:pt>
                <c:pt idx="8">
                  <c:v>38961.0</c:v>
                </c:pt>
                <c:pt idx="9">
                  <c:v>38991.0</c:v>
                </c:pt>
                <c:pt idx="10">
                  <c:v>39022.0</c:v>
                </c:pt>
                <c:pt idx="11">
                  <c:v>39052.0</c:v>
                </c:pt>
                <c:pt idx="12">
                  <c:v>39083.0</c:v>
                </c:pt>
                <c:pt idx="13">
                  <c:v>39114.0</c:v>
                </c:pt>
                <c:pt idx="14">
                  <c:v>39142.0</c:v>
                </c:pt>
                <c:pt idx="15">
                  <c:v>39173.0</c:v>
                </c:pt>
                <c:pt idx="16">
                  <c:v>39203.0</c:v>
                </c:pt>
                <c:pt idx="17">
                  <c:v>39234.0</c:v>
                </c:pt>
                <c:pt idx="18">
                  <c:v>39264.0</c:v>
                </c:pt>
                <c:pt idx="19">
                  <c:v>39295.0</c:v>
                </c:pt>
                <c:pt idx="20">
                  <c:v>39326.0</c:v>
                </c:pt>
                <c:pt idx="21">
                  <c:v>39356.0</c:v>
                </c:pt>
                <c:pt idx="22">
                  <c:v>39387.0</c:v>
                </c:pt>
                <c:pt idx="23">
                  <c:v>39417.0</c:v>
                </c:pt>
                <c:pt idx="24">
                  <c:v>39448.0</c:v>
                </c:pt>
                <c:pt idx="25">
                  <c:v>39479.0</c:v>
                </c:pt>
                <c:pt idx="26">
                  <c:v>39508.0</c:v>
                </c:pt>
                <c:pt idx="27">
                  <c:v>39539.0</c:v>
                </c:pt>
                <c:pt idx="28">
                  <c:v>39569.0</c:v>
                </c:pt>
                <c:pt idx="29">
                  <c:v>39600.0</c:v>
                </c:pt>
                <c:pt idx="30">
                  <c:v>39630.0</c:v>
                </c:pt>
                <c:pt idx="31">
                  <c:v>39661.0</c:v>
                </c:pt>
                <c:pt idx="32">
                  <c:v>39692.0</c:v>
                </c:pt>
                <c:pt idx="33">
                  <c:v>39722.0</c:v>
                </c:pt>
                <c:pt idx="34">
                  <c:v>39753.0</c:v>
                </c:pt>
                <c:pt idx="35">
                  <c:v>39783.0</c:v>
                </c:pt>
                <c:pt idx="36">
                  <c:v>39814.0</c:v>
                </c:pt>
                <c:pt idx="37">
                  <c:v>39845.0</c:v>
                </c:pt>
                <c:pt idx="38">
                  <c:v>39873.0</c:v>
                </c:pt>
                <c:pt idx="39">
                  <c:v>39904.0</c:v>
                </c:pt>
                <c:pt idx="40">
                  <c:v>39934.0</c:v>
                </c:pt>
                <c:pt idx="41">
                  <c:v>39965.0</c:v>
                </c:pt>
                <c:pt idx="42">
                  <c:v>39995.0</c:v>
                </c:pt>
                <c:pt idx="43">
                  <c:v>40026.0</c:v>
                </c:pt>
                <c:pt idx="44">
                  <c:v>40057.0</c:v>
                </c:pt>
                <c:pt idx="45">
                  <c:v>40087.0</c:v>
                </c:pt>
                <c:pt idx="46">
                  <c:v>40118.0</c:v>
                </c:pt>
                <c:pt idx="47">
                  <c:v>40148.0</c:v>
                </c:pt>
                <c:pt idx="48">
                  <c:v>40179.0</c:v>
                </c:pt>
                <c:pt idx="49">
                  <c:v>40210.0</c:v>
                </c:pt>
                <c:pt idx="50">
                  <c:v>40238.0</c:v>
                </c:pt>
                <c:pt idx="51">
                  <c:v>40269.0</c:v>
                </c:pt>
                <c:pt idx="52">
                  <c:v>40299.0</c:v>
                </c:pt>
                <c:pt idx="53">
                  <c:v>40330.0</c:v>
                </c:pt>
                <c:pt idx="54">
                  <c:v>40360.0</c:v>
                </c:pt>
                <c:pt idx="55">
                  <c:v>40391.0</c:v>
                </c:pt>
                <c:pt idx="56">
                  <c:v>40422.0</c:v>
                </c:pt>
                <c:pt idx="57">
                  <c:v>40452.0</c:v>
                </c:pt>
                <c:pt idx="58">
                  <c:v>40483.0</c:v>
                </c:pt>
                <c:pt idx="59">
                  <c:v>40513.0</c:v>
                </c:pt>
                <c:pt idx="60">
                  <c:v>40544.0</c:v>
                </c:pt>
                <c:pt idx="61">
                  <c:v>40575.0</c:v>
                </c:pt>
                <c:pt idx="62">
                  <c:v>40603.0</c:v>
                </c:pt>
                <c:pt idx="63">
                  <c:v>40634.0</c:v>
                </c:pt>
                <c:pt idx="64">
                  <c:v>40664.0</c:v>
                </c:pt>
                <c:pt idx="65">
                  <c:v>40695.0</c:v>
                </c:pt>
                <c:pt idx="66">
                  <c:v>40725.0</c:v>
                </c:pt>
                <c:pt idx="67">
                  <c:v>40756.0</c:v>
                </c:pt>
                <c:pt idx="68">
                  <c:v>40787.0</c:v>
                </c:pt>
                <c:pt idx="69">
                  <c:v>40817.0</c:v>
                </c:pt>
                <c:pt idx="70">
                  <c:v>40848.0</c:v>
                </c:pt>
                <c:pt idx="71">
                  <c:v>40878.0</c:v>
                </c:pt>
                <c:pt idx="72">
                  <c:v>40909.0</c:v>
                </c:pt>
                <c:pt idx="73">
                  <c:v>40940.0</c:v>
                </c:pt>
                <c:pt idx="74">
                  <c:v>40969.0</c:v>
                </c:pt>
                <c:pt idx="75">
                  <c:v>41000.0</c:v>
                </c:pt>
                <c:pt idx="76">
                  <c:v>41030.0</c:v>
                </c:pt>
                <c:pt idx="77">
                  <c:v>41061.0</c:v>
                </c:pt>
                <c:pt idx="78">
                  <c:v>41091.0</c:v>
                </c:pt>
                <c:pt idx="79">
                  <c:v>41122.0</c:v>
                </c:pt>
                <c:pt idx="80">
                  <c:v>41153.0</c:v>
                </c:pt>
                <c:pt idx="81">
                  <c:v>41183.0</c:v>
                </c:pt>
                <c:pt idx="82">
                  <c:v>41214.0</c:v>
                </c:pt>
                <c:pt idx="83">
                  <c:v>41244.0</c:v>
                </c:pt>
                <c:pt idx="84">
                  <c:v>41275.0</c:v>
                </c:pt>
                <c:pt idx="85">
                  <c:v>41306.0</c:v>
                </c:pt>
                <c:pt idx="86">
                  <c:v>41334.0</c:v>
                </c:pt>
                <c:pt idx="87">
                  <c:v>41365.0</c:v>
                </c:pt>
                <c:pt idx="88">
                  <c:v>41395.0</c:v>
                </c:pt>
                <c:pt idx="89">
                  <c:v>41426.0</c:v>
                </c:pt>
                <c:pt idx="90">
                  <c:v>41456.0</c:v>
                </c:pt>
                <c:pt idx="91">
                  <c:v>41487.0</c:v>
                </c:pt>
                <c:pt idx="92">
                  <c:v>41518.0</c:v>
                </c:pt>
                <c:pt idx="93">
                  <c:v>41548.0</c:v>
                </c:pt>
                <c:pt idx="94">
                  <c:v>41579.0</c:v>
                </c:pt>
                <c:pt idx="95">
                  <c:v>41609.0</c:v>
                </c:pt>
                <c:pt idx="96">
                  <c:v>41640.0</c:v>
                </c:pt>
                <c:pt idx="97">
                  <c:v>41671.0</c:v>
                </c:pt>
                <c:pt idx="98">
                  <c:v>41699.0</c:v>
                </c:pt>
                <c:pt idx="99">
                  <c:v>41730.0</c:v>
                </c:pt>
                <c:pt idx="100">
                  <c:v>41760.0</c:v>
                </c:pt>
                <c:pt idx="101">
                  <c:v>41791.0</c:v>
                </c:pt>
                <c:pt idx="102">
                  <c:v>41821.0</c:v>
                </c:pt>
                <c:pt idx="103">
                  <c:v>41852.0</c:v>
                </c:pt>
                <c:pt idx="104">
                  <c:v>41883.0</c:v>
                </c:pt>
                <c:pt idx="105">
                  <c:v>41913.0</c:v>
                </c:pt>
                <c:pt idx="106">
                  <c:v>41944.0</c:v>
                </c:pt>
                <c:pt idx="107">
                  <c:v>41974.0</c:v>
                </c:pt>
                <c:pt idx="108">
                  <c:v>42005.0</c:v>
                </c:pt>
                <c:pt idx="109">
                  <c:v>42036.0</c:v>
                </c:pt>
                <c:pt idx="110">
                  <c:v>42064.0</c:v>
                </c:pt>
                <c:pt idx="111">
                  <c:v>42095.0</c:v>
                </c:pt>
                <c:pt idx="112">
                  <c:v>42125.0</c:v>
                </c:pt>
                <c:pt idx="113">
                  <c:v>42156.0</c:v>
                </c:pt>
                <c:pt idx="114">
                  <c:v>42186.0</c:v>
                </c:pt>
                <c:pt idx="115">
                  <c:v>42217.0</c:v>
                </c:pt>
                <c:pt idx="116">
                  <c:v>42248.0</c:v>
                </c:pt>
                <c:pt idx="117">
                  <c:v>42278.0</c:v>
                </c:pt>
                <c:pt idx="118">
                  <c:v>42309.0</c:v>
                </c:pt>
                <c:pt idx="119">
                  <c:v>42339.0</c:v>
                </c:pt>
                <c:pt idx="120">
                  <c:v>42370.0</c:v>
                </c:pt>
                <c:pt idx="121">
                  <c:v>42401.0</c:v>
                </c:pt>
                <c:pt idx="122">
                  <c:v>42430.0</c:v>
                </c:pt>
                <c:pt idx="123">
                  <c:v>42461.0</c:v>
                </c:pt>
                <c:pt idx="124">
                  <c:v>42491.0</c:v>
                </c:pt>
              </c:numCache>
            </c:numRef>
          </c:cat>
          <c:val>
            <c:numRef>
              <c:f>Sheet1!$F$62:$F$186</c:f>
              <c:numCache>
                <c:formatCode>0</c:formatCode>
                <c:ptCount val="125"/>
                <c:pt idx="1">
                  <c:v>71.56206724300864</c:v>
                </c:pt>
                <c:pt idx="2">
                  <c:v>-23.29932021000423</c:v>
                </c:pt>
                <c:pt idx="3">
                  <c:v>-13.85604385500483</c:v>
                </c:pt>
                <c:pt idx="4">
                  <c:v>134.805435391012</c:v>
                </c:pt>
                <c:pt idx="5">
                  <c:v>46.73468929498631</c:v>
                </c:pt>
                <c:pt idx="6">
                  <c:v>-12.12098096098634</c:v>
                </c:pt>
                <c:pt idx="7">
                  <c:v>5.730735263990937</c:v>
                </c:pt>
                <c:pt idx="8">
                  <c:v>-45.98881066199101</c:v>
                </c:pt>
                <c:pt idx="9">
                  <c:v>92.06051752899657</c:v>
                </c:pt>
                <c:pt idx="10">
                  <c:v>-20.76105993600504</c:v>
                </c:pt>
                <c:pt idx="11">
                  <c:v>-150.2158401469933</c:v>
                </c:pt>
                <c:pt idx="12">
                  <c:v>-66.12640605600609</c:v>
                </c:pt>
                <c:pt idx="13">
                  <c:v>112.0862512790045</c:v>
                </c:pt>
                <c:pt idx="14">
                  <c:v>-82.34848714100372</c:v>
                </c:pt>
                <c:pt idx="15">
                  <c:v>57.87988599500386</c:v>
                </c:pt>
                <c:pt idx="16">
                  <c:v>-96.9069391140074</c:v>
                </c:pt>
                <c:pt idx="17">
                  <c:v>51.3961879050039</c:v>
                </c:pt>
                <c:pt idx="18">
                  <c:v>-8.85006949699891</c:v>
                </c:pt>
                <c:pt idx="19">
                  <c:v>73.14500858300016</c:v>
                </c:pt>
                <c:pt idx="20">
                  <c:v>-87.3294244770077</c:v>
                </c:pt>
                <c:pt idx="21">
                  <c:v>-71.20271170399792</c:v>
                </c:pt>
                <c:pt idx="22">
                  <c:v>25.8032652969996</c:v>
                </c:pt>
                <c:pt idx="23">
                  <c:v>-61.62006280299101</c:v>
                </c:pt>
                <c:pt idx="24">
                  <c:v>17.81750294099038</c:v>
                </c:pt>
                <c:pt idx="25">
                  <c:v>82.82501913500892</c:v>
                </c:pt>
                <c:pt idx="26">
                  <c:v>17.04233773899614</c:v>
                </c:pt>
                <c:pt idx="27">
                  <c:v>16.63024315900111</c:v>
                </c:pt>
                <c:pt idx="28">
                  <c:v>10.87429373399937</c:v>
                </c:pt>
                <c:pt idx="29">
                  <c:v>-69.05182028999843</c:v>
                </c:pt>
                <c:pt idx="30">
                  <c:v>-36.69995241500146</c:v>
                </c:pt>
                <c:pt idx="31">
                  <c:v>-44.24806654600252</c:v>
                </c:pt>
                <c:pt idx="32">
                  <c:v>54.32240720000118</c:v>
                </c:pt>
                <c:pt idx="33">
                  <c:v>72.43759025700273</c:v>
                </c:pt>
                <c:pt idx="34">
                  <c:v>150.4291056520015</c:v>
                </c:pt>
                <c:pt idx="35">
                  <c:v>-57.8829365069978</c:v>
                </c:pt>
                <c:pt idx="36">
                  <c:v>44.06365143599396</c:v>
                </c:pt>
                <c:pt idx="37">
                  <c:v>-181.1873509379948</c:v>
                </c:pt>
                <c:pt idx="38">
                  <c:v>40.31283525799518</c:v>
                </c:pt>
                <c:pt idx="39">
                  <c:v>174.8967674809974</c:v>
                </c:pt>
                <c:pt idx="40">
                  <c:v>-220.2712721720018</c:v>
                </c:pt>
                <c:pt idx="41">
                  <c:v>46.39951573500002</c:v>
                </c:pt>
                <c:pt idx="42">
                  <c:v>-29.75564088000101</c:v>
                </c:pt>
                <c:pt idx="43">
                  <c:v>14.49076752600376</c:v>
                </c:pt>
                <c:pt idx="44">
                  <c:v>-25.8685294619936</c:v>
                </c:pt>
                <c:pt idx="45">
                  <c:v>159.0431064899894</c:v>
                </c:pt>
                <c:pt idx="46">
                  <c:v>-145.7518758309889</c:v>
                </c:pt>
                <c:pt idx="47">
                  <c:v>131.2457225339895</c:v>
                </c:pt>
                <c:pt idx="48">
                  <c:v>-67.11291840999911</c:v>
                </c:pt>
                <c:pt idx="49">
                  <c:v>65.99040292701101</c:v>
                </c:pt>
                <c:pt idx="50">
                  <c:v>-103.3060459380067</c:v>
                </c:pt>
                <c:pt idx="51">
                  <c:v>-86.13986939500318</c:v>
                </c:pt>
                <c:pt idx="52">
                  <c:v>84.89122072300233</c:v>
                </c:pt>
                <c:pt idx="53">
                  <c:v>-21.43247487299959</c:v>
                </c:pt>
                <c:pt idx="54">
                  <c:v>-2.782076036994113</c:v>
                </c:pt>
                <c:pt idx="55">
                  <c:v>-19.60776517400518</c:v>
                </c:pt>
                <c:pt idx="56">
                  <c:v>-25.6742946440063</c:v>
                </c:pt>
                <c:pt idx="57">
                  <c:v>-53.10433399099565</c:v>
                </c:pt>
                <c:pt idx="58">
                  <c:v>37.82001913400017</c:v>
                </c:pt>
                <c:pt idx="59">
                  <c:v>-22.52101747499546</c:v>
                </c:pt>
                <c:pt idx="60">
                  <c:v>146.8098514849989</c:v>
                </c:pt>
                <c:pt idx="61">
                  <c:v>-72.6058735139959</c:v>
                </c:pt>
                <c:pt idx="62">
                  <c:v>34.34661376099393</c:v>
                </c:pt>
                <c:pt idx="63">
                  <c:v>-123.4847450210073</c:v>
                </c:pt>
                <c:pt idx="64">
                  <c:v>111.0668191940058</c:v>
                </c:pt>
                <c:pt idx="65">
                  <c:v>-29.861062209995</c:v>
                </c:pt>
                <c:pt idx="66">
                  <c:v>2.35464096099895</c:v>
                </c:pt>
                <c:pt idx="67">
                  <c:v>60.89540265899268</c:v>
                </c:pt>
                <c:pt idx="68">
                  <c:v>64.37174665700877</c:v>
                </c:pt>
                <c:pt idx="69">
                  <c:v>-57.72344744599832</c:v>
                </c:pt>
                <c:pt idx="70">
                  <c:v>87.92261211200093</c:v>
                </c:pt>
                <c:pt idx="71">
                  <c:v>-26.83362929199939</c:v>
                </c:pt>
                <c:pt idx="72">
                  <c:v>-104.5038024850073</c:v>
                </c:pt>
                <c:pt idx="73">
                  <c:v>64.87392209000245</c:v>
                </c:pt>
                <c:pt idx="74">
                  <c:v>-49.0784572190023</c:v>
                </c:pt>
                <c:pt idx="75">
                  <c:v>100.4940377500025</c:v>
                </c:pt>
                <c:pt idx="76">
                  <c:v>0.652289236997603</c:v>
                </c:pt>
                <c:pt idx="77">
                  <c:v>8.516054983003414</c:v>
                </c:pt>
                <c:pt idx="78">
                  <c:v>6.729661645993473</c:v>
                </c:pt>
                <c:pt idx="79">
                  <c:v>-1.575505757995415</c:v>
                </c:pt>
                <c:pt idx="80">
                  <c:v>-10.23776430700673</c:v>
                </c:pt>
                <c:pt idx="81">
                  <c:v>25.3914678900037</c:v>
                </c:pt>
                <c:pt idx="82">
                  <c:v>42.81093763399986</c:v>
                </c:pt>
                <c:pt idx="83">
                  <c:v>-88.65043306699954</c:v>
                </c:pt>
                <c:pt idx="84">
                  <c:v>-21.5788885380025</c:v>
                </c:pt>
                <c:pt idx="85">
                  <c:v>-40.74466695899901</c:v>
                </c:pt>
                <c:pt idx="86">
                  <c:v>-21.80719051099732</c:v>
                </c:pt>
                <c:pt idx="87">
                  <c:v>-74.80735510500381</c:v>
                </c:pt>
                <c:pt idx="88">
                  <c:v>-55.86217882699565</c:v>
                </c:pt>
                <c:pt idx="89">
                  <c:v>22.86181194700475</c:v>
                </c:pt>
                <c:pt idx="90">
                  <c:v>94.00381855199521</c:v>
                </c:pt>
                <c:pt idx="91">
                  <c:v>-55.40167237700371</c:v>
                </c:pt>
                <c:pt idx="92">
                  <c:v>51.67991940600041</c:v>
                </c:pt>
                <c:pt idx="93">
                  <c:v>-14.65823762099899</c:v>
                </c:pt>
                <c:pt idx="94">
                  <c:v>-69.14753292700334</c:v>
                </c:pt>
                <c:pt idx="95">
                  <c:v>133.1671548040031</c:v>
                </c:pt>
                <c:pt idx="96">
                  <c:v>-21.73260207800195</c:v>
                </c:pt>
                <c:pt idx="97">
                  <c:v>50.696099615001</c:v>
                </c:pt>
                <c:pt idx="98">
                  <c:v>-60.799225388997</c:v>
                </c:pt>
                <c:pt idx="99">
                  <c:v>-28.38677038199967</c:v>
                </c:pt>
                <c:pt idx="100">
                  <c:v>52.14253555200412</c:v>
                </c:pt>
                <c:pt idx="101">
                  <c:v>9.613556878990493</c:v>
                </c:pt>
                <c:pt idx="102">
                  <c:v>-22.69479122699704</c:v>
                </c:pt>
                <c:pt idx="103">
                  <c:v>-9.529622549991473</c:v>
                </c:pt>
                <c:pt idx="104">
                  <c:v>-28.22278563800501</c:v>
                </c:pt>
                <c:pt idx="105">
                  <c:v>38.51192711999465</c:v>
                </c:pt>
                <c:pt idx="106">
                  <c:v>-55.32355755699973</c:v>
                </c:pt>
                <c:pt idx="107">
                  <c:v>-3.416186047994415</c:v>
                </c:pt>
                <c:pt idx="108">
                  <c:v>-6.32763219899789</c:v>
                </c:pt>
                <c:pt idx="109">
                  <c:v>-40.75994266000635</c:v>
                </c:pt>
                <c:pt idx="110">
                  <c:v>94.3932687100023</c:v>
                </c:pt>
                <c:pt idx="111">
                  <c:v>-50.04901511500066</c:v>
                </c:pt>
                <c:pt idx="112">
                  <c:v>-64.01239536500361</c:v>
                </c:pt>
                <c:pt idx="113">
                  <c:v>81.18521793400578</c:v>
                </c:pt>
                <c:pt idx="114">
                  <c:v>-86.99965236800198</c:v>
                </c:pt>
                <c:pt idx="115">
                  <c:v>78.23918010600028</c:v>
                </c:pt>
                <c:pt idx="116">
                  <c:v>8.75459669000702</c:v>
                </c:pt>
                <c:pt idx="117">
                  <c:v>-126.1282945290004</c:v>
                </c:pt>
                <c:pt idx="118">
                  <c:v>-86.2261786450108</c:v>
                </c:pt>
                <c:pt idx="119">
                  <c:v>28.04501760400308</c:v>
                </c:pt>
                <c:pt idx="120">
                  <c:v>37.8866410979972</c:v>
                </c:pt>
                <c:pt idx="121">
                  <c:v>-14.5064911859954</c:v>
                </c:pt>
                <c:pt idx="122">
                  <c:v>34.02571427100338</c:v>
                </c:pt>
                <c:pt idx="123">
                  <c:v>35.79361166599847</c:v>
                </c:pt>
                <c:pt idx="124">
                  <c:v>148.1818953009933</c:v>
                </c:pt>
              </c:numCache>
            </c:numRef>
          </c:val>
          <c:smooth val="0"/>
        </c:ser>
        <c:dLbls>
          <c:showLegendKey val="0"/>
          <c:showVal val="0"/>
          <c:showCatName val="0"/>
          <c:showSerName val="0"/>
          <c:showPercent val="0"/>
          <c:showBubbleSize val="0"/>
        </c:dLbls>
        <c:marker val="1"/>
        <c:smooth val="0"/>
        <c:axId val="-2114450664"/>
        <c:axId val="-2114447288"/>
      </c:lineChart>
      <c:dateAx>
        <c:axId val="-2114450664"/>
        <c:scaling>
          <c:orientation val="minMax"/>
          <c:min val="40909.0"/>
        </c:scaling>
        <c:delete val="0"/>
        <c:axPos val="b"/>
        <c:numFmt formatCode="[$-409]mmm\-yy;@" sourceLinked="0"/>
        <c:majorTickMark val="out"/>
        <c:minorTickMark val="none"/>
        <c:tickLblPos val="low"/>
        <c:spPr>
          <a:ln>
            <a:solidFill>
              <a:schemeClr val="tx1"/>
            </a:solidFill>
          </a:ln>
        </c:spPr>
        <c:crossAx val="-2114447288"/>
        <c:crosses val="autoZero"/>
        <c:auto val="1"/>
        <c:lblOffset val="100"/>
        <c:baseTimeUnit val="months"/>
        <c:majorUnit val="12.0"/>
        <c:majorTimeUnit val="months"/>
      </c:dateAx>
      <c:valAx>
        <c:axId val="-2114447288"/>
        <c:scaling>
          <c:orientation val="minMax"/>
          <c:min val="-200.0"/>
        </c:scaling>
        <c:delete val="0"/>
        <c:axPos val="l"/>
        <c:numFmt formatCode="General" sourceLinked="1"/>
        <c:majorTickMark val="out"/>
        <c:minorTickMark val="none"/>
        <c:tickLblPos val="nextTo"/>
        <c:spPr>
          <a:ln>
            <a:solidFill>
              <a:schemeClr val="tx1"/>
            </a:solidFill>
          </a:ln>
        </c:spPr>
        <c:crossAx val="-2114450664"/>
        <c:crosses val="autoZero"/>
        <c:crossBetween val="between"/>
      </c:valAx>
    </c:plotArea>
    <c:plotVisOnly val="1"/>
    <c:dispBlanksAs val="gap"/>
    <c:showDLblsOverMax val="0"/>
  </c:chart>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0412378487411296"/>
          <c:y val="0.0651041666666667"/>
          <c:w val="0.938700422863809"/>
          <c:h val="0.869705134514436"/>
        </c:manualLayout>
      </c:layout>
      <c:barChart>
        <c:barDir val="col"/>
        <c:grouping val="clustered"/>
        <c:varyColors val="0"/>
        <c:ser>
          <c:idx val="0"/>
          <c:order val="0"/>
          <c:invertIfNegative val="0"/>
          <c:dLbls>
            <c:showLegendKey val="0"/>
            <c:showVal val="1"/>
            <c:showCatName val="0"/>
            <c:showSerName val="0"/>
            <c:showPercent val="0"/>
            <c:showBubbleSize val="0"/>
            <c:showLeaderLines val="0"/>
          </c:dLbls>
          <c:cat>
            <c:strRef>
              <c:f>Sheet1!$M$170:$M$181</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Sheet1!$N$170:$N$181</c:f>
              <c:numCache>
                <c:formatCode>General</c:formatCode>
                <c:ptCount val="12"/>
                <c:pt idx="0">
                  <c:v>20.0</c:v>
                </c:pt>
                <c:pt idx="1">
                  <c:v>17.0</c:v>
                </c:pt>
                <c:pt idx="2">
                  <c:v>30.0</c:v>
                </c:pt>
                <c:pt idx="3">
                  <c:v>43.0</c:v>
                </c:pt>
                <c:pt idx="4">
                  <c:v>26.0</c:v>
                </c:pt>
                <c:pt idx="5">
                  <c:v>28.0</c:v>
                </c:pt>
                <c:pt idx="6">
                  <c:v>19.0</c:v>
                </c:pt>
                <c:pt idx="7">
                  <c:v>25.0</c:v>
                </c:pt>
                <c:pt idx="8">
                  <c:v>34.0</c:v>
                </c:pt>
                <c:pt idx="9">
                  <c:v>28.0</c:v>
                </c:pt>
                <c:pt idx="10">
                  <c:v>40.0</c:v>
                </c:pt>
                <c:pt idx="11">
                  <c:v>47.0</c:v>
                </c:pt>
              </c:numCache>
            </c:numRef>
          </c:val>
        </c:ser>
        <c:dLbls>
          <c:showLegendKey val="0"/>
          <c:showVal val="0"/>
          <c:showCatName val="0"/>
          <c:showSerName val="0"/>
          <c:showPercent val="0"/>
          <c:showBubbleSize val="0"/>
        </c:dLbls>
        <c:gapWidth val="50"/>
        <c:axId val="-2120000136"/>
        <c:axId val="-2120076792"/>
      </c:barChart>
      <c:catAx>
        <c:axId val="-2120000136"/>
        <c:scaling>
          <c:orientation val="minMax"/>
        </c:scaling>
        <c:delete val="0"/>
        <c:axPos val="b"/>
        <c:majorTickMark val="out"/>
        <c:minorTickMark val="none"/>
        <c:tickLblPos val="nextTo"/>
        <c:spPr>
          <a:ln>
            <a:solidFill>
              <a:schemeClr val="tx1"/>
            </a:solidFill>
          </a:ln>
        </c:spPr>
        <c:crossAx val="-2120076792"/>
        <c:crosses val="autoZero"/>
        <c:auto val="1"/>
        <c:lblAlgn val="ctr"/>
        <c:lblOffset val="100"/>
        <c:noMultiLvlLbl val="0"/>
      </c:catAx>
      <c:valAx>
        <c:axId val="-2120076792"/>
        <c:scaling>
          <c:orientation val="minMax"/>
        </c:scaling>
        <c:delete val="0"/>
        <c:axPos val="l"/>
        <c:numFmt formatCode="General" sourceLinked="1"/>
        <c:majorTickMark val="out"/>
        <c:minorTickMark val="none"/>
        <c:tickLblPos val="nextTo"/>
        <c:spPr>
          <a:ln>
            <a:solidFill>
              <a:schemeClr val="tx1"/>
            </a:solidFill>
          </a:ln>
        </c:spPr>
        <c:crossAx val="-2120000136"/>
        <c:crosses val="autoZero"/>
        <c:crossBetween val="between"/>
      </c:valAx>
    </c:plotArea>
    <c:plotVisOnly val="1"/>
    <c:dispBlanksAs val="gap"/>
    <c:showDLblsOverMax val="0"/>
  </c:chart>
  <c:externalData r:id="rId1">
    <c:autoUpdate val="0"/>
  </c:externalData>
  <c:userShapes r:id="rId2"/>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0412378487411296"/>
          <c:y val="0.0651041666666667"/>
          <c:w val="0.938700422863809"/>
          <c:h val="0.869705134514436"/>
        </c:manualLayout>
      </c:layout>
      <c:barChart>
        <c:barDir val="col"/>
        <c:grouping val="clustered"/>
        <c:varyColors val="0"/>
        <c:ser>
          <c:idx val="0"/>
          <c:order val="0"/>
          <c:invertIfNegative val="0"/>
          <c:dLbls>
            <c:showLegendKey val="0"/>
            <c:showVal val="1"/>
            <c:showCatName val="0"/>
            <c:showSerName val="0"/>
            <c:showPercent val="0"/>
            <c:showBubbleSize val="0"/>
            <c:showLeaderLines val="0"/>
          </c:dLbls>
          <c:cat>
            <c:strRef>
              <c:f>Sheet1!$M$170:$M$181</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Sheet1!$O$170:$O$181</c:f>
              <c:numCache>
                <c:formatCode>General</c:formatCode>
                <c:ptCount val="12"/>
                <c:pt idx="0">
                  <c:v>15.0</c:v>
                </c:pt>
                <c:pt idx="1">
                  <c:v>10.0</c:v>
                </c:pt>
                <c:pt idx="2">
                  <c:v>25.0</c:v>
                </c:pt>
                <c:pt idx="3">
                  <c:v>40.0</c:v>
                </c:pt>
                <c:pt idx="4">
                  <c:v>20.0</c:v>
                </c:pt>
                <c:pt idx="5">
                  <c:v>22.0</c:v>
                </c:pt>
                <c:pt idx="6">
                  <c:v>17.0</c:v>
                </c:pt>
                <c:pt idx="7">
                  <c:v>23.0</c:v>
                </c:pt>
                <c:pt idx="8">
                  <c:v>31.0</c:v>
                </c:pt>
                <c:pt idx="9">
                  <c:v>25.0</c:v>
                </c:pt>
                <c:pt idx="10">
                  <c:v>37.0</c:v>
                </c:pt>
                <c:pt idx="11">
                  <c:v>43.0</c:v>
                </c:pt>
              </c:numCache>
            </c:numRef>
          </c:val>
        </c:ser>
        <c:dLbls>
          <c:showLegendKey val="0"/>
          <c:showVal val="0"/>
          <c:showCatName val="0"/>
          <c:showSerName val="0"/>
          <c:showPercent val="0"/>
          <c:showBubbleSize val="0"/>
        </c:dLbls>
        <c:gapWidth val="50"/>
        <c:axId val="-2114399672"/>
        <c:axId val="-2114396344"/>
      </c:barChart>
      <c:catAx>
        <c:axId val="-2114399672"/>
        <c:scaling>
          <c:orientation val="minMax"/>
        </c:scaling>
        <c:delete val="0"/>
        <c:axPos val="b"/>
        <c:majorTickMark val="out"/>
        <c:minorTickMark val="none"/>
        <c:tickLblPos val="nextTo"/>
        <c:spPr>
          <a:ln>
            <a:solidFill>
              <a:schemeClr val="tx1"/>
            </a:solidFill>
          </a:ln>
        </c:spPr>
        <c:crossAx val="-2114396344"/>
        <c:crosses val="autoZero"/>
        <c:auto val="1"/>
        <c:lblAlgn val="ctr"/>
        <c:lblOffset val="100"/>
        <c:noMultiLvlLbl val="0"/>
      </c:catAx>
      <c:valAx>
        <c:axId val="-2114396344"/>
        <c:scaling>
          <c:orientation val="minMax"/>
        </c:scaling>
        <c:delete val="0"/>
        <c:axPos val="l"/>
        <c:numFmt formatCode="General" sourceLinked="1"/>
        <c:majorTickMark val="out"/>
        <c:minorTickMark val="none"/>
        <c:tickLblPos val="nextTo"/>
        <c:spPr>
          <a:ln>
            <a:solidFill>
              <a:schemeClr val="tx1"/>
            </a:solidFill>
          </a:ln>
        </c:spPr>
        <c:crossAx val="-2114399672"/>
        <c:crosses val="autoZero"/>
        <c:crossBetween val="between"/>
      </c:valAx>
    </c:plotArea>
    <c:plotVisOnly val="1"/>
    <c:dispBlanksAs val="gap"/>
    <c:showDLblsOverMax val="0"/>
  </c:chart>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invertIfNegative val="0"/>
          <c:cat>
            <c:strRef>
              <c:f>Sheet1!$M$170:$M$181</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Sheet1!$N$170:$N$181</c:f>
              <c:numCache>
                <c:formatCode>General</c:formatCode>
                <c:ptCount val="12"/>
                <c:pt idx="0">
                  <c:v>20.0</c:v>
                </c:pt>
                <c:pt idx="1">
                  <c:v>17.0</c:v>
                </c:pt>
                <c:pt idx="2">
                  <c:v>30.0</c:v>
                </c:pt>
                <c:pt idx="3">
                  <c:v>43.0</c:v>
                </c:pt>
                <c:pt idx="4">
                  <c:v>26.0</c:v>
                </c:pt>
                <c:pt idx="5">
                  <c:v>28.0</c:v>
                </c:pt>
                <c:pt idx="6">
                  <c:v>19.0</c:v>
                </c:pt>
                <c:pt idx="7">
                  <c:v>25.0</c:v>
                </c:pt>
                <c:pt idx="8">
                  <c:v>34.0</c:v>
                </c:pt>
                <c:pt idx="9">
                  <c:v>28.0</c:v>
                </c:pt>
                <c:pt idx="10">
                  <c:v>40.0</c:v>
                </c:pt>
                <c:pt idx="11">
                  <c:v>47.0</c:v>
                </c:pt>
              </c:numCache>
            </c:numRef>
          </c:val>
        </c:ser>
        <c:dLbls>
          <c:showLegendKey val="0"/>
          <c:showVal val="0"/>
          <c:showCatName val="0"/>
          <c:showSerName val="0"/>
          <c:showPercent val="0"/>
          <c:showBubbleSize val="0"/>
        </c:dLbls>
        <c:gapWidth val="50"/>
        <c:axId val="-2119126280"/>
        <c:axId val="-2119123272"/>
      </c:barChart>
      <c:catAx>
        <c:axId val="-2119126280"/>
        <c:scaling>
          <c:orientation val="minMax"/>
        </c:scaling>
        <c:delete val="0"/>
        <c:axPos val="b"/>
        <c:majorTickMark val="out"/>
        <c:minorTickMark val="none"/>
        <c:tickLblPos val="nextTo"/>
        <c:crossAx val="-2119123272"/>
        <c:crosses val="autoZero"/>
        <c:auto val="1"/>
        <c:lblAlgn val="ctr"/>
        <c:lblOffset val="100"/>
        <c:noMultiLvlLbl val="0"/>
      </c:catAx>
      <c:valAx>
        <c:axId val="-2119123272"/>
        <c:scaling>
          <c:orientation val="minMax"/>
        </c:scaling>
        <c:delete val="0"/>
        <c:axPos val="l"/>
        <c:majorGridlines/>
        <c:numFmt formatCode="General" sourceLinked="1"/>
        <c:majorTickMark val="out"/>
        <c:minorTickMark val="none"/>
        <c:tickLblPos val="nextTo"/>
        <c:crossAx val="-2119126280"/>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0565535741855797"/>
          <c:y val="0.0601851851851852"/>
          <c:w val="0.914026169522927"/>
          <c:h val="0.866924273354719"/>
        </c:manualLayout>
      </c:layout>
      <c:lineChart>
        <c:grouping val="standard"/>
        <c:varyColors val="0"/>
        <c:ser>
          <c:idx val="0"/>
          <c:order val="0"/>
          <c:tx>
            <c:strRef>
              <c:f>Sheet1!$L$191</c:f>
              <c:strCache>
                <c:ptCount val="1"/>
                <c:pt idx="0">
                  <c:v>ADP</c:v>
                </c:pt>
              </c:strCache>
            </c:strRef>
          </c:tx>
          <c:marker>
            <c:symbol val="none"/>
          </c:marker>
          <c:cat>
            <c:numRef>
              <c:f>Sheet1!$B$62:$B$186</c:f>
              <c:numCache>
                <c:formatCode>m/d/yy</c:formatCode>
                <c:ptCount val="125"/>
                <c:pt idx="0">
                  <c:v>38718.0</c:v>
                </c:pt>
                <c:pt idx="1">
                  <c:v>38749.0</c:v>
                </c:pt>
                <c:pt idx="2">
                  <c:v>38777.0</c:v>
                </c:pt>
                <c:pt idx="3">
                  <c:v>38808.0</c:v>
                </c:pt>
                <c:pt idx="4">
                  <c:v>38838.0</c:v>
                </c:pt>
                <c:pt idx="5">
                  <c:v>38869.0</c:v>
                </c:pt>
                <c:pt idx="6">
                  <c:v>38899.0</c:v>
                </c:pt>
                <c:pt idx="7">
                  <c:v>38930.0</c:v>
                </c:pt>
                <c:pt idx="8">
                  <c:v>38961.0</c:v>
                </c:pt>
                <c:pt idx="9">
                  <c:v>38991.0</c:v>
                </c:pt>
                <c:pt idx="10">
                  <c:v>39022.0</c:v>
                </c:pt>
                <c:pt idx="11">
                  <c:v>39052.0</c:v>
                </c:pt>
                <c:pt idx="12">
                  <c:v>39083.0</c:v>
                </c:pt>
                <c:pt idx="13">
                  <c:v>39114.0</c:v>
                </c:pt>
                <c:pt idx="14">
                  <c:v>39142.0</c:v>
                </c:pt>
                <c:pt idx="15">
                  <c:v>39173.0</c:v>
                </c:pt>
                <c:pt idx="16">
                  <c:v>39203.0</c:v>
                </c:pt>
                <c:pt idx="17">
                  <c:v>39234.0</c:v>
                </c:pt>
                <c:pt idx="18">
                  <c:v>39264.0</c:v>
                </c:pt>
                <c:pt idx="19">
                  <c:v>39295.0</c:v>
                </c:pt>
                <c:pt idx="20">
                  <c:v>39326.0</c:v>
                </c:pt>
                <c:pt idx="21">
                  <c:v>39356.0</c:v>
                </c:pt>
                <c:pt idx="22">
                  <c:v>39387.0</c:v>
                </c:pt>
                <c:pt idx="23">
                  <c:v>39417.0</c:v>
                </c:pt>
                <c:pt idx="24">
                  <c:v>39448.0</c:v>
                </c:pt>
                <c:pt idx="25">
                  <c:v>39479.0</c:v>
                </c:pt>
                <c:pt idx="26">
                  <c:v>39508.0</c:v>
                </c:pt>
                <c:pt idx="27">
                  <c:v>39539.0</c:v>
                </c:pt>
                <c:pt idx="28">
                  <c:v>39569.0</c:v>
                </c:pt>
                <c:pt idx="29">
                  <c:v>39600.0</c:v>
                </c:pt>
                <c:pt idx="30">
                  <c:v>39630.0</c:v>
                </c:pt>
                <c:pt idx="31">
                  <c:v>39661.0</c:v>
                </c:pt>
                <c:pt idx="32">
                  <c:v>39692.0</c:v>
                </c:pt>
                <c:pt idx="33">
                  <c:v>39722.0</c:v>
                </c:pt>
                <c:pt idx="34">
                  <c:v>39753.0</c:v>
                </c:pt>
                <c:pt idx="35">
                  <c:v>39783.0</c:v>
                </c:pt>
                <c:pt idx="36">
                  <c:v>39814.0</c:v>
                </c:pt>
                <c:pt idx="37">
                  <c:v>39845.0</c:v>
                </c:pt>
                <c:pt idx="38">
                  <c:v>39873.0</c:v>
                </c:pt>
                <c:pt idx="39">
                  <c:v>39904.0</c:v>
                </c:pt>
                <c:pt idx="40">
                  <c:v>39934.0</c:v>
                </c:pt>
                <c:pt idx="41">
                  <c:v>39965.0</c:v>
                </c:pt>
                <c:pt idx="42">
                  <c:v>39995.0</c:v>
                </c:pt>
                <c:pt idx="43">
                  <c:v>40026.0</c:v>
                </c:pt>
                <c:pt idx="44">
                  <c:v>40057.0</c:v>
                </c:pt>
                <c:pt idx="45">
                  <c:v>40087.0</c:v>
                </c:pt>
                <c:pt idx="46">
                  <c:v>40118.0</c:v>
                </c:pt>
                <c:pt idx="47">
                  <c:v>40148.0</c:v>
                </c:pt>
                <c:pt idx="48">
                  <c:v>40179.0</c:v>
                </c:pt>
                <c:pt idx="49">
                  <c:v>40210.0</c:v>
                </c:pt>
                <c:pt idx="50">
                  <c:v>40238.0</c:v>
                </c:pt>
                <c:pt idx="51">
                  <c:v>40269.0</c:v>
                </c:pt>
                <c:pt idx="52">
                  <c:v>40299.0</c:v>
                </c:pt>
                <c:pt idx="53">
                  <c:v>40330.0</c:v>
                </c:pt>
                <c:pt idx="54">
                  <c:v>40360.0</c:v>
                </c:pt>
                <c:pt idx="55">
                  <c:v>40391.0</c:v>
                </c:pt>
                <c:pt idx="56">
                  <c:v>40422.0</c:v>
                </c:pt>
                <c:pt idx="57">
                  <c:v>40452.0</c:v>
                </c:pt>
                <c:pt idx="58">
                  <c:v>40483.0</c:v>
                </c:pt>
                <c:pt idx="59">
                  <c:v>40513.0</c:v>
                </c:pt>
                <c:pt idx="60">
                  <c:v>40544.0</c:v>
                </c:pt>
                <c:pt idx="61">
                  <c:v>40575.0</c:v>
                </c:pt>
                <c:pt idx="62">
                  <c:v>40603.0</c:v>
                </c:pt>
                <c:pt idx="63">
                  <c:v>40634.0</c:v>
                </c:pt>
                <c:pt idx="64">
                  <c:v>40664.0</c:v>
                </c:pt>
                <c:pt idx="65">
                  <c:v>40695.0</c:v>
                </c:pt>
                <c:pt idx="66">
                  <c:v>40725.0</c:v>
                </c:pt>
                <c:pt idx="67">
                  <c:v>40756.0</c:v>
                </c:pt>
                <c:pt idx="68">
                  <c:v>40787.0</c:v>
                </c:pt>
                <c:pt idx="69">
                  <c:v>40817.0</c:v>
                </c:pt>
                <c:pt idx="70">
                  <c:v>40848.0</c:v>
                </c:pt>
                <c:pt idx="71">
                  <c:v>40878.0</c:v>
                </c:pt>
                <c:pt idx="72">
                  <c:v>40909.0</c:v>
                </c:pt>
                <c:pt idx="73">
                  <c:v>40940.0</c:v>
                </c:pt>
                <c:pt idx="74">
                  <c:v>40969.0</c:v>
                </c:pt>
                <c:pt idx="75">
                  <c:v>41000.0</c:v>
                </c:pt>
                <c:pt idx="76">
                  <c:v>41030.0</c:v>
                </c:pt>
                <c:pt idx="77">
                  <c:v>41061.0</c:v>
                </c:pt>
                <c:pt idx="78">
                  <c:v>41091.0</c:v>
                </c:pt>
                <c:pt idx="79">
                  <c:v>41122.0</c:v>
                </c:pt>
                <c:pt idx="80">
                  <c:v>41153.0</c:v>
                </c:pt>
                <c:pt idx="81">
                  <c:v>41183.0</c:v>
                </c:pt>
                <c:pt idx="82">
                  <c:v>41214.0</c:v>
                </c:pt>
                <c:pt idx="83">
                  <c:v>41244.0</c:v>
                </c:pt>
                <c:pt idx="84">
                  <c:v>41275.0</c:v>
                </c:pt>
                <c:pt idx="85">
                  <c:v>41306.0</c:v>
                </c:pt>
                <c:pt idx="86">
                  <c:v>41334.0</c:v>
                </c:pt>
                <c:pt idx="87">
                  <c:v>41365.0</c:v>
                </c:pt>
                <c:pt idx="88">
                  <c:v>41395.0</c:v>
                </c:pt>
                <c:pt idx="89">
                  <c:v>41426.0</c:v>
                </c:pt>
                <c:pt idx="90">
                  <c:v>41456.0</c:v>
                </c:pt>
                <c:pt idx="91">
                  <c:v>41487.0</c:v>
                </c:pt>
                <c:pt idx="92">
                  <c:v>41518.0</c:v>
                </c:pt>
                <c:pt idx="93">
                  <c:v>41548.0</c:v>
                </c:pt>
                <c:pt idx="94">
                  <c:v>41579.0</c:v>
                </c:pt>
                <c:pt idx="95">
                  <c:v>41609.0</c:v>
                </c:pt>
                <c:pt idx="96">
                  <c:v>41640.0</c:v>
                </c:pt>
                <c:pt idx="97">
                  <c:v>41671.0</c:v>
                </c:pt>
                <c:pt idx="98">
                  <c:v>41699.0</c:v>
                </c:pt>
                <c:pt idx="99">
                  <c:v>41730.0</c:v>
                </c:pt>
                <c:pt idx="100">
                  <c:v>41760.0</c:v>
                </c:pt>
                <c:pt idx="101">
                  <c:v>41791.0</c:v>
                </c:pt>
                <c:pt idx="102">
                  <c:v>41821.0</c:v>
                </c:pt>
                <c:pt idx="103">
                  <c:v>41852.0</c:v>
                </c:pt>
                <c:pt idx="104">
                  <c:v>41883.0</c:v>
                </c:pt>
                <c:pt idx="105">
                  <c:v>41913.0</c:v>
                </c:pt>
                <c:pt idx="106">
                  <c:v>41944.0</c:v>
                </c:pt>
                <c:pt idx="107">
                  <c:v>41974.0</c:v>
                </c:pt>
                <c:pt idx="108">
                  <c:v>42005.0</c:v>
                </c:pt>
                <c:pt idx="109">
                  <c:v>42036.0</c:v>
                </c:pt>
                <c:pt idx="110">
                  <c:v>42064.0</c:v>
                </c:pt>
                <c:pt idx="111">
                  <c:v>42095.0</c:v>
                </c:pt>
                <c:pt idx="112">
                  <c:v>42125.0</c:v>
                </c:pt>
                <c:pt idx="113">
                  <c:v>42156.0</c:v>
                </c:pt>
                <c:pt idx="114">
                  <c:v>42186.0</c:v>
                </c:pt>
                <c:pt idx="115">
                  <c:v>42217.0</c:v>
                </c:pt>
                <c:pt idx="116">
                  <c:v>42248.0</c:v>
                </c:pt>
                <c:pt idx="117">
                  <c:v>42278.0</c:v>
                </c:pt>
                <c:pt idx="118">
                  <c:v>42309.0</c:v>
                </c:pt>
                <c:pt idx="119">
                  <c:v>42339.0</c:v>
                </c:pt>
                <c:pt idx="120">
                  <c:v>42370.0</c:v>
                </c:pt>
                <c:pt idx="121">
                  <c:v>42401.0</c:v>
                </c:pt>
                <c:pt idx="122">
                  <c:v>42430.0</c:v>
                </c:pt>
                <c:pt idx="123">
                  <c:v>42461.0</c:v>
                </c:pt>
                <c:pt idx="124">
                  <c:v>42491.0</c:v>
                </c:pt>
              </c:numCache>
            </c:numRef>
          </c:cat>
          <c:val>
            <c:numRef>
              <c:f>Sheet1!$D$62:$D$186</c:f>
              <c:numCache>
                <c:formatCode>0</c:formatCode>
                <c:ptCount val="125"/>
                <c:pt idx="0">
                  <c:v>250.8887005619908</c:v>
                </c:pt>
                <c:pt idx="1">
                  <c:v>356.5620672430086</c:v>
                </c:pt>
                <c:pt idx="2">
                  <c:v>232.7006797899958</c:v>
                </c:pt>
                <c:pt idx="3">
                  <c:v>153.1439561449952</c:v>
                </c:pt>
                <c:pt idx="4">
                  <c:v>150.805435391012</c:v>
                </c:pt>
                <c:pt idx="5">
                  <c:v>132.7346892949863</c:v>
                </c:pt>
                <c:pt idx="6">
                  <c:v>143.8790190390137</c:v>
                </c:pt>
                <c:pt idx="7">
                  <c:v>148.7307352639909</c:v>
                </c:pt>
                <c:pt idx="8">
                  <c:v>41.011189338009</c:v>
                </c:pt>
                <c:pt idx="9">
                  <c:v>110.0605175289966</c:v>
                </c:pt>
                <c:pt idx="10">
                  <c:v>172.238940063995</c:v>
                </c:pt>
                <c:pt idx="11">
                  <c:v>15.78415985300671</c:v>
                </c:pt>
                <c:pt idx="12">
                  <c:v>166.873593943994</c:v>
                </c:pt>
                <c:pt idx="13">
                  <c:v>166.0862512790045</c:v>
                </c:pt>
                <c:pt idx="14">
                  <c:v>88.6515128589962</c:v>
                </c:pt>
                <c:pt idx="15">
                  <c:v>110.8798859950039</c:v>
                </c:pt>
                <c:pt idx="16">
                  <c:v>28.0930608859926</c:v>
                </c:pt>
                <c:pt idx="17">
                  <c:v>115.3961879050039</c:v>
                </c:pt>
                <c:pt idx="18">
                  <c:v>-5.850069496998913</c:v>
                </c:pt>
                <c:pt idx="19">
                  <c:v>-5.854991416999836</c:v>
                </c:pt>
                <c:pt idx="20">
                  <c:v>-52.32942447700763</c:v>
                </c:pt>
                <c:pt idx="21">
                  <c:v>-4.20271170399792</c:v>
                </c:pt>
                <c:pt idx="22">
                  <c:v>103.8032652969996</c:v>
                </c:pt>
                <c:pt idx="23">
                  <c:v>-6.620062802991015</c:v>
                </c:pt>
                <c:pt idx="24">
                  <c:v>24.81750294099038</c:v>
                </c:pt>
                <c:pt idx="25">
                  <c:v>-32.17498086499108</c:v>
                </c:pt>
                <c:pt idx="26">
                  <c:v>-86.9576622610039</c:v>
                </c:pt>
                <c:pt idx="27">
                  <c:v>-200.369756840999</c:v>
                </c:pt>
                <c:pt idx="28">
                  <c:v>-207.1257062660006</c:v>
                </c:pt>
                <c:pt idx="29">
                  <c:v>-268.0518202899984</c:v>
                </c:pt>
                <c:pt idx="30">
                  <c:v>-296.6999524150015</c:v>
                </c:pt>
                <c:pt idx="31">
                  <c:v>-309.2480665460025</c:v>
                </c:pt>
                <c:pt idx="32">
                  <c:v>-367.6775927999988</c:v>
                </c:pt>
                <c:pt idx="33">
                  <c:v>-412.5624097429969</c:v>
                </c:pt>
                <c:pt idx="34">
                  <c:v>-629.5708943479985</c:v>
                </c:pt>
                <c:pt idx="35">
                  <c:v>-748.8829365069977</c:v>
                </c:pt>
                <c:pt idx="36">
                  <c:v>-769.936348564006</c:v>
                </c:pt>
                <c:pt idx="37">
                  <c:v>-881.1873509379947</c:v>
                </c:pt>
                <c:pt idx="38">
                  <c:v>-766.6871647420044</c:v>
                </c:pt>
                <c:pt idx="39">
                  <c:v>-628.103232519003</c:v>
                </c:pt>
                <c:pt idx="40">
                  <c:v>-511.2712721720018</c:v>
                </c:pt>
                <c:pt idx="41">
                  <c:v>-382.600484265</c:v>
                </c:pt>
                <c:pt idx="42">
                  <c:v>-303.755640880001</c:v>
                </c:pt>
                <c:pt idx="43">
                  <c:v>-213.5092324739962</c:v>
                </c:pt>
                <c:pt idx="44">
                  <c:v>-158.8685294619936</c:v>
                </c:pt>
                <c:pt idx="45">
                  <c:v>-113.9568935100106</c:v>
                </c:pt>
                <c:pt idx="46">
                  <c:v>-161.7518758309889</c:v>
                </c:pt>
                <c:pt idx="47">
                  <c:v>-96.75427746601053</c:v>
                </c:pt>
                <c:pt idx="48">
                  <c:v>-48.11291840999911</c:v>
                </c:pt>
                <c:pt idx="49">
                  <c:v>11.99040292701102</c:v>
                </c:pt>
                <c:pt idx="50">
                  <c:v>17.69395406199328</c:v>
                </c:pt>
                <c:pt idx="51">
                  <c:v>105.8601306049968</c:v>
                </c:pt>
                <c:pt idx="52">
                  <c:v>179.8912207230023</c:v>
                </c:pt>
                <c:pt idx="53">
                  <c:v>101.5675251270004</c:v>
                </c:pt>
                <c:pt idx="54">
                  <c:v>98.2179239630059</c:v>
                </c:pt>
                <c:pt idx="55">
                  <c:v>95.39223482599481</c:v>
                </c:pt>
                <c:pt idx="56">
                  <c:v>95.32570535599356</c:v>
                </c:pt>
                <c:pt idx="57">
                  <c:v>153.8956660090043</c:v>
                </c:pt>
                <c:pt idx="58">
                  <c:v>170.8200191340002</c:v>
                </c:pt>
                <c:pt idx="59">
                  <c:v>86.47898252500445</c:v>
                </c:pt>
                <c:pt idx="60">
                  <c:v>196.8098514849989</c:v>
                </c:pt>
                <c:pt idx="61">
                  <c:v>158.3941264860041</c:v>
                </c:pt>
                <c:pt idx="62">
                  <c:v>282.3466137609939</c:v>
                </c:pt>
                <c:pt idx="63">
                  <c:v>230.5152549789927</c:v>
                </c:pt>
                <c:pt idx="64">
                  <c:v>239.0668191940058</c:v>
                </c:pt>
                <c:pt idx="65">
                  <c:v>170.138937790005</c:v>
                </c:pt>
                <c:pt idx="66">
                  <c:v>187.354640960999</c:v>
                </c:pt>
                <c:pt idx="67">
                  <c:v>199.8954026589927</c:v>
                </c:pt>
                <c:pt idx="68">
                  <c:v>344.3717466570088</c:v>
                </c:pt>
                <c:pt idx="69">
                  <c:v>129.2765525540017</c:v>
                </c:pt>
                <c:pt idx="70">
                  <c:v>260.9226121120009</c:v>
                </c:pt>
                <c:pt idx="71">
                  <c:v>197.1663707080006</c:v>
                </c:pt>
                <c:pt idx="72">
                  <c:v>242.4961975149927</c:v>
                </c:pt>
                <c:pt idx="73">
                  <c:v>325.8739220900025</c:v>
                </c:pt>
                <c:pt idx="74">
                  <c:v>187.9215427809977</c:v>
                </c:pt>
                <c:pt idx="75">
                  <c:v>190.4940377500025</c:v>
                </c:pt>
                <c:pt idx="76">
                  <c:v>130.6522892369976</c:v>
                </c:pt>
                <c:pt idx="77">
                  <c:v>80.5160549830034</c:v>
                </c:pt>
                <c:pt idx="78">
                  <c:v>166.7296616459935</c:v>
                </c:pt>
                <c:pt idx="79">
                  <c:v>172.4244942420046</c:v>
                </c:pt>
                <c:pt idx="80">
                  <c:v>169.7622356929933</c:v>
                </c:pt>
                <c:pt idx="81">
                  <c:v>189.3914678900037</c:v>
                </c:pt>
                <c:pt idx="82">
                  <c:v>213.810937634</c:v>
                </c:pt>
                <c:pt idx="83">
                  <c:v>144.3495669330005</c:v>
                </c:pt>
                <c:pt idx="84">
                  <c:v>181.4211114619975</c:v>
                </c:pt>
                <c:pt idx="85">
                  <c:v>256.2553330410004</c:v>
                </c:pt>
                <c:pt idx="86">
                  <c:v>128.1928094890027</c:v>
                </c:pt>
                <c:pt idx="87">
                  <c:v>118.1926448949962</c:v>
                </c:pt>
                <c:pt idx="88">
                  <c:v>169.1378211730043</c:v>
                </c:pt>
                <c:pt idx="89">
                  <c:v>195.8618119470047</c:v>
                </c:pt>
                <c:pt idx="90">
                  <c:v>256.0038185519952</c:v>
                </c:pt>
                <c:pt idx="91">
                  <c:v>186.5983276229963</c:v>
                </c:pt>
                <c:pt idx="92">
                  <c:v>230.6799194060004</c:v>
                </c:pt>
                <c:pt idx="93">
                  <c:v>188.341762379001</c:v>
                </c:pt>
                <c:pt idx="94">
                  <c:v>210.8524670729966</c:v>
                </c:pt>
                <c:pt idx="95">
                  <c:v>204.1671548040031</c:v>
                </c:pt>
                <c:pt idx="96">
                  <c:v>175.2673979219981</c:v>
                </c:pt>
                <c:pt idx="97">
                  <c:v>208.696099615001</c:v>
                </c:pt>
                <c:pt idx="98">
                  <c:v>200.200774611003</c:v>
                </c:pt>
                <c:pt idx="99">
                  <c:v>253.6132296180003</c:v>
                </c:pt>
                <c:pt idx="100">
                  <c:v>267.1425355520041</c:v>
                </c:pt>
                <c:pt idx="101">
                  <c:v>276.6135568789902</c:v>
                </c:pt>
                <c:pt idx="102">
                  <c:v>221.305208773003</c:v>
                </c:pt>
                <c:pt idx="103">
                  <c:v>221.4703774500085</c:v>
                </c:pt>
                <c:pt idx="104">
                  <c:v>208.777214361995</c:v>
                </c:pt>
                <c:pt idx="105">
                  <c:v>228.5119271199947</c:v>
                </c:pt>
                <c:pt idx="106">
                  <c:v>268.6764424430003</c:v>
                </c:pt>
                <c:pt idx="107">
                  <c:v>275.583813952005</c:v>
                </c:pt>
                <c:pt idx="108">
                  <c:v>207.6723678010021</c:v>
                </c:pt>
                <c:pt idx="109">
                  <c:v>211.2400573399937</c:v>
                </c:pt>
                <c:pt idx="110">
                  <c:v>184.3932687100023</c:v>
                </c:pt>
                <c:pt idx="111">
                  <c:v>190.9509848849993</c:v>
                </c:pt>
                <c:pt idx="112">
                  <c:v>191.9876046349964</c:v>
                </c:pt>
                <c:pt idx="113">
                  <c:v>307.1852179340058</c:v>
                </c:pt>
                <c:pt idx="114">
                  <c:v>158.000347631998</c:v>
                </c:pt>
                <c:pt idx="115">
                  <c:v>201.2391801060003</c:v>
                </c:pt>
                <c:pt idx="116">
                  <c:v>170.754596690007</c:v>
                </c:pt>
                <c:pt idx="117">
                  <c:v>177.8717054709996</c:v>
                </c:pt>
                <c:pt idx="118">
                  <c:v>192.7738213549892</c:v>
                </c:pt>
                <c:pt idx="119">
                  <c:v>287.0450176040031</c:v>
                </c:pt>
                <c:pt idx="120">
                  <c:v>192.8866410979972</c:v>
                </c:pt>
                <c:pt idx="121">
                  <c:v>207.4935088140046</c:v>
                </c:pt>
                <c:pt idx="122">
                  <c:v>201.0257142710034</c:v>
                </c:pt>
                <c:pt idx="123">
                  <c:v>165.7936116659985</c:v>
                </c:pt>
                <c:pt idx="124">
                  <c:v>173.1818953009933</c:v>
                </c:pt>
              </c:numCache>
            </c:numRef>
          </c:val>
          <c:smooth val="0"/>
        </c:ser>
        <c:ser>
          <c:idx val="1"/>
          <c:order val="1"/>
          <c:tx>
            <c:strRef>
              <c:f>Sheet1!$L$192</c:f>
              <c:strCache>
                <c:ptCount val="1"/>
                <c:pt idx="0">
                  <c:v>BLS</c:v>
                </c:pt>
              </c:strCache>
            </c:strRef>
          </c:tx>
          <c:marker>
            <c:symbol val="none"/>
          </c:marker>
          <c:cat>
            <c:numRef>
              <c:f>Sheet1!$B$62:$B$186</c:f>
              <c:numCache>
                <c:formatCode>m/d/yy</c:formatCode>
                <c:ptCount val="125"/>
                <c:pt idx="0">
                  <c:v>38718.0</c:v>
                </c:pt>
                <c:pt idx="1">
                  <c:v>38749.0</c:v>
                </c:pt>
                <c:pt idx="2">
                  <c:v>38777.0</c:v>
                </c:pt>
                <c:pt idx="3">
                  <c:v>38808.0</c:v>
                </c:pt>
                <c:pt idx="4">
                  <c:v>38838.0</c:v>
                </c:pt>
                <c:pt idx="5">
                  <c:v>38869.0</c:v>
                </c:pt>
                <c:pt idx="6">
                  <c:v>38899.0</c:v>
                </c:pt>
                <c:pt idx="7">
                  <c:v>38930.0</c:v>
                </c:pt>
                <c:pt idx="8">
                  <c:v>38961.0</c:v>
                </c:pt>
                <c:pt idx="9">
                  <c:v>38991.0</c:v>
                </c:pt>
                <c:pt idx="10">
                  <c:v>39022.0</c:v>
                </c:pt>
                <c:pt idx="11">
                  <c:v>39052.0</c:v>
                </c:pt>
                <c:pt idx="12">
                  <c:v>39083.0</c:v>
                </c:pt>
                <c:pt idx="13">
                  <c:v>39114.0</c:v>
                </c:pt>
                <c:pt idx="14">
                  <c:v>39142.0</c:v>
                </c:pt>
                <c:pt idx="15">
                  <c:v>39173.0</c:v>
                </c:pt>
                <c:pt idx="16">
                  <c:v>39203.0</c:v>
                </c:pt>
                <c:pt idx="17">
                  <c:v>39234.0</c:v>
                </c:pt>
                <c:pt idx="18">
                  <c:v>39264.0</c:v>
                </c:pt>
                <c:pt idx="19">
                  <c:v>39295.0</c:v>
                </c:pt>
                <c:pt idx="20">
                  <c:v>39326.0</c:v>
                </c:pt>
                <c:pt idx="21">
                  <c:v>39356.0</c:v>
                </c:pt>
                <c:pt idx="22">
                  <c:v>39387.0</c:v>
                </c:pt>
                <c:pt idx="23">
                  <c:v>39417.0</c:v>
                </c:pt>
                <c:pt idx="24">
                  <c:v>39448.0</c:v>
                </c:pt>
                <c:pt idx="25">
                  <c:v>39479.0</c:v>
                </c:pt>
                <c:pt idx="26">
                  <c:v>39508.0</c:v>
                </c:pt>
                <c:pt idx="27">
                  <c:v>39539.0</c:v>
                </c:pt>
                <c:pt idx="28">
                  <c:v>39569.0</c:v>
                </c:pt>
                <c:pt idx="29">
                  <c:v>39600.0</c:v>
                </c:pt>
                <c:pt idx="30">
                  <c:v>39630.0</c:v>
                </c:pt>
                <c:pt idx="31">
                  <c:v>39661.0</c:v>
                </c:pt>
                <c:pt idx="32">
                  <c:v>39692.0</c:v>
                </c:pt>
                <c:pt idx="33">
                  <c:v>39722.0</c:v>
                </c:pt>
                <c:pt idx="34">
                  <c:v>39753.0</c:v>
                </c:pt>
                <c:pt idx="35">
                  <c:v>39783.0</c:v>
                </c:pt>
                <c:pt idx="36">
                  <c:v>39814.0</c:v>
                </c:pt>
                <c:pt idx="37">
                  <c:v>39845.0</c:v>
                </c:pt>
                <c:pt idx="38">
                  <c:v>39873.0</c:v>
                </c:pt>
                <c:pt idx="39">
                  <c:v>39904.0</c:v>
                </c:pt>
                <c:pt idx="40">
                  <c:v>39934.0</c:v>
                </c:pt>
                <c:pt idx="41">
                  <c:v>39965.0</c:v>
                </c:pt>
                <c:pt idx="42">
                  <c:v>39995.0</c:v>
                </c:pt>
                <c:pt idx="43">
                  <c:v>40026.0</c:v>
                </c:pt>
                <c:pt idx="44">
                  <c:v>40057.0</c:v>
                </c:pt>
                <c:pt idx="45">
                  <c:v>40087.0</c:v>
                </c:pt>
                <c:pt idx="46">
                  <c:v>40118.0</c:v>
                </c:pt>
                <c:pt idx="47">
                  <c:v>40148.0</c:v>
                </c:pt>
                <c:pt idx="48">
                  <c:v>40179.0</c:v>
                </c:pt>
                <c:pt idx="49">
                  <c:v>40210.0</c:v>
                </c:pt>
                <c:pt idx="50">
                  <c:v>40238.0</c:v>
                </c:pt>
                <c:pt idx="51">
                  <c:v>40269.0</c:v>
                </c:pt>
                <c:pt idx="52">
                  <c:v>40299.0</c:v>
                </c:pt>
                <c:pt idx="53">
                  <c:v>40330.0</c:v>
                </c:pt>
                <c:pt idx="54">
                  <c:v>40360.0</c:v>
                </c:pt>
                <c:pt idx="55">
                  <c:v>40391.0</c:v>
                </c:pt>
                <c:pt idx="56">
                  <c:v>40422.0</c:v>
                </c:pt>
                <c:pt idx="57">
                  <c:v>40452.0</c:v>
                </c:pt>
                <c:pt idx="58">
                  <c:v>40483.0</c:v>
                </c:pt>
                <c:pt idx="59">
                  <c:v>40513.0</c:v>
                </c:pt>
                <c:pt idx="60">
                  <c:v>40544.0</c:v>
                </c:pt>
                <c:pt idx="61">
                  <c:v>40575.0</c:v>
                </c:pt>
                <c:pt idx="62">
                  <c:v>40603.0</c:v>
                </c:pt>
                <c:pt idx="63">
                  <c:v>40634.0</c:v>
                </c:pt>
                <c:pt idx="64">
                  <c:v>40664.0</c:v>
                </c:pt>
                <c:pt idx="65">
                  <c:v>40695.0</c:v>
                </c:pt>
                <c:pt idx="66">
                  <c:v>40725.0</c:v>
                </c:pt>
                <c:pt idx="67">
                  <c:v>40756.0</c:v>
                </c:pt>
                <c:pt idx="68">
                  <c:v>40787.0</c:v>
                </c:pt>
                <c:pt idx="69">
                  <c:v>40817.0</c:v>
                </c:pt>
                <c:pt idx="70">
                  <c:v>40848.0</c:v>
                </c:pt>
                <c:pt idx="71">
                  <c:v>40878.0</c:v>
                </c:pt>
                <c:pt idx="72">
                  <c:v>40909.0</c:v>
                </c:pt>
                <c:pt idx="73">
                  <c:v>40940.0</c:v>
                </c:pt>
                <c:pt idx="74">
                  <c:v>40969.0</c:v>
                </c:pt>
                <c:pt idx="75">
                  <c:v>41000.0</c:v>
                </c:pt>
                <c:pt idx="76">
                  <c:v>41030.0</c:v>
                </c:pt>
                <c:pt idx="77">
                  <c:v>41061.0</c:v>
                </c:pt>
                <c:pt idx="78">
                  <c:v>41091.0</c:v>
                </c:pt>
                <c:pt idx="79">
                  <c:v>41122.0</c:v>
                </c:pt>
                <c:pt idx="80">
                  <c:v>41153.0</c:v>
                </c:pt>
                <c:pt idx="81">
                  <c:v>41183.0</c:v>
                </c:pt>
                <c:pt idx="82">
                  <c:v>41214.0</c:v>
                </c:pt>
                <c:pt idx="83">
                  <c:v>41244.0</c:v>
                </c:pt>
                <c:pt idx="84">
                  <c:v>41275.0</c:v>
                </c:pt>
                <c:pt idx="85">
                  <c:v>41306.0</c:v>
                </c:pt>
                <c:pt idx="86">
                  <c:v>41334.0</c:v>
                </c:pt>
                <c:pt idx="87">
                  <c:v>41365.0</c:v>
                </c:pt>
                <c:pt idx="88">
                  <c:v>41395.0</c:v>
                </c:pt>
                <c:pt idx="89">
                  <c:v>41426.0</c:v>
                </c:pt>
                <c:pt idx="90">
                  <c:v>41456.0</c:v>
                </c:pt>
                <c:pt idx="91">
                  <c:v>41487.0</c:v>
                </c:pt>
                <c:pt idx="92">
                  <c:v>41518.0</c:v>
                </c:pt>
                <c:pt idx="93">
                  <c:v>41548.0</c:v>
                </c:pt>
                <c:pt idx="94">
                  <c:v>41579.0</c:v>
                </c:pt>
                <c:pt idx="95">
                  <c:v>41609.0</c:v>
                </c:pt>
                <c:pt idx="96">
                  <c:v>41640.0</c:v>
                </c:pt>
                <c:pt idx="97">
                  <c:v>41671.0</c:v>
                </c:pt>
                <c:pt idx="98">
                  <c:v>41699.0</c:v>
                </c:pt>
                <c:pt idx="99">
                  <c:v>41730.0</c:v>
                </c:pt>
                <c:pt idx="100">
                  <c:v>41760.0</c:v>
                </c:pt>
                <c:pt idx="101">
                  <c:v>41791.0</c:v>
                </c:pt>
                <c:pt idx="102">
                  <c:v>41821.0</c:v>
                </c:pt>
                <c:pt idx="103">
                  <c:v>41852.0</c:v>
                </c:pt>
                <c:pt idx="104">
                  <c:v>41883.0</c:v>
                </c:pt>
                <c:pt idx="105">
                  <c:v>41913.0</c:v>
                </c:pt>
                <c:pt idx="106">
                  <c:v>41944.0</c:v>
                </c:pt>
                <c:pt idx="107">
                  <c:v>41974.0</c:v>
                </c:pt>
                <c:pt idx="108">
                  <c:v>42005.0</c:v>
                </c:pt>
                <c:pt idx="109">
                  <c:v>42036.0</c:v>
                </c:pt>
                <c:pt idx="110">
                  <c:v>42064.0</c:v>
                </c:pt>
                <c:pt idx="111">
                  <c:v>42095.0</c:v>
                </c:pt>
                <c:pt idx="112">
                  <c:v>42125.0</c:v>
                </c:pt>
                <c:pt idx="113">
                  <c:v>42156.0</c:v>
                </c:pt>
                <c:pt idx="114">
                  <c:v>42186.0</c:v>
                </c:pt>
                <c:pt idx="115">
                  <c:v>42217.0</c:v>
                </c:pt>
                <c:pt idx="116">
                  <c:v>42248.0</c:v>
                </c:pt>
                <c:pt idx="117">
                  <c:v>42278.0</c:v>
                </c:pt>
                <c:pt idx="118">
                  <c:v>42309.0</c:v>
                </c:pt>
                <c:pt idx="119">
                  <c:v>42339.0</c:v>
                </c:pt>
                <c:pt idx="120">
                  <c:v>42370.0</c:v>
                </c:pt>
                <c:pt idx="121">
                  <c:v>42401.0</c:v>
                </c:pt>
                <c:pt idx="122">
                  <c:v>42430.0</c:v>
                </c:pt>
                <c:pt idx="123">
                  <c:v>42461.0</c:v>
                </c:pt>
                <c:pt idx="124">
                  <c:v>42491.0</c:v>
                </c:pt>
              </c:numCache>
            </c:numRef>
          </c:cat>
          <c:val>
            <c:numRef>
              <c:f>Sheet1!$E$62:$E$186</c:f>
              <c:numCache>
                <c:formatCode>General</c:formatCode>
                <c:ptCount val="125"/>
                <c:pt idx="1">
                  <c:v>285.0</c:v>
                </c:pt>
                <c:pt idx="2">
                  <c:v>256.0</c:v>
                </c:pt>
                <c:pt idx="3">
                  <c:v>167.0</c:v>
                </c:pt>
                <c:pt idx="4">
                  <c:v>16.0</c:v>
                </c:pt>
                <c:pt idx="5">
                  <c:v>86.0</c:v>
                </c:pt>
                <c:pt idx="6">
                  <c:v>156.0</c:v>
                </c:pt>
                <c:pt idx="7">
                  <c:v>143.0</c:v>
                </c:pt>
                <c:pt idx="8">
                  <c:v>87.0</c:v>
                </c:pt>
                <c:pt idx="9">
                  <c:v>18.0</c:v>
                </c:pt>
                <c:pt idx="10">
                  <c:v>193.0</c:v>
                </c:pt>
                <c:pt idx="11">
                  <c:v>166.0</c:v>
                </c:pt>
                <c:pt idx="12">
                  <c:v>233.0</c:v>
                </c:pt>
                <c:pt idx="13">
                  <c:v>54.0</c:v>
                </c:pt>
                <c:pt idx="14">
                  <c:v>171.0</c:v>
                </c:pt>
                <c:pt idx="15">
                  <c:v>53.0</c:v>
                </c:pt>
                <c:pt idx="16">
                  <c:v>125.0</c:v>
                </c:pt>
                <c:pt idx="17">
                  <c:v>64.0</c:v>
                </c:pt>
                <c:pt idx="18">
                  <c:v>3.0</c:v>
                </c:pt>
                <c:pt idx="19">
                  <c:v>-79.0</c:v>
                </c:pt>
                <c:pt idx="20">
                  <c:v>35.0</c:v>
                </c:pt>
                <c:pt idx="21">
                  <c:v>67.0</c:v>
                </c:pt>
                <c:pt idx="22">
                  <c:v>78.0</c:v>
                </c:pt>
                <c:pt idx="23">
                  <c:v>55.0</c:v>
                </c:pt>
                <c:pt idx="24">
                  <c:v>7.0</c:v>
                </c:pt>
                <c:pt idx="25">
                  <c:v>-115.0</c:v>
                </c:pt>
                <c:pt idx="26">
                  <c:v>-104.0</c:v>
                </c:pt>
                <c:pt idx="27">
                  <c:v>-217.0</c:v>
                </c:pt>
                <c:pt idx="28">
                  <c:v>-218.0</c:v>
                </c:pt>
                <c:pt idx="29">
                  <c:v>-199.0</c:v>
                </c:pt>
                <c:pt idx="30">
                  <c:v>-260.0</c:v>
                </c:pt>
                <c:pt idx="31">
                  <c:v>-265.0</c:v>
                </c:pt>
                <c:pt idx="32">
                  <c:v>-422.0</c:v>
                </c:pt>
                <c:pt idx="33">
                  <c:v>-485.0</c:v>
                </c:pt>
                <c:pt idx="34">
                  <c:v>-780.0</c:v>
                </c:pt>
                <c:pt idx="35">
                  <c:v>-691.0</c:v>
                </c:pt>
                <c:pt idx="36">
                  <c:v>-814.0</c:v>
                </c:pt>
                <c:pt idx="37">
                  <c:v>-700.0</c:v>
                </c:pt>
                <c:pt idx="38">
                  <c:v>-807.0</c:v>
                </c:pt>
                <c:pt idx="39">
                  <c:v>-803.0</c:v>
                </c:pt>
                <c:pt idx="40">
                  <c:v>-291.0</c:v>
                </c:pt>
                <c:pt idx="41">
                  <c:v>-429.0</c:v>
                </c:pt>
                <c:pt idx="42">
                  <c:v>-274.0</c:v>
                </c:pt>
                <c:pt idx="43">
                  <c:v>-228.0</c:v>
                </c:pt>
                <c:pt idx="44">
                  <c:v>-133.0</c:v>
                </c:pt>
                <c:pt idx="45">
                  <c:v>-273.0</c:v>
                </c:pt>
                <c:pt idx="46">
                  <c:v>-16.0</c:v>
                </c:pt>
                <c:pt idx="47">
                  <c:v>-228.0</c:v>
                </c:pt>
                <c:pt idx="48">
                  <c:v>19.0</c:v>
                </c:pt>
                <c:pt idx="49">
                  <c:v>-54.0</c:v>
                </c:pt>
                <c:pt idx="50">
                  <c:v>121.0</c:v>
                </c:pt>
                <c:pt idx="51">
                  <c:v>192.0</c:v>
                </c:pt>
                <c:pt idx="52">
                  <c:v>95.0</c:v>
                </c:pt>
                <c:pt idx="53">
                  <c:v>123.0</c:v>
                </c:pt>
                <c:pt idx="54">
                  <c:v>101.0</c:v>
                </c:pt>
                <c:pt idx="55">
                  <c:v>115.0</c:v>
                </c:pt>
                <c:pt idx="56">
                  <c:v>121.0</c:v>
                </c:pt>
                <c:pt idx="57">
                  <c:v>207.0</c:v>
                </c:pt>
                <c:pt idx="58">
                  <c:v>133.0</c:v>
                </c:pt>
                <c:pt idx="59">
                  <c:v>109.0</c:v>
                </c:pt>
                <c:pt idx="60">
                  <c:v>50.0</c:v>
                </c:pt>
                <c:pt idx="61">
                  <c:v>231.0</c:v>
                </c:pt>
                <c:pt idx="62">
                  <c:v>248.0</c:v>
                </c:pt>
                <c:pt idx="63">
                  <c:v>354.0</c:v>
                </c:pt>
                <c:pt idx="64">
                  <c:v>128.0</c:v>
                </c:pt>
                <c:pt idx="65">
                  <c:v>200.0</c:v>
                </c:pt>
                <c:pt idx="66">
                  <c:v>185.0</c:v>
                </c:pt>
                <c:pt idx="67">
                  <c:v>139.0</c:v>
                </c:pt>
                <c:pt idx="68">
                  <c:v>280.0</c:v>
                </c:pt>
                <c:pt idx="69">
                  <c:v>187.0</c:v>
                </c:pt>
                <c:pt idx="70">
                  <c:v>173.0</c:v>
                </c:pt>
                <c:pt idx="71">
                  <c:v>224.0</c:v>
                </c:pt>
                <c:pt idx="72">
                  <c:v>347.0</c:v>
                </c:pt>
                <c:pt idx="73">
                  <c:v>261.0</c:v>
                </c:pt>
                <c:pt idx="74">
                  <c:v>237.0</c:v>
                </c:pt>
                <c:pt idx="75">
                  <c:v>90.0</c:v>
                </c:pt>
                <c:pt idx="76">
                  <c:v>130.0</c:v>
                </c:pt>
                <c:pt idx="77">
                  <c:v>72.0</c:v>
                </c:pt>
                <c:pt idx="78">
                  <c:v>160.0</c:v>
                </c:pt>
                <c:pt idx="79">
                  <c:v>174.0</c:v>
                </c:pt>
                <c:pt idx="80">
                  <c:v>180.0</c:v>
                </c:pt>
                <c:pt idx="81">
                  <c:v>164.0</c:v>
                </c:pt>
                <c:pt idx="82">
                  <c:v>171.0</c:v>
                </c:pt>
                <c:pt idx="83">
                  <c:v>233.0</c:v>
                </c:pt>
                <c:pt idx="84">
                  <c:v>203.0</c:v>
                </c:pt>
                <c:pt idx="85">
                  <c:v>297.0</c:v>
                </c:pt>
                <c:pt idx="86">
                  <c:v>150.0</c:v>
                </c:pt>
                <c:pt idx="87">
                  <c:v>193.0</c:v>
                </c:pt>
                <c:pt idx="88">
                  <c:v>225.0</c:v>
                </c:pt>
                <c:pt idx="89">
                  <c:v>173.0</c:v>
                </c:pt>
                <c:pt idx="90">
                  <c:v>162.0</c:v>
                </c:pt>
                <c:pt idx="91">
                  <c:v>242.0</c:v>
                </c:pt>
                <c:pt idx="92">
                  <c:v>179.0</c:v>
                </c:pt>
                <c:pt idx="93">
                  <c:v>203.0</c:v>
                </c:pt>
                <c:pt idx="94">
                  <c:v>280.0</c:v>
                </c:pt>
                <c:pt idx="95">
                  <c:v>71.0</c:v>
                </c:pt>
                <c:pt idx="96">
                  <c:v>197.0</c:v>
                </c:pt>
                <c:pt idx="97">
                  <c:v>158.0</c:v>
                </c:pt>
                <c:pt idx="98">
                  <c:v>261.0</c:v>
                </c:pt>
                <c:pt idx="99">
                  <c:v>282.0</c:v>
                </c:pt>
                <c:pt idx="100">
                  <c:v>215.0</c:v>
                </c:pt>
                <c:pt idx="101">
                  <c:v>267.0</c:v>
                </c:pt>
                <c:pt idx="102">
                  <c:v>244.0</c:v>
                </c:pt>
                <c:pt idx="103">
                  <c:v>231.0</c:v>
                </c:pt>
                <c:pt idx="104">
                  <c:v>237.0</c:v>
                </c:pt>
                <c:pt idx="105">
                  <c:v>190.0</c:v>
                </c:pt>
                <c:pt idx="106">
                  <c:v>324.0</c:v>
                </c:pt>
                <c:pt idx="107">
                  <c:v>279.0</c:v>
                </c:pt>
                <c:pt idx="108">
                  <c:v>214.0</c:v>
                </c:pt>
                <c:pt idx="109">
                  <c:v>252.0</c:v>
                </c:pt>
                <c:pt idx="110">
                  <c:v>90.0</c:v>
                </c:pt>
                <c:pt idx="111">
                  <c:v>241.0</c:v>
                </c:pt>
                <c:pt idx="112">
                  <c:v>256.0</c:v>
                </c:pt>
                <c:pt idx="113">
                  <c:v>226.0</c:v>
                </c:pt>
                <c:pt idx="114">
                  <c:v>245.0</c:v>
                </c:pt>
                <c:pt idx="115">
                  <c:v>123.0</c:v>
                </c:pt>
                <c:pt idx="116">
                  <c:v>162.0</c:v>
                </c:pt>
                <c:pt idx="117">
                  <c:v>304.0</c:v>
                </c:pt>
                <c:pt idx="118">
                  <c:v>279.0</c:v>
                </c:pt>
                <c:pt idx="119">
                  <c:v>259.0</c:v>
                </c:pt>
                <c:pt idx="120">
                  <c:v>155.0</c:v>
                </c:pt>
                <c:pt idx="121">
                  <c:v>222.0</c:v>
                </c:pt>
                <c:pt idx="122">
                  <c:v>167.0</c:v>
                </c:pt>
                <c:pt idx="123">
                  <c:v>130.0</c:v>
                </c:pt>
                <c:pt idx="124">
                  <c:v>25.0</c:v>
                </c:pt>
              </c:numCache>
            </c:numRef>
          </c:val>
          <c:smooth val="0"/>
        </c:ser>
        <c:dLbls>
          <c:showLegendKey val="0"/>
          <c:showVal val="0"/>
          <c:showCatName val="0"/>
          <c:showSerName val="0"/>
          <c:showPercent val="0"/>
          <c:showBubbleSize val="0"/>
        </c:dLbls>
        <c:marker val="1"/>
        <c:smooth val="0"/>
        <c:axId val="2064926120"/>
        <c:axId val="-2132732968"/>
      </c:lineChart>
      <c:dateAx>
        <c:axId val="2064926120"/>
        <c:scaling>
          <c:orientation val="minMax"/>
        </c:scaling>
        <c:delete val="0"/>
        <c:axPos val="b"/>
        <c:numFmt formatCode="[$-409]mmm\-yy;@" sourceLinked="0"/>
        <c:majorTickMark val="out"/>
        <c:minorTickMark val="none"/>
        <c:tickLblPos val="low"/>
        <c:spPr>
          <a:ln>
            <a:solidFill>
              <a:schemeClr val="tx1"/>
            </a:solidFill>
          </a:ln>
        </c:spPr>
        <c:crossAx val="-2132732968"/>
        <c:crosses val="autoZero"/>
        <c:auto val="1"/>
        <c:lblOffset val="100"/>
        <c:baseTimeUnit val="months"/>
        <c:majorUnit val="12.0"/>
        <c:majorTimeUnit val="months"/>
      </c:dateAx>
      <c:valAx>
        <c:axId val="-2132732968"/>
        <c:scaling>
          <c:orientation val="minMax"/>
        </c:scaling>
        <c:delete val="0"/>
        <c:axPos val="l"/>
        <c:numFmt formatCode="0" sourceLinked="1"/>
        <c:majorTickMark val="out"/>
        <c:minorTickMark val="none"/>
        <c:tickLblPos val="nextTo"/>
        <c:spPr>
          <a:ln>
            <a:solidFill>
              <a:schemeClr val="tx1"/>
            </a:solidFill>
          </a:ln>
        </c:spPr>
        <c:crossAx val="2064926120"/>
        <c:crosses val="autoZero"/>
        <c:crossBetween val="between"/>
      </c:valAx>
    </c:plotArea>
    <c:legend>
      <c:legendPos val="r"/>
      <c:layout>
        <c:manualLayout>
          <c:xMode val="edge"/>
          <c:yMode val="edge"/>
          <c:x val="0.780265310586177"/>
          <c:y val="0.490356882473024"/>
          <c:w val="0.0802360918120529"/>
          <c:h val="0.123968601147079"/>
        </c:manualLayout>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invertIfNegative val="0"/>
          <c:dLbls>
            <c:showLegendKey val="0"/>
            <c:showVal val="1"/>
            <c:showCatName val="0"/>
            <c:showSerName val="0"/>
            <c:showPercent val="0"/>
            <c:showBubbleSize val="0"/>
            <c:showLeaderLines val="0"/>
          </c:dLbls>
          <c:cat>
            <c:strRef>
              <c:f>Sheet1!$M$170:$M$181</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Sheet1!$N$170:$N$181</c:f>
              <c:numCache>
                <c:formatCode>General</c:formatCode>
                <c:ptCount val="12"/>
                <c:pt idx="0">
                  <c:v>20.0</c:v>
                </c:pt>
                <c:pt idx="1">
                  <c:v>17.0</c:v>
                </c:pt>
                <c:pt idx="2">
                  <c:v>30.0</c:v>
                </c:pt>
                <c:pt idx="3">
                  <c:v>43.0</c:v>
                </c:pt>
                <c:pt idx="4">
                  <c:v>26.0</c:v>
                </c:pt>
                <c:pt idx="5">
                  <c:v>28.0</c:v>
                </c:pt>
                <c:pt idx="6">
                  <c:v>19.0</c:v>
                </c:pt>
                <c:pt idx="7">
                  <c:v>25.0</c:v>
                </c:pt>
                <c:pt idx="8">
                  <c:v>34.0</c:v>
                </c:pt>
                <c:pt idx="9">
                  <c:v>28.0</c:v>
                </c:pt>
                <c:pt idx="10">
                  <c:v>40.0</c:v>
                </c:pt>
                <c:pt idx="11">
                  <c:v>47.0</c:v>
                </c:pt>
              </c:numCache>
            </c:numRef>
          </c:val>
        </c:ser>
        <c:dLbls>
          <c:showLegendKey val="0"/>
          <c:showVal val="0"/>
          <c:showCatName val="0"/>
          <c:showSerName val="0"/>
          <c:showPercent val="0"/>
          <c:showBubbleSize val="0"/>
        </c:dLbls>
        <c:gapWidth val="50"/>
        <c:axId val="-2119028808"/>
        <c:axId val="-2119025528"/>
      </c:barChart>
      <c:catAx>
        <c:axId val="-2119028808"/>
        <c:scaling>
          <c:orientation val="minMax"/>
        </c:scaling>
        <c:delete val="0"/>
        <c:axPos val="b"/>
        <c:majorTickMark val="out"/>
        <c:minorTickMark val="none"/>
        <c:tickLblPos val="nextTo"/>
        <c:spPr>
          <a:ln>
            <a:solidFill>
              <a:schemeClr val="tx1"/>
            </a:solidFill>
          </a:ln>
        </c:spPr>
        <c:crossAx val="-2119025528"/>
        <c:crosses val="autoZero"/>
        <c:auto val="1"/>
        <c:lblAlgn val="ctr"/>
        <c:lblOffset val="100"/>
        <c:noMultiLvlLbl val="0"/>
      </c:catAx>
      <c:valAx>
        <c:axId val="-2119025528"/>
        <c:scaling>
          <c:orientation val="minMax"/>
        </c:scaling>
        <c:delete val="0"/>
        <c:axPos val="l"/>
        <c:numFmt formatCode="General" sourceLinked="1"/>
        <c:majorTickMark val="out"/>
        <c:minorTickMark val="none"/>
        <c:tickLblPos val="nextTo"/>
        <c:spPr>
          <a:ln>
            <a:solidFill>
              <a:schemeClr val="tx1"/>
            </a:solidFill>
          </a:ln>
        </c:spPr>
        <c:crossAx val="-2119028808"/>
        <c:crosses val="autoZero"/>
        <c:crossBetween val="between"/>
      </c:valAx>
    </c:plotArea>
    <c:plotVisOnly val="1"/>
    <c:dispBlanksAs val="gap"/>
    <c:showDLblsOverMax val="0"/>
  </c:chart>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0565535741855797"/>
          <c:y val="0.104455995734908"/>
          <c:w val="0.914026169522927"/>
          <c:h val="0.822653379265092"/>
        </c:manualLayout>
      </c:layout>
      <c:lineChart>
        <c:grouping val="standard"/>
        <c:varyColors val="0"/>
        <c:ser>
          <c:idx val="0"/>
          <c:order val="0"/>
          <c:tx>
            <c:strRef>
              <c:f>Sheet1!$L$191</c:f>
              <c:strCache>
                <c:ptCount val="1"/>
                <c:pt idx="0">
                  <c:v>ADP</c:v>
                </c:pt>
              </c:strCache>
            </c:strRef>
          </c:tx>
          <c:marker>
            <c:symbol val="none"/>
          </c:marker>
          <c:cat>
            <c:numRef>
              <c:f>Sheet1!$B$62:$B$186</c:f>
              <c:numCache>
                <c:formatCode>m/d/yy</c:formatCode>
                <c:ptCount val="125"/>
                <c:pt idx="0">
                  <c:v>38718.0</c:v>
                </c:pt>
                <c:pt idx="1">
                  <c:v>38749.0</c:v>
                </c:pt>
                <c:pt idx="2">
                  <c:v>38777.0</c:v>
                </c:pt>
                <c:pt idx="3">
                  <c:v>38808.0</c:v>
                </c:pt>
                <c:pt idx="4">
                  <c:v>38838.0</c:v>
                </c:pt>
                <c:pt idx="5">
                  <c:v>38869.0</c:v>
                </c:pt>
                <c:pt idx="6">
                  <c:v>38899.0</c:v>
                </c:pt>
                <c:pt idx="7">
                  <c:v>38930.0</c:v>
                </c:pt>
                <c:pt idx="8">
                  <c:v>38961.0</c:v>
                </c:pt>
                <c:pt idx="9">
                  <c:v>38991.0</c:v>
                </c:pt>
                <c:pt idx="10">
                  <c:v>39022.0</c:v>
                </c:pt>
                <c:pt idx="11">
                  <c:v>39052.0</c:v>
                </c:pt>
                <c:pt idx="12">
                  <c:v>39083.0</c:v>
                </c:pt>
                <c:pt idx="13">
                  <c:v>39114.0</c:v>
                </c:pt>
                <c:pt idx="14">
                  <c:v>39142.0</c:v>
                </c:pt>
                <c:pt idx="15">
                  <c:v>39173.0</c:v>
                </c:pt>
                <c:pt idx="16">
                  <c:v>39203.0</c:v>
                </c:pt>
                <c:pt idx="17">
                  <c:v>39234.0</c:v>
                </c:pt>
                <c:pt idx="18">
                  <c:v>39264.0</c:v>
                </c:pt>
                <c:pt idx="19">
                  <c:v>39295.0</c:v>
                </c:pt>
                <c:pt idx="20">
                  <c:v>39326.0</c:v>
                </c:pt>
                <c:pt idx="21">
                  <c:v>39356.0</c:v>
                </c:pt>
                <c:pt idx="22">
                  <c:v>39387.0</c:v>
                </c:pt>
                <c:pt idx="23">
                  <c:v>39417.0</c:v>
                </c:pt>
                <c:pt idx="24">
                  <c:v>39448.0</c:v>
                </c:pt>
                <c:pt idx="25">
                  <c:v>39479.0</c:v>
                </c:pt>
                <c:pt idx="26">
                  <c:v>39508.0</c:v>
                </c:pt>
                <c:pt idx="27">
                  <c:v>39539.0</c:v>
                </c:pt>
                <c:pt idx="28">
                  <c:v>39569.0</c:v>
                </c:pt>
                <c:pt idx="29">
                  <c:v>39600.0</c:v>
                </c:pt>
                <c:pt idx="30">
                  <c:v>39630.0</c:v>
                </c:pt>
                <c:pt idx="31">
                  <c:v>39661.0</c:v>
                </c:pt>
                <c:pt idx="32">
                  <c:v>39692.0</c:v>
                </c:pt>
                <c:pt idx="33">
                  <c:v>39722.0</c:v>
                </c:pt>
                <c:pt idx="34">
                  <c:v>39753.0</c:v>
                </c:pt>
                <c:pt idx="35">
                  <c:v>39783.0</c:v>
                </c:pt>
                <c:pt idx="36">
                  <c:v>39814.0</c:v>
                </c:pt>
                <c:pt idx="37">
                  <c:v>39845.0</c:v>
                </c:pt>
                <c:pt idx="38">
                  <c:v>39873.0</c:v>
                </c:pt>
                <c:pt idx="39">
                  <c:v>39904.0</c:v>
                </c:pt>
                <c:pt idx="40">
                  <c:v>39934.0</c:v>
                </c:pt>
                <c:pt idx="41">
                  <c:v>39965.0</c:v>
                </c:pt>
                <c:pt idx="42">
                  <c:v>39995.0</c:v>
                </c:pt>
                <c:pt idx="43">
                  <c:v>40026.0</c:v>
                </c:pt>
                <c:pt idx="44">
                  <c:v>40057.0</c:v>
                </c:pt>
                <c:pt idx="45">
                  <c:v>40087.0</c:v>
                </c:pt>
                <c:pt idx="46">
                  <c:v>40118.0</c:v>
                </c:pt>
                <c:pt idx="47">
                  <c:v>40148.0</c:v>
                </c:pt>
                <c:pt idx="48">
                  <c:v>40179.0</c:v>
                </c:pt>
                <c:pt idx="49">
                  <c:v>40210.0</c:v>
                </c:pt>
                <c:pt idx="50">
                  <c:v>40238.0</c:v>
                </c:pt>
                <c:pt idx="51">
                  <c:v>40269.0</c:v>
                </c:pt>
                <c:pt idx="52">
                  <c:v>40299.0</c:v>
                </c:pt>
                <c:pt idx="53">
                  <c:v>40330.0</c:v>
                </c:pt>
                <c:pt idx="54">
                  <c:v>40360.0</c:v>
                </c:pt>
                <c:pt idx="55">
                  <c:v>40391.0</c:v>
                </c:pt>
                <c:pt idx="56">
                  <c:v>40422.0</c:v>
                </c:pt>
                <c:pt idx="57">
                  <c:v>40452.0</c:v>
                </c:pt>
                <c:pt idx="58">
                  <c:v>40483.0</c:v>
                </c:pt>
                <c:pt idx="59">
                  <c:v>40513.0</c:v>
                </c:pt>
                <c:pt idx="60">
                  <c:v>40544.0</c:v>
                </c:pt>
                <c:pt idx="61">
                  <c:v>40575.0</c:v>
                </c:pt>
                <c:pt idx="62">
                  <c:v>40603.0</c:v>
                </c:pt>
                <c:pt idx="63">
                  <c:v>40634.0</c:v>
                </c:pt>
                <c:pt idx="64">
                  <c:v>40664.0</c:v>
                </c:pt>
                <c:pt idx="65">
                  <c:v>40695.0</c:v>
                </c:pt>
                <c:pt idx="66">
                  <c:v>40725.0</c:v>
                </c:pt>
                <c:pt idx="67">
                  <c:v>40756.0</c:v>
                </c:pt>
                <c:pt idx="68">
                  <c:v>40787.0</c:v>
                </c:pt>
                <c:pt idx="69">
                  <c:v>40817.0</c:v>
                </c:pt>
                <c:pt idx="70">
                  <c:v>40848.0</c:v>
                </c:pt>
                <c:pt idx="71">
                  <c:v>40878.0</c:v>
                </c:pt>
                <c:pt idx="72">
                  <c:v>40909.0</c:v>
                </c:pt>
                <c:pt idx="73">
                  <c:v>40940.0</c:v>
                </c:pt>
                <c:pt idx="74">
                  <c:v>40969.0</c:v>
                </c:pt>
                <c:pt idx="75">
                  <c:v>41000.0</c:v>
                </c:pt>
                <c:pt idx="76">
                  <c:v>41030.0</c:v>
                </c:pt>
                <c:pt idx="77">
                  <c:v>41061.0</c:v>
                </c:pt>
                <c:pt idx="78">
                  <c:v>41091.0</c:v>
                </c:pt>
                <c:pt idx="79">
                  <c:v>41122.0</c:v>
                </c:pt>
                <c:pt idx="80">
                  <c:v>41153.0</c:v>
                </c:pt>
                <c:pt idx="81">
                  <c:v>41183.0</c:v>
                </c:pt>
                <c:pt idx="82">
                  <c:v>41214.0</c:v>
                </c:pt>
                <c:pt idx="83">
                  <c:v>41244.0</c:v>
                </c:pt>
                <c:pt idx="84">
                  <c:v>41275.0</c:v>
                </c:pt>
                <c:pt idx="85">
                  <c:v>41306.0</c:v>
                </c:pt>
                <c:pt idx="86">
                  <c:v>41334.0</c:v>
                </c:pt>
                <c:pt idx="87">
                  <c:v>41365.0</c:v>
                </c:pt>
                <c:pt idx="88">
                  <c:v>41395.0</c:v>
                </c:pt>
                <c:pt idx="89">
                  <c:v>41426.0</c:v>
                </c:pt>
                <c:pt idx="90">
                  <c:v>41456.0</c:v>
                </c:pt>
                <c:pt idx="91">
                  <c:v>41487.0</c:v>
                </c:pt>
                <c:pt idx="92">
                  <c:v>41518.0</c:v>
                </c:pt>
                <c:pt idx="93">
                  <c:v>41548.0</c:v>
                </c:pt>
                <c:pt idx="94">
                  <c:v>41579.0</c:v>
                </c:pt>
                <c:pt idx="95">
                  <c:v>41609.0</c:v>
                </c:pt>
                <c:pt idx="96">
                  <c:v>41640.0</c:v>
                </c:pt>
                <c:pt idx="97">
                  <c:v>41671.0</c:v>
                </c:pt>
                <c:pt idx="98">
                  <c:v>41699.0</c:v>
                </c:pt>
                <c:pt idx="99">
                  <c:v>41730.0</c:v>
                </c:pt>
                <c:pt idx="100">
                  <c:v>41760.0</c:v>
                </c:pt>
                <c:pt idx="101">
                  <c:v>41791.0</c:v>
                </c:pt>
                <c:pt idx="102">
                  <c:v>41821.0</c:v>
                </c:pt>
                <c:pt idx="103">
                  <c:v>41852.0</c:v>
                </c:pt>
                <c:pt idx="104">
                  <c:v>41883.0</c:v>
                </c:pt>
                <c:pt idx="105">
                  <c:v>41913.0</c:v>
                </c:pt>
                <c:pt idx="106">
                  <c:v>41944.0</c:v>
                </c:pt>
                <c:pt idx="107">
                  <c:v>41974.0</c:v>
                </c:pt>
                <c:pt idx="108">
                  <c:v>42005.0</c:v>
                </c:pt>
                <c:pt idx="109">
                  <c:v>42036.0</c:v>
                </c:pt>
                <c:pt idx="110">
                  <c:v>42064.0</c:v>
                </c:pt>
                <c:pt idx="111">
                  <c:v>42095.0</c:v>
                </c:pt>
                <c:pt idx="112">
                  <c:v>42125.0</c:v>
                </c:pt>
                <c:pt idx="113">
                  <c:v>42156.0</c:v>
                </c:pt>
                <c:pt idx="114">
                  <c:v>42186.0</c:v>
                </c:pt>
                <c:pt idx="115">
                  <c:v>42217.0</c:v>
                </c:pt>
                <c:pt idx="116">
                  <c:v>42248.0</c:v>
                </c:pt>
                <c:pt idx="117">
                  <c:v>42278.0</c:v>
                </c:pt>
                <c:pt idx="118">
                  <c:v>42309.0</c:v>
                </c:pt>
                <c:pt idx="119">
                  <c:v>42339.0</c:v>
                </c:pt>
                <c:pt idx="120">
                  <c:v>42370.0</c:v>
                </c:pt>
                <c:pt idx="121">
                  <c:v>42401.0</c:v>
                </c:pt>
                <c:pt idx="122">
                  <c:v>42430.0</c:v>
                </c:pt>
                <c:pt idx="123">
                  <c:v>42461.0</c:v>
                </c:pt>
                <c:pt idx="124">
                  <c:v>42491.0</c:v>
                </c:pt>
              </c:numCache>
            </c:numRef>
          </c:cat>
          <c:val>
            <c:numRef>
              <c:f>Sheet1!$D$62:$D$186</c:f>
              <c:numCache>
                <c:formatCode>0</c:formatCode>
                <c:ptCount val="125"/>
                <c:pt idx="0">
                  <c:v>250.8887005619908</c:v>
                </c:pt>
                <c:pt idx="1">
                  <c:v>356.5620672430086</c:v>
                </c:pt>
                <c:pt idx="2">
                  <c:v>232.7006797899958</c:v>
                </c:pt>
                <c:pt idx="3">
                  <c:v>153.1439561449952</c:v>
                </c:pt>
                <c:pt idx="4">
                  <c:v>150.805435391012</c:v>
                </c:pt>
                <c:pt idx="5">
                  <c:v>132.7346892949863</c:v>
                </c:pt>
                <c:pt idx="6">
                  <c:v>143.8790190390137</c:v>
                </c:pt>
                <c:pt idx="7">
                  <c:v>148.7307352639909</c:v>
                </c:pt>
                <c:pt idx="8">
                  <c:v>41.011189338009</c:v>
                </c:pt>
                <c:pt idx="9">
                  <c:v>110.0605175289966</c:v>
                </c:pt>
                <c:pt idx="10">
                  <c:v>172.238940063995</c:v>
                </c:pt>
                <c:pt idx="11">
                  <c:v>15.78415985300671</c:v>
                </c:pt>
                <c:pt idx="12">
                  <c:v>166.873593943994</c:v>
                </c:pt>
                <c:pt idx="13">
                  <c:v>166.0862512790045</c:v>
                </c:pt>
                <c:pt idx="14">
                  <c:v>88.65151285899618</c:v>
                </c:pt>
                <c:pt idx="15">
                  <c:v>110.8798859950039</c:v>
                </c:pt>
                <c:pt idx="16">
                  <c:v>28.0930608859926</c:v>
                </c:pt>
                <c:pt idx="17">
                  <c:v>115.3961879050039</c:v>
                </c:pt>
                <c:pt idx="18">
                  <c:v>-5.850069496998913</c:v>
                </c:pt>
                <c:pt idx="19">
                  <c:v>-5.854991416999836</c:v>
                </c:pt>
                <c:pt idx="20">
                  <c:v>-52.32942447700761</c:v>
                </c:pt>
                <c:pt idx="21">
                  <c:v>-4.20271170399792</c:v>
                </c:pt>
                <c:pt idx="22">
                  <c:v>103.8032652969996</c:v>
                </c:pt>
                <c:pt idx="23">
                  <c:v>-6.620062802991015</c:v>
                </c:pt>
                <c:pt idx="24">
                  <c:v>24.81750294099038</c:v>
                </c:pt>
                <c:pt idx="25">
                  <c:v>-32.17498086499108</c:v>
                </c:pt>
                <c:pt idx="26">
                  <c:v>-86.9576622610039</c:v>
                </c:pt>
                <c:pt idx="27">
                  <c:v>-200.369756840999</c:v>
                </c:pt>
                <c:pt idx="28">
                  <c:v>-207.1257062660006</c:v>
                </c:pt>
                <c:pt idx="29">
                  <c:v>-268.0518202899984</c:v>
                </c:pt>
                <c:pt idx="30">
                  <c:v>-296.6999524150015</c:v>
                </c:pt>
                <c:pt idx="31">
                  <c:v>-309.2480665460025</c:v>
                </c:pt>
                <c:pt idx="32">
                  <c:v>-367.6775927999988</c:v>
                </c:pt>
                <c:pt idx="33">
                  <c:v>-412.5624097429969</c:v>
                </c:pt>
                <c:pt idx="34">
                  <c:v>-629.5708943479985</c:v>
                </c:pt>
                <c:pt idx="35">
                  <c:v>-748.8829365069977</c:v>
                </c:pt>
                <c:pt idx="36">
                  <c:v>-769.936348564006</c:v>
                </c:pt>
                <c:pt idx="37">
                  <c:v>-881.1873509379947</c:v>
                </c:pt>
                <c:pt idx="38">
                  <c:v>-766.6871647420044</c:v>
                </c:pt>
                <c:pt idx="39">
                  <c:v>-628.103232519003</c:v>
                </c:pt>
                <c:pt idx="40">
                  <c:v>-511.2712721720018</c:v>
                </c:pt>
                <c:pt idx="41">
                  <c:v>-382.600484265</c:v>
                </c:pt>
                <c:pt idx="42">
                  <c:v>-303.755640880001</c:v>
                </c:pt>
                <c:pt idx="43">
                  <c:v>-213.5092324739962</c:v>
                </c:pt>
                <c:pt idx="44">
                  <c:v>-158.8685294619936</c:v>
                </c:pt>
                <c:pt idx="45">
                  <c:v>-113.9568935100106</c:v>
                </c:pt>
                <c:pt idx="46">
                  <c:v>-161.7518758309889</c:v>
                </c:pt>
                <c:pt idx="47">
                  <c:v>-96.75427746601053</c:v>
                </c:pt>
                <c:pt idx="48">
                  <c:v>-48.11291840999911</c:v>
                </c:pt>
                <c:pt idx="49">
                  <c:v>11.99040292701102</c:v>
                </c:pt>
                <c:pt idx="50">
                  <c:v>17.69395406199328</c:v>
                </c:pt>
                <c:pt idx="51">
                  <c:v>105.8601306049968</c:v>
                </c:pt>
                <c:pt idx="52">
                  <c:v>179.8912207230023</c:v>
                </c:pt>
                <c:pt idx="53">
                  <c:v>101.5675251270004</c:v>
                </c:pt>
                <c:pt idx="54">
                  <c:v>98.2179239630059</c:v>
                </c:pt>
                <c:pt idx="55">
                  <c:v>95.39223482599481</c:v>
                </c:pt>
                <c:pt idx="56">
                  <c:v>95.32570535599353</c:v>
                </c:pt>
                <c:pt idx="57">
                  <c:v>153.8956660090043</c:v>
                </c:pt>
                <c:pt idx="58">
                  <c:v>170.8200191340002</c:v>
                </c:pt>
                <c:pt idx="59">
                  <c:v>86.47898252500444</c:v>
                </c:pt>
                <c:pt idx="60">
                  <c:v>196.8098514849989</c:v>
                </c:pt>
                <c:pt idx="61">
                  <c:v>158.3941264860041</c:v>
                </c:pt>
                <c:pt idx="62">
                  <c:v>282.3466137609939</c:v>
                </c:pt>
                <c:pt idx="63">
                  <c:v>230.5152549789927</c:v>
                </c:pt>
                <c:pt idx="64">
                  <c:v>239.0668191940058</c:v>
                </c:pt>
                <c:pt idx="65">
                  <c:v>170.138937790005</c:v>
                </c:pt>
                <c:pt idx="66">
                  <c:v>187.354640960999</c:v>
                </c:pt>
                <c:pt idx="67">
                  <c:v>199.8954026589927</c:v>
                </c:pt>
                <c:pt idx="68">
                  <c:v>344.3717466570088</c:v>
                </c:pt>
                <c:pt idx="69">
                  <c:v>129.2765525540017</c:v>
                </c:pt>
                <c:pt idx="70">
                  <c:v>260.9226121120009</c:v>
                </c:pt>
                <c:pt idx="71">
                  <c:v>197.1663707080006</c:v>
                </c:pt>
                <c:pt idx="72">
                  <c:v>242.4961975149927</c:v>
                </c:pt>
                <c:pt idx="73">
                  <c:v>325.8739220900025</c:v>
                </c:pt>
                <c:pt idx="74">
                  <c:v>187.9215427809977</c:v>
                </c:pt>
                <c:pt idx="75">
                  <c:v>190.4940377500025</c:v>
                </c:pt>
                <c:pt idx="76">
                  <c:v>130.6522892369976</c:v>
                </c:pt>
                <c:pt idx="77">
                  <c:v>80.5160549830034</c:v>
                </c:pt>
                <c:pt idx="78">
                  <c:v>166.7296616459935</c:v>
                </c:pt>
                <c:pt idx="79">
                  <c:v>172.4244942420046</c:v>
                </c:pt>
                <c:pt idx="80">
                  <c:v>169.7622356929933</c:v>
                </c:pt>
                <c:pt idx="81">
                  <c:v>189.3914678900037</c:v>
                </c:pt>
                <c:pt idx="82">
                  <c:v>213.810937634</c:v>
                </c:pt>
                <c:pt idx="83">
                  <c:v>144.3495669330005</c:v>
                </c:pt>
                <c:pt idx="84">
                  <c:v>181.4211114619975</c:v>
                </c:pt>
                <c:pt idx="85">
                  <c:v>256.2553330410003</c:v>
                </c:pt>
                <c:pt idx="86">
                  <c:v>128.1928094890027</c:v>
                </c:pt>
                <c:pt idx="87">
                  <c:v>118.1926448949962</c:v>
                </c:pt>
                <c:pt idx="88">
                  <c:v>169.1378211730043</c:v>
                </c:pt>
                <c:pt idx="89">
                  <c:v>195.8618119470047</c:v>
                </c:pt>
                <c:pt idx="90">
                  <c:v>256.0038185519952</c:v>
                </c:pt>
                <c:pt idx="91">
                  <c:v>186.5983276229963</c:v>
                </c:pt>
                <c:pt idx="92">
                  <c:v>230.6799194060004</c:v>
                </c:pt>
                <c:pt idx="93">
                  <c:v>188.341762379001</c:v>
                </c:pt>
                <c:pt idx="94">
                  <c:v>210.8524670729966</c:v>
                </c:pt>
                <c:pt idx="95">
                  <c:v>204.1671548040031</c:v>
                </c:pt>
                <c:pt idx="96">
                  <c:v>175.2673979219981</c:v>
                </c:pt>
                <c:pt idx="97">
                  <c:v>208.696099615001</c:v>
                </c:pt>
                <c:pt idx="98">
                  <c:v>200.200774611003</c:v>
                </c:pt>
                <c:pt idx="99">
                  <c:v>253.6132296180003</c:v>
                </c:pt>
                <c:pt idx="100">
                  <c:v>267.1425355520041</c:v>
                </c:pt>
                <c:pt idx="101">
                  <c:v>276.6135568789902</c:v>
                </c:pt>
                <c:pt idx="102">
                  <c:v>221.305208773003</c:v>
                </c:pt>
                <c:pt idx="103">
                  <c:v>221.4703774500085</c:v>
                </c:pt>
                <c:pt idx="104">
                  <c:v>208.777214361995</c:v>
                </c:pt>
                <c:pt idx="105">
                  <c:v>228.5119271199947</c:v>
                </c:pt>
                <c:pt idx="106">
                  <c:v>268.6764424430003</c:v>
                </c:pt>
                <c:pt idx="107">
                  <c:v>275.5838139520049</c:v>
                </c:pt>
                <c:pt idx="108">
                  <c:v>207.6723678010021</c:v>
                </c:pt>
                <c:pt idx="109">
                  <c:v>211.2400573399937</c:v>
                </c:pt>
                <c:pt idx="110">
                  <c:v>184.3932687100023</c:v>
                </c:pt>
                <c:pt idx="111">
                  <c:v>190.9509848849993</c:v>
                </c:pt>
                <c:pt idx="112">
                  <c:v>191.9876046349964</c:v>
                </c:pt>
                <c:pt idx="113">
                  <c:v>307.1852179340058</c:v>
                </c:pt>
                <c:pt idx="114">
                  <c:v>158.000347631998</c:v>
                </c:pt>
                <c:pt idx="115">
                  <c:v>201.2391801060003</c:v>
                </c:pt>
                <c:pt idx="116">
                  <c:v>170.754596690007</c:v>
                </c:pt>
                <c:pt idx="117">
                  <c:v>177.8717054709996</c:v>
                </c:pt>
                <c:pt idx="118">
                  <c:v>192.7738213549892</c:v>
                </c:pt>
                <c:pt idx="119">
                  <c:v>287.0450176040031</c:v>
                </c:pt>
                <c:pt idx="120">
                  <c:v>192.8866410979972</c:v>
                </c:pt>
                <c:pt idx="121">
                  <c:v>207.4935088140046</c:v>
                </c:pt>
                <c:pt idx="122">
                  <c:v>201.0257142710034</c:v>
                </c:pt>
                <c:pt idx="123">
                  <c:v>165.7936116659985</c:v>
                </c:pt>
                <c:pt idx="124">
                  <c:v>173.1818953009933</c:v>
                </c:pt>
              </c:numCache>
            </c:numRef>
          </c:val>
          <c:smooth val="0"/>
        </c:ser>
        <c:ser>
          <c:idx val="1"/>
          <c:order val="1"/>
          <c:tx>
            <c:strRef>
              <c:f>Sheet1!$L$192</c:f>
              <c:strCache>
                <c:ptCount val="1"/>
                <c:pt idx="0">
                  <c:v>BLS</c:v>
                </c:pt>
              </c:strCache>
            </c:strRef>
          </c:tx>
          <c:marker>
            <c:symbol val="none"/>
          </c:marker>
          <c:cat>
            <c:numRef>
              <c:f>Sheet1!$B$62:$B$186</c:f>
              <c:numCache>
                <c:formatCode>m/d/yy</c:formatCode>
                <c:ptCount val="125"/>
                <c:pt idx="0">
                  <c:v>38718.0</c:v>
                </c:pt>
                <c:pt idx="1">
                  <c:v>38749.0</c:v>
                </c:pt>
                <c:pt idx="2">
                  <c:v>38777.0</c:v>
                </c:pt>
                <c:pt idx="3">
                  <c:v>38808.0</c:v>
                </c:pt>
                <c:pt idx="4">
                  <c:v>38838.0</c:v>
                </c:pt>
                <c:pt idx="5">
                  <c:v>38869.0</c:v>
                </c:pt>
                <c:pt idx="6">
                  <c:v>38899.0</c:v>
                </c:pt>
                <c:pt idx="7">
                  <c:v>38930.0</c:v>
                </c:pt>
                <c:pt idx="8">
                  <c:v>38961.0</c:v>
                </c:pt>
                <c:pt idx="9">
                  <c:v>38991.0</c:v>
                </c:pt>
                <c:pt idx="10">
                  <c:v>39022.0</c:v>
                </c:pt>
                <c:pt idx="11">
                  <c:v>39052.0</c:v>
                </c:pt>
                <c:pt idx="12">
                  <c:v>39083.0</c:v>
                </c:pt>
                <c:pt idx="13">
                  <c:v>39114.0</c:v>
                </c:pt>
                <c:pt idx="14">
                  <c:v>39142.0</c:v>
                </c:pt>
                <c:pt idx="15">
                  <c:v>39173.0</c:v>
                </c:pt>
                <c:pt idx="16">
                  <c:v>39203.0</c:v>
                </c:pt>
                <c:pt idx="17">
                  <c:v>39234.0</c:v>
                </c:pt>
                <c:pt idx="18">
                  <c:v>39264.0</c:v>
                </c:pt>
                <c:pt idx="19">
                  <c:v>39295.0</c:v>
                </c:pt>
                <c:pt idx="20">
                  <c:v>39326.0</c:v>
                </c:pt>
                <c:pt idx="21">
                  <c:v>39356.0</c:v>
                </c:pt>
                <c:pt idx="22">
                  <c:v>39387.0</c:v>
                </c:pt>
                <c:pt idx="23">
                  <c:v>39417.0</c:v>
                </c:pt>
                <c:pt idx="24">
                  <c:v>39448.0</c:v>
                </c:pt>
                <c:pt idx="25">
                  <c:v>39479.0</c:v>
                </c:pt>
                <c:pt idx="26">
                  <c:v>39508.0</c:v>
                </c:pt>
                <c:pt idx="27">
                  <c:v>39539.0</c:v>
                </c:pt>
                <c:pt idx="28">
                  <c:v>39569.0</c:v>
                </c:pt>
                <c:pt idx="29">
                  <c:v>39600.0</c:v>
                </c:pt>
                <c:pt idx="30">
                  <c:v>39630.0</c:v>
                </c:pt>
                <c:pt idx="31">
                  <c:v>39661.0</c:v>
                </c:pt>
                <c:pt idx="32">
                  <c:v>39692.0</c:v>
                </c:pt>
                <c:pt idx="33">
                  <c:v>39722.0</c:v>
                </c:pt>
                <c:pt idx="34">
                  <c:v>39753.0</c:v>
                </c:pt>
                <c:pt idx="35">
                  <c:v>39783.0</c:v>
                </c:pt>
                <c:pt idx="36">
                  <c:v>39814.0</c:v>
                </c:pt>
                <c:pt idx="37">
                  <c:v>39845.0</c:v>
                </c:pt>
                <c:pt idx="38">
                  <c:v>39873.0</c:v>
                </c:pt>
                <c:pt idx="39">
                  <c:v>39904.0</c:v>
                </c:pt>
                <c:pt idx="40">
                  <c:v>39934.0</c:v>
                </c:pt>
                <c:pt idx="41">
                  <c:v>39965.0</c:v>
                </c:pt>
                <c:pt idx="42">
                  <c:v>39995.0</c:v>
                </c:pt>
                <c:pt idx="43">
                  <c:v>40026.0</c:v>
                </c:pt>
                <c:pt idx="44">
                  <c:v>40057.0</c:v>
                </c:pt>
                <c:pt idx="45">
                  <c:v>40087.0</c:v>
                </c:pt>
                <c:pt idx="46">
                  <c:v>40118.0</c:v>
                </c:pt>
                <c:pt idx="47">
                  <c:v>40148.0</c:v>
                </c:pt>
                <c:pt idx="48">
                  <c:v>40179.0</c:v>
                </c:pt>
                <c:pt idx="49">
                  <c:v>40210.0</c:v>
                </c:pt>
                <c:pt idx="50">
                  <c:v>40238.0</c:v>
                </c:pt>
                <c:pt idx="51">
                  <c:v>40269.0</c:v>
                </c:pt>
                <c:pt idx="52">
                  <c:v>40299.0</c:v>
                </c:pt>
                <c:pt idx="53">
                  <c:v>40330.0</c:v>
                </c:pt>
                <c:pt idx="54">
                  <c:v>40360.0</c:v>
                </c:pt>
                <c:pt idx="55">
                  <c:v>40391.0</c:v>
                </c:pt>
                <c:pt idx="56">
                  <c:v>40422.0</c:v>
                </c:pt>
                <c:pt idx="57">
                  <c:v>40452.0</c:v>
                </c:pt>
                <c:pt idx="58">
                  <c:v>40483.0</c:v>
                </c:pt>
                <c:pt idx="59">
                  <c:v>40513.0</c:v>
                </c:pt>
                <c:pt idx="60">
                  <c:v>40544.0</c:v>
                </c:pt>
                <c:pt idx="61">
                  <c:v>40575.0</c:v>
                </c:pt>
                <c:pt idx="62">
                  <c:v>40603.0</c:v>
                </c:pt>
                <c:pt idx="63">
                  <c:v>40634.0</c:v>
                </c:pt>
                <c:pt idx="64">
                  <c:v>40664.0</c:v>
                </c:pt>
                <c:pt idx="65">
                  <c:v>40695.0</c:v>
                </c:pt>
                <c:pt idx="66">
                  <c:v>40725.0</c:v>
                </c:pt>
                <c:pt idx="67">
                  <c:v>40756.0</c:v>
                </c:pt>
                <c:pt idx="68">
                  <c:v>40787.0</c:v>
                </c:pt>
                <c:pt idx="69">
                  <c:v>40817.0</c:v>
                </c:pt>
                <c:pt idx="70">
                  <c:v>40848.0</c:v>
                </c:pt>
                <c:pt idx="71">
                  <c:v>40878.0</c:v>
                </c:pt>
                <c:pt idx="72">
                  <c:v>40909.0</c:v>
                </c:pt>
                <c:pt idx="73">
                  <c:v>40940.0</c:v>
                </c:pt>
                <c:pt idx="74">
                  <c:v>40969.0</c:v>
                </c:pt>
                <c:pt idx="75">
                  <c:v>41000.0</c:v>
                </c:pt>
                <c:pt idx="76">
                  <c:v>41030.0</c:v>
                </c:pt>
                <c:pt idx="77">
                  <c:v>41061.0</c:v>
                </c:pt>
                <c:pt idx="78">
                  <c:v>41091.0</c:v>
                </c:pt>
                <c:pt idx="79">
                  <c:v>41122.0</c:v>
                </c:pt>
                <c:pt idx="80">
                  <c:v>41153.0</c:v>
                </c:pt>
                <c:pt idx="81">
                  <c:v>41183.0</c:v>
                </c:pt>
                <c:pt idx="82">
                  <c:v>41214.0</c:v>
                </c:pt>
                <c:pt idx="83">
                  <c:v>41244.0</c:v>
                </c:pt>
                <c:pt idx="84">
                  <c:v>41275.0</c:v>
                </c:pt>
                <c:pt idx="85">
                  <c:v>41306.0</c:v>
                </c:pt>
                <c:pt idx="86">
                  <c:v>41334.0</c:v>
                </c:pt>
                <c:pt idx="87">
                  <c:v>41365.0</c:v>
                </c:pt>
                <c:pt idx="88">
                  <c:v>41395.0</c:v>
                </c:pt>
                <c:pt idx="89">
                  <c:v>41426.0</c:v>
                </c:pt>
                <c:pt idx="90">
                  <c:v>41456.0</c:v>
                </c:pt>
                <c:pt idx="91">
                  <c:v>41487.0</c:v>
                </c:pt>
                <c:pt idx="92">
                  <c:v>41518.0</c:v>
                </c:pt>
                <c:pt idx="93">
                  <c:v>41548.0</c:v>
                </c:pt>
                <c:pt idx="94">
                  <c:v>41579.0</c:v>
                </c:pt>
                <c:pt idx="95">
                  <c:v>41609.0</c:v>
                </c:pt>
                <c:pt idx="96">
                  <c:v>41640.0</c:v>
                </c:pt>
                <c:pt idx="97">
                  <c:v>41671.0</c:v>
                </c:pt>
                <c:pt idx="98">
                  <c:v>41699.0</c:v>
                </c:pt>
                <c:pt idx="99">
                  <c:v>41730.0</c:v>
                </c:pt>
                <c:pt idx="100">
                  <c:v>41760.0</c:v>
                </c:pt>
                <c:pt idx="101">
                  <c:v>41791.0</c:v>
                </c:pt>
                <c:pt idx="102">
                  <c:v>41821.0</c:v>
                </c:pt>
                <c:pt idx="103">
                  <c:v>41852.0</c:v>
                </c:pt>
                <c:pt idx="104">
                  <c:v>41883.0</c:v>
                </c:pt>
                <c:pt idx="105">
                  <c:v>41913.0</c:v>
                </c:pt>
                <c:pt idx="106">
                  <c:v>41944.0</c:v>
                </c:pt>
                <c:pt idx="107">
                  <c:v>41974.0</c:v>
                </c:pt>
                <c:pt idx="108">
                  <c:v>42005.0</c:v>
                </c:pt>
                <c:pt idx="109">
                  <c:v>42036.0</c:v>
                </c:pt>
                <c:pt idx="110">
                  <c:v>42064.0</c:v>
                </c:pt>
                <c:pt idx="111">
                  <c:v>42095.0</c:v>
                </c:pt>
                <c:pt idx="112">
                  <c:v>42125.0</c:v>
                </c:pt>
                <c:pt idx="113">
                  <c:v>42156.0</c:v>
                </c:pt>
                <c:pt idx="114">
                  <c:v>42186.0</c:v>
                </c:pt>
                <c:pt idx="115">
                  <c:v>42217.0</c:v>
                </c:pt>
                <c:pt idx="116">
                  <c:v>42248.0</c:v>
                </c:pt>
                <c:pt idx="117">
                  <c:v>42278.0</c:v>
                </c:pt>
                <c:pt idx="118">
                  <c:v>42309.0</c:v>
                </c:pt>
                <c:pt idx="119">
                  <c:v>42339.0</c:v>
                </c:pt>
                <c:pt idx="120">
                  <c:v>42370.0</c:v>
                </c:pt>
                <c:pt idx="121">
                  <c:v>42401.0</c:v>
                </c:pt>
                <c:pt idx="122">
                  <c:v>42430.0</c:v>
                </c:pt>
                <c:pt idx="123">
                  <c:v>42461.0</c:v>
                </c:pt>
                <c:pt idx="124">
                  <c:v>42491.0</c:v>
                </c:pt>
              </c:numCache>
            </c:numRef>
          </c:cat>
          <c:val>
            <c:numRef>
              <c:f>Sheet1!$E$62:$E$186</c:f>
              <c:numCache>
                <c:formatCode>General</c:formatCode>
                <c:ptCount val="125"/>
                <c:pt idx="1">
                  <c:v>285.0</c:v>
                </c:pt>
                <c:pt idx="2">
                  <c:v>256.0</c:v>
                </c:pt>
                <c:pt idx="3">
                  <c:v>167.0</c:v>
                </c:pt>
                <c:pt idx="4">
                  <c:v>16.0</c:v>
                </c:pt>
                <c:pt idx="5">
                  <c:v>86.0</c:v>
                </c:pt>
                <c:pt idx="6">
                  <c:v>156.0</c:v>
                </c:pt>
                <c:pt idx="7">
                  <c:v>143.0</c:v>
                </c:pt>
                <c:pt idx="8">
                  <c:v>87.0</c:v>
                </c:pt>
                <c:pt idx="9">
                  <c:v>18.0</c:v>
                </c:pt>
                <c:pt idx="10">
                  <c:v>193.0</c:v>
                </c:pt>
                <c:pt idx="11">
                  <c:v>166.0</c:v>
                </c:pt>
                <c:pt idx="12">
                  <c:v>233.0</c:v>
                </c:pt>
                <c:pt idx="13">
                  <c:v>54.0</c:v>
                </c:pt>
                <c:pt idx="14">
                  <c:v>171.0</c:v>
                </c:pt>
                <c:pt idx="15">
                  <c:v>53.0</c:v>
                </c:pt>
                <c:pt idx="16">
                  <c:v>125.0</c:v>
                </c:pt>
                <c:pt idx="17">
                  <c:v>64.0</c:v>
                </c:pt>
                <c:pt idx="18">
                  <c:v>3.0</c:v>
                </c:pt>
                <c:pt idx="19">
                  <c:v>-79.0</c:v>
                </c:pt>
                <c:pt idx="20">
                  <c:v>35.0</c:v>
                </c:pt>
                <c:pt idx="21">
                  <c:v>67.0</c:v>
                </c:pt>
                <c:pt idx="22">
                  <c:v>78.0</c:v>
                </c:pt>
                <c:pt idx="23">
                  <c:v>55.0</c:v>
                </c:pt>
                <c:pt idx="24">
                  <c:v>7.0</c:v>
                </c:pt>
                <c:pt idx="25">
                  <c:v>-115.0</c:v>
                </c:pt>
                <c:pt idx="26">
                  <c:v>-104.0</c:v>
                </c:pt>
                <c:pt idx="27">
                  <c:v>-217.0</c:v>
                </c:pt>
                <c:pt idx="28">
                  <c:v>-218.0</c:v>
                </c:pt>
                <c:pt idx="29">
                  <c:v>-199.0</c:v>
                </c:pt>
                <c:pt idx="30">
                  <c:v>-260.0</c:v>
                </c:pt>
                <c:pt idx="31">
                  <c:v>-265.0</c:v>
                </c:pt>
                <c:pt idx="32">
                  <c:v>-422.0</c:v>
                </c:pt>
                <c:pt idx="33">
                  <c:v>-485.0</c:v>
                </c:pt>
                <c:pt idx="34">
                  <c:v>-780.0</c:v>
                </c:pt>
                <c:pt idx="35">
                  <c:v>-691.0</c:v>
                </c:pt>
                <c:pt idx="36">
                  <c:v>-814.0</c:v>
                </c:pt>
                <c:pt idx="37">
                  <c:v>-700.0</c:v>
                </c:pt>
                <c:pt idx="38">
                  <c:v>-807.0</c:v>
                </c:pt>
                <c:pt idx="39">
                  <c:v>-803.0</c:v>
                </c:pt>
                <c:pt idx="40">
                  <c:v>-291.0</c:v>
                </c:pt>
                <c:pt idx="41">
                  <c:v>-429.0</c:v>
                </c:pt>
                <c:pt idx="42">
                  <c:v>-274.0</c:v>
                </c:pt>
                <c:pt idx="43">
                  <c:v>-228.0</c:v>
                </c:pt>
                <c:pt idx="44">
                  <c:v>-133.0</c:v>
                </c:pt>
                <c:pt idx="45">
                  <c:v>-273.0</c:v>
                </c:pt>
                <c:pt idx="46">
                  <c:v>-16.0</c:v>
                </c:pt>
                <c:pt idx="47">
                  <c:v>-228.0</c:v>
                </c:pt>
                <c:pt idx="48">
                  <c:v>19.0</c:v>
                </c:pt>
                <c:pt idx="49">
                  <c:v>-54.0</c:v>
                </c:pt>
                <c:pt idx="50">
                  <c:v>121.0</c:v>
                </c:pt>
                <c:pt idx="51">
                  <c:v>192.0</c:v>
                </c:pt>
                <c:pt idx="52">
                  <c:v>95.0</c:v>
                </c:pt>
                <c:pt idx="53">
                  <c:v>123.0</c:v>
                </c:pt>
                <c:pt idx="54">
                  <c:v>101.0</c:v>
                </c:pt>
                <c:pt idx="55">
                  <c:v>115.0</c:v>
                </c:pt>
                <c:pt idx="56">
                  <c:v>121.0</c:v>
                </c:pt>
                <c:pt idx="57">
                  <c:v>207.0</c:v>
                </c:pt>
                <c:pt idx="58">
                  <c:v>133.0</c:v>
                </c:pt>
                <c:pt idx="59">
                  <c:v>109.0</c:v>
                </c:pt>
                <c:pt idx="60">
                  <c:v>50.0</c:v>
                </c:pt>
                <c:pt idx="61">
                  <c:v>231.0</c:v>
                </c:pt>
                <c:pt idx="62">
                  <c:v>248.0</c:v>
                </c:pt>
                <c:pt idx="63">
                  <c:v>354.0</c:v>
                </c:pt>
                <c:pt idx="64">
                  <c:v>128.0</c:v>
                </c:pt>
                <c:pt idx="65">
                  <c:v>200.0</c:v>
                </c:pt>
                <c:pt idx="66">
                  <c:v>185.0</c:v>
                </c:pt>
                <c:pt idx="67">
                  <c:v>139.0</c:v>
                </c:pt>
                <c:pt idx="68">
                  <c:v>280.0</c:v>
                </c:pt>
                <c:pt idx="69">
                  <c:v>187.0</c:v>
                </c:pt>
                <c:pt idx="70">
                  <c:v>173.0</c:v>
                </c:pt>
                <c:pt idx="71">
                  <c:v>224.0</c:v>
                </c:pt>
                <c:pt idx="72">
                  <c:v>347.0</c:v>
                </c:pt>
                <c:pt idx="73">
                  <c:v>261.0</c:v>
                </c:pt>
                <c:pt idx="74">
                  <c:v>237.0</c:v>
                </c:pt>
                <c:pt idx="75">
                  <c:v>90.0</c:v>
                </c:pt>
                <c:pt idx="76">
                  <c:v>130.0</c:v>
                </c:pt>
                <c:pt idx="77">
                  <c:v>72.0</c:v>
                </c:pt>
                <c:pt idx="78">
                  <c:v>160.0</c:v>
                </c:pt>
                <c:pt idx="79">
                  <c:v>174.0</c:v>
                </c:pt>
                <c:pt idx="80">
                  <c:v>180.0</c:v>
                </c:pt>
                <c:pt idx="81">
                  <c:v>164.0</c:v>
                </c:pt>
                <c:pt idx="82">
                  <c:v>171.0</c:v>
                </c:pt>
                <c:pt idx="83">
                  <c:v>233.0</c:v>
                </c:pt>
                <c:pt idx="84">
                  <c:v>203.0</c:v>
                </c:pt>
                <c:pt idx="85">
                  <c:v>297.0</c:v>
                </c:pt>
                <c:pt idx="86">
                  <c:v>150.0</c:v>
                </c:pt>
                <c:pt idx="87">
                  <c:v>193.0</c:v>
                </c:pt>
                <c:pt idx="88">
                  <c:v>225.0</c:v>
                </c:pt>
                <c:pt idx="89">
                  <c:v>173.0</c:v>
                </c:pt>
                <c:pt idx="90">
                  <c:v>162.0</c:v>
                </c:pt>
                <c:pt idx="91">
                  <c:v>242.0</c:v>
                </c:pt>
                <c:pt idx="92">
                  <c:v>179.0</c:v>
                </c:pt>
                <c:pt idx="93">
                  <c:v>203.0</c:v>
                </c:pt>
                <c:pt idx="94">
                  <c:v>280.0</c:v>
                </c:pt>
                <c:pt idx="95">
                  <c:v>71.0</c:v>
                </c:pt>
                <c:pt idx="96">
                  <c:v>197.0</c:v>
                </c:pt>
                <c:pt idx="97">
                  <c:v>158.0</c:v>
                </c:pt>
                <c:pt idx="98">
                  <c:v>261.0</c:v>
                </c:pt>
                <c:pt idx="99">
                  <c:v>282.0</c:v>
                </c:pt>
                <c:pt idx="100">
                  <c:v>215.0</c:v>
                </c:pt>
                <c:pt idx="101">
                  <c:v>267.0</c:v>
                </c:pt>
                <c:pt idx="102">
                  <c:v>244.0</c:v>
                </c:pt>
                <c:pt idx="103">
                  <c:v>231.0</c:v>
                </c:pt>
                <c:pt idx="104">
                  <c:v>237.0</c:v>
                </c:pt>
                <c:pt idx="105">
                  <c:v>190.0</c:v>
                </c:pt>
                <c:pt idx="106">
                  <c:v>324.0</c:v>
                </c:pt>
                <c:pt idx="107">
                  <c:v>279.0</c:v>
                </c:pt>
                <c:pt idx="108">
                  <c:v>214.0</c:v>
                </c:pt>
                <c:pt idx="109">
                  <c:v>252.0</c:v>
                </c:pt>
                <c:pt idx="110">
                  <c:v>90.0</c:v>
                </c:pt>
                <c:pt idx="111">
                  <c:v>241.0</c:v>
                </c:pt>
                <c:pt idx="112">
                  <c:v>256.0</c:v>
                </c:pt>
                <c:pt idx="113">
                  <c:v>226.0</c:v>
                </c:pt>
                <c:pt idx="114">
                  <c:v>245.0</c:v>
                </c:pt>
                <c:pt idx="115">
                  <c:v>123.0</c:v>
                </c:pt>
                <c:pt idx="116">
                  <c:v>162.0</c:v>
                </c:pt>
                <c:pt idx="117">
                  <c:v>304.0</c:v>
                </c:pt>
                <c:pt idx="118">
                  <c:v>279.0</c:v>
                </c:pt>
                <c:pt idx="119">
                  <c:v>259.0</c:v>
                </c:pt>
                <c:pt idx="120">
                  <c:v>155.0</c:v>
                </c:pt>
                <c:pt idx="121">
                  <c:v>222.0</c:v>
                </c:pt>
                <c:pt idx="122">
                  <c:v>167.0</c:v>
                </c:pt>
                <c:pt idx="123">
                  <c:v>130.0</c:v>
                </c:pt>
                <c:pt idx="124">
                  <c:v>25.0</c:v>
                </c:pt>
              </c:numCache>
            </c:numRef>
          </c:val>
          <c:smooth val="0"/>
        </c:ser>
        <c:dLbls>
          <c:showLegendKey val="0"/>
          <c:showVal val="0"/>
          <c:showCatName val="0"/>
          <c:showSerName val="0"/>
          <c:showPercent val="0"/>
          <c:showBubbleSize val="0"/>
        </c:dLbls>
        <c:marker val="1"/>
        <c:smooth val="0"/>
        <c:axId val="-2120677176"/>
        <c:axId val="-2120680280"/>
      </c:lineChart>
      <c:dateAx>
        <c:axId val="-2120677176"/>
        <c:scaling>
          <c:orientation val="minMax"/>
        </c:scaling>
        <c:delete val="0"/>
        <c:axPos val="b"/>
        <c:numFmt formatCode="[$-409]mmm\-yy;@" sourceLinked="0"/>
        <c:majorTickMark val="out"/>
        <c:minorTickMark val="none"/>
        <c:tickLblPos val="low"/>
        <c:spPr>
          <a:ln>
            <a:solidFill>
              <a:schemeClr val="tx1"/>
            </a:solidFill>
          </a:ln>
        </c:spPr>
        <c:crossAx val="-2120680280"/>
        <c:crosses val="autoZero"/>
        <c:auto val="1"/>
        <c:lblOffset val="100"/>
        <c:baseTimeUnit val="months"/>
        <c:majorUnit val="12.0"/>
        <c:majorTimeUnit val="months"/>
      </c:dateAx>
      <c:valAx>
        <c:axId val="-2120680280"/>
        <c:scaling>
          <c:orientation val="minMax"/>
        </c:scaling>
        <c:delete val="0"/>
        <c:axPos val="l"/>
        <c:numFmt formatCode="0" sourceLinked="1"/>
        <c:majorTickMark val="out"/>
        <c:minorTickMark val="none"/>
        <c:tickLblPos val="nextTo"/>
        <c:spPr>
          <a:ln>
            <a:solidFill>
              <a:schemeClr val="tx1"/>
            </a:solidFill>
          </a:ln>
        </c:spPr>
        <c:crossAx val="-2120677176"/>
        <c:crosses val="autoZero"/>
        <c:crossBetween val="between"/>
      </c:valAx>
    </c:plotArea>
    <c:legend>
      <c:legendPos val="r"/>
      <c:layout>
        <c:manualLayout>
          <c:xMode val="edge"/>
          <c:yMode val="edge"/>
          <c:x val="0.780265310586177"/>
          <c:y val="0.490356882473024"/>
          <c:w val="0.0802360918120529"/>
          <c:h val="0.123968601147079"/>
        </c:manualLayout>
      </c:layout>
      <c:overlay val="0"/>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0565535741855797"/>
          <c:y val="0.0601851851851852"/>
          <c:w val="0.914026169522927"/>
          <c:h val="0.866924273354719"/>
        </c:manualLayout>
      </c:layout>
      <c:lineChart>
        <c:grouping val="standard"/>
        <c:varyColors val="0"/>
        <c:ser>
          <c:idx val="0"/>
          <c:order val="0"/>
          <c:tx>
            <c:strRef>
              <c:f>Sheet1!$L$191</c:f>
              <c:strCache>
                <c:ptCount val="1"/>
                <c:pt idx="0">
                  <c:v>ADP</c:v>
                </c:pt>
              </c:strCache>
            </c:strRef>
          </c:tx>
          <c:marker>
            <c:symbol val="none"/>
          </c:marker>
          <c:cat>
            <c:numRef>
              <c:f>Sheet1!$B$62:$B$186</c:f>
              <c:numCache>
                <c:formatCode>m/d/yy</c:formatCode>
                <c:ptCount val="125"/>
                <c:pt idx="0">
                  <c:v>38718.0</c:v>
                </c:pt>
                <c:pt idx="1">
                  <c:v>38749.0</c:v>
                </c:pt>
                <c:pt idx="2">
                  <c:v>38777.0</c:v>
                </c:pt>
                <c:pt idx="3">
                  <c:v>38808.0</c:v>
                </c:pt>
                <c:pt idx="4">
                  <c:v>38838.0</c:v>
                </c:pt>
                <c:pt idx="5">
                  <c:v>38869.0</c:v>
                </c:pt>
                <c:pt idx="6">
                  <c:v>38899.0</c:v>
                </c:pt>
                <c:pt idx="7">
                  <c:v>38930.0</c:v>
                </c:pt>
                <c:pt idx="8">
                  <c:v>38961.0</c:v>
                </c:pt>
                <c:pt idx="9">
                  <c:v>38991.0</c:v>
                </c:pt>
                <c:pt idx="10">
                  <c:v>39022.0</c:v>
                </c:pt>
                <c:pt idx="11">
                  <c:v>39052.0</c:v>
                </c:pt>
                <c:pt idx="12">
                  <c:v>39083.0</c:v>
                </c:pt>
                <c:pt idx="13">
                  <c:v>39114.0</c:v>
                </c:pt>
                <c:pt idx="14">
                  <c:v>39142.0</c:v>
                </c:pt>
                <c:pt idx="15">
                  <c:v>39173.0</c:v>
                </c:pt>
                <c:pt idx="16">
                  <c:v>39203.0</c:v>
                </c:pt>
                <c:pt idx="17">
                  <c:v>39234.0</c:v>
                </c:pt>
                <c:pt idx="18">
                  <c:v>39264.0</c:v>
                </c:pt>
                <c:pt idx="19">
                  <c:v>39295.0</c:v>
                </c:pt>
                <c:pt idx="20">
                  <c:v>39326.0</c:v>
                </c:pt>
                <c:pt idx="21">
                  <c:v>39356.0</c:v>
                </c:pt>
                <c:pt idx="22">
                  <c:v>39387.0</c:v>
                </c:pt>
                <c:pt idx="23">
                  <c:v>39417.0</c:v>
                </c:pt>
                <c:pt idx="24">
                  <c:v>39448.0</c:v>
                </c:pt>
                <c:pt idx="25">
                  <c:v>39479.0</c:v>
                </c:pt>
                <c:pt idx="26">
                  <c:v>39508.0</c:v>
                </c:pt>
                <c:pt idx="27">
                  <c:v>39539.0</c:v>
                </c:pt>
                <c:pt idx="28">
                  <c:v>39569.0</c:v>
                </c:pt>
                <c:pt idx="29">
                  <c:v>39600.0</c:v>
                </c:pt>
                <c:pt idx="30">
                  <c:v>39630.0</c:v>
                </c:pt>
                <c:pt idx="31">
                  <c:v>39661.0</c:v>
                </c:pt>
                <c:pt idx="32">
                  <c:v>39692.0</c:v>
                </c:pt>
                <c:pt idx="33">
                  <c:v>39722.0</c:v>
                </c:pt>
                <c:pt idx="34">
                  <c:v>39753.0</c:v>
                </c:pt>
                <c:pt idx="35">
                  <c:v>39783.0</c:v>
                </c:pt>
                <c:pt idx="36">
                  <c:v>39814.0</c:v>
                </c:pt>
                <c:pt idx="37">
                  <c:v>39845.0</c:v>
                </c:pt>
                <c:pt idx="38">
                  <c:v>39873.0</c:v>
                </c:pt>
                <c:pt idx="39">
                  <c:v>39904.0</c:v>
                </c:pt>
                <c:pt idx="40">
                  <c:v>39934.0</c:v>
                </c:pt>
                <c:pt idx="41">
                  <c:v>39965.0</c:v>
                </c:pt>
                <c:pt idx="42">
                  <c:v>39995.0</c:v>
                </c:pt>
                <c:pt idx="43">
                  <c:v>40026.0</c:v>
                </c:pt>
                <c:pt idx="44">
                  <c:v>40057.0</c:v>
                </c:pt>
                <c:pt idx="45">
                  <c:v>40087.0</c:v>
                </c:pt>
                <c:pt idx="46">
                  <c:v>40118.0</c:v>
                </c:pt>
                <c:pt idx="47">
                  <c:v>40148.0</c:v>
                </c:pt>
                <c:pt idx="48">
                  <c:v>40179.0</c:v>
                </c:pt>
                <c:pt idx="49">
                  <c:v>40210.0</c:v>
                </c:pt>
                <c:pt idx="50">
                  <c:v>40238.0</c:v>
                </c:pt>
                <c:pt idx="51">
                  <c:v>40269.0</c:v>
                </c:pt>
                <c:pt idx="52">
                  <c:v>40299.0</c:v>
                </c:pt>
                <c:pt idx="53">
                  <c:v>40330.0</c:v>
                </c:pt>
                <c:pt idx="54">
                  <c:v>40360.0</c:v>
                </c:pt>
                <c:pt idx="55">
                  <c:v>40391.0</c:v>
                </c:pt>
                <c:pt idx="56">
                  <c:v>40422.0</c:v>
                </c:pt>
                <c:pt idx="57">
                  <c:v>40452.0</c:v>
                </c:pt>
                <c:pt idx="58">
                  <c:v>40483.0</c:v>
                </c:pt>
                <c:pt idx="59">
                  <c:v>40513.0</c:v>
                </c:pt>
                <c:pt idx="60">
                  <c:v>40544.0</c:v>
                </c:pt>
                <c:pt idx="61">
                  <c:v>40575.0</c:v>
                </c:pt>
                <c:pt idx="62">
                  <c:v>40603.0</c:v>
                </c:pt>
                <c:pt idx="63">
                  <c:v>40634.0</c:v>
                </c:pt>
                <c:pt idx="64">
                  <c:v>40664.0</c:v>
                </c:pt>
                <c:pt idx="65">
                  <c:v>40695.0</c:v>
                </c:pt>
                <c:pt idx="66">
                  <c:v>40725.0</c:v>
                </c:pt>
                <c:pt idx="67">
                  <c:v>40756.0</c:v>
                </c:pt>
                <c:pt idx="68">
                  <c:v>40787.0</c:v>
                </c:pt>
                <c:pt idx="69">
                  <c:v>40817.0</c:v>
                </c:pt>
                <c:pt idx="70">
                  <c:v>40848.0</c:v>
                </c:pt>
                <c:pt idx="71">
                  <c:v>40878.0</c:v>
                </c:pt>
                <c:pt idx="72">
                  <c:v>40909.0</c:v>
                </c:pt>
                <c:pt idx="73">
                  <c:v>40940.0</c:v>
                </c:pt>
                <c:pt idx="74">
                  <c:v>40969.0</c:v>
                </c:pt>
                <c:pt idx="75">
                  <c:v>41000.0</c:v>
                </c:pt>
                <c:pt idx="76">
                  <c:v>41030.0</c:v>
                </c:pt>
                <c:pt idx="77">
                  <c:v>41061.0</c:v>
                </c:pt>
                <c:pt idx="78">
                  <c:v>41091.0</c:v>
                </c:pt>
                <c:pt idx="79">
                  <c:v>41122.0</c:v>
                </c:pt>
                <c:pt idx="80">
                  <c:v>41153.0</c:v>
                </c:pt>
                <c:pt idx="81">
                  <c:v>41183.0</c:v>
                </c:pt>
                <c:pt idx="82">
                  <c:v>41214.0</c:v>
                </c:pt>
                <c:pt idx="83">
                  <c:v>41244.0</c:v>
                </c:pt>
                <c:pt idx="84">
                  <c:v>41275.0</c:v>
                </c:pt>
                <c:pt idx="85">
                  <c:v>41306.0</c:v>
                </c:pt>
                <c:pt idx="86">
                  <c:v>41334.0</c:v>
                </c:pt>
                <c:pt idx="87">
                  <c:v>41365.0</c:v>
                </c:pt>
                <c:pt idx="88">
                  <c:v>41395.0</c:v>
                </c:pt>
                <c:pt idx="89">
                  <c:v>41426.0</c:v>
                </c:pt>
                <c:pt idx="90">
                  <c:v>41456.0</c:v>
                </c:pt>
                <c:pt idx="91">
                  <c:v>41487.0</c:v>
                </c:pt>
                <c:pt idx="92">
                  <c:v>41518.0</c:v>
                </c:pt>
                <c:pt idx="93">
                  <c:v>41548.0</c:v>
                </c:pt>
                <c:pt idx="94">
                  <c:v>41579.0</c:v>
                </c:pt>
                <c:pt idx="95">
                  <c:v>41609.0</c:v>
                </c:pt>
                <c:pt idx="96">
                  <c:v>41640.0</c:v>
                </c:pt>
                <c:pt idx="97">
                  <c:v>41671.0</c:v>
                </c:pt>
                <c:pt idx="98">
                  <c:v>41699.0</c:v>
                </c:pt>
                <c:pt idx="99">
                  <c:v>41730.0</c:v>
                </c:pt>
                <c:pt idx="100">
                  <c:v>41760.0</c:v>
                </c:pt>
                <c:pt idx="101">
                  <c:v>41791.0</c:v>
                </c:pt>
                <c:pt idx="102">
                  <c:v>41821.0</c:v>
                </c:pt>
                <c:pt idx="103">
                  <c:v>41852.0</c:v>
                </c:pt>
                <c:pt idx="104">
                  <c:v>41883.0</c:v>
                </c:pt>
                <c:pt idx="105">
                  <c:v>41913.0</c:v>
                </c:pt>
                <c:pt idx="106">
                  <c:v>41944.0</c:v>
                </c:pt>
                <c:pt idx="107">
                  <c:v>41974.0</c:v>
                </c:pt>
                <c:pt idx="108">
                  <c:v>42005.0</c:v>
                </c:pt>
                <c:pt idx="109">
                  <c:v>42036.0</c:v>
                </c:pt>
                <c:pt idx="110">
                  <c:v>42064.0</c:v>
                </c:pt>
                <c:pt idx="111">
                  <c:v>42095.0</c:v>
                </c:pt>
                <c:pt idx="112">
                  <c:v>42125.0</c:v>
                </c:pt>
                <c:pt idx="113">
                  <c:v>42156.0</c:v>
                </c:pt>
                <c:pt idx="114">
                  <c:v>42186.0</c:v>
                </c:pt>
                <c:pt idx="115">
                  <c:v>42217.0</c:v>
                </c:pt>
                <c:pt idx="116">
                  <c:v>42248.0</c:v>
                </c:pt>
                <c:pt idx="117">
                  <c:v>42278.0</c:v>
                </c:pt>
                <c:pt idx="118">
                  <c:v>42309.0</c:v>
                </c:pt>
                <c:pt idx="119">
                  <c:v>42339.0</c:v>
                </c:pt>
                <c:pt idx="120">
                  <c:v>42370.0</c:v>
                </c:pt>
                <c:pt idx="121">
                  <c:v>42401.0</c:v>
                </c:pt>
                <c:pt idx="122">
                  <c:v>42430.0</c:v>
                </c:pt>
                <c:pt idx="123">
                  <c:v>42461.0</c:v>
                </c:pt>
                <c:pt idx="124">
                  <c:v>42491.0</c:v>
                </c:pt>
              </c:numCache>
            </c:numRef>
          </c:cat>
          <c:val>
            <c:numRef>
              <c:f>Sheet1!$D$62:$D$186</c:f>
              <c:numCache>
                <c:formatCode>0</c:formatCode>
                <c:ptCount val="125"/>
                <c:pt idx="0">
                  <c:v>250.8887005619908</c:v>
                </c:pt>
                <c:pt idx="1">
                  <c:v>356.5620672430086</c:v>
                </c:pt>
                <c:pt idx="2">
                  <c:v>232.7006797899958</c:v>
                </c:pt>
                <c:pt idx="3">
                  <c:v>153.1439561449952</c:v>
                </c:pt>
                <c:pt idx="4">
                  <c:v>150.805435391012</c:v>
                </c:pt>
                <c:pt idx="5">
                  <c:v>132.7346892949863</c:v>
                </c:pt>
                <c:pt idx="6">
                  <c:v>143.8790190390137</c:v>
                </c:pt>
                <c:pt idx="7">
                  <c:v>148.7307352639909</c:v>
                </c:pt>
                <c:pt idx="8">
                  <c:v>41.011189338009</c:v>
                </c:pt>
                <c:pt idx="9">
                  <c:v>110.0605175289966</c:v>
                </c:pt>
                <c:pt idx="10">
                  <c:v>172.238940063995</c:v>
                </c:pt>
                <c:pt idx="11">
                  <c:v>15.78415985300671</c:v>
                </c:pt>
                <c:pt idx="12">
                  <c:v>166.873593943994</c:v>
                </c:pt>
                <c:pt idx="13">
                  <c:v>166.0862512790045</c:v>
                </c:pt>
                <c:pt idx="14">
                  <c:v>88.65151285899617</c:v>
                </c:pt>
                <c:pt idx="15">
                  <c:v>110.8798859950039</c:v>
                </c:pt>
                <c:pt idx="16">
                  <c:v>28.0930608859926</c:v>
                </c:pt>
                <c:pt idx="17">
                  <c:v>115.3961879050039</c:v>
                </c:pt>
                <c:pt idx="18">
                  <c:v>-5.850069496998913</c:v>
                </c:pt>
                <c:pt idx="19">
                  <c:v>-5.854991416999836</c:v>
                </c:pt>
                <c:pt idx="20">
                  <c:v>-52.32942447700759</c:v>
                </c:pt>
                <c:pt idx="21">
                  <c:v>-4.20271170399792</c:v>
                </c:pt>
                <c:pt idx="22">
                  <c:v>103.8032652969996</c:v>
                </c:pt>
                <c:pt idx="23">
                  <c:v>-6.620062802991015</c:v>
                </c:pt>
                <c:pt idx="24">
                  <c:v>24.81750294099038</c:v>
                </c:pt>
                <c:pt idx="25">
                  <c:v>-32.17498086499108</c:v>
                </c:pt>
                <c:pt idx="26">
                  <c:v>-86.9576622610039</c:v>
                </c:pt>
                <c:pt idx="27">
                  <c:v>-200.369756840999</c:v>
                </c:pt>
                <c:pt idx="28">
                  <c:v>-207.1257062660006</c:v>
                </c:pt>
                <c:pt idx="29">
                  <c:v>-268.0518202899984</c:v>
                </c:pt>
                <c:pt idx="30">
                  <c:v>-296.6999524150015</c:v>
                </c:pt>
                <c:pt idx="31">
                  <c:v>-309.2480665460025</c:v>
                </c:pt>
                <c:pt idx="32">
                  <c:v>-367.6775927999988</c:v>
                </c:pt>
                <c:pt idx="33">
                  <c:v>-412.5624097429969</c:v>
                </c:pt>
                <c:pt idx="34">
                  <c:v>-629.5708943479985</c:v>
                </c:pt>
                <c:pt idx="35">
                  <c:v>-748.8829365069977</c:v>
                </c:pt>
                <c:pt idx="36">
                  <c:v>-769.936348564006</c:v>
                </c:pt>
                <c:pt idx="37">
                  <c:v>-881.1873509379947</c:v>
                </c:pt>
                <c:pt idx="38">
                  <c:v>-766.6871647420044</c:v>
                </c:pt>
                <c:pt idx="39">
                  <c:v>-628.103232519003</c:v>
                </c:pt>
                <c:pt idx="40">
                  <c:v>-511.2712721720018</c:v>
                </c:pt>
                <c:pt idx="41">
                  <c:v>-382.600484265</c:v>
                </c:pt>
                <c:pt idx="42">
                  <c:v>-303.755640880001</c:v>
                </c:pt>
                <c:pt idx="43">
                  <c:v>-213.5092324739962</c:v>
                </c:pt>
                <c:pt idx="44">
                  <c:v>-158.8685294619936</c:v>
                </c:pt>
                <c:pt idx="45">
                  <c:v>-113.9568935100106</c:v>
                </c:pt>
                <c:pt idx="46">
                  <c:v>-161.7518758309889</c:v>
                </c:pt>
                <c:pt idx="47">
                  <c:v>-96.75427746601053</c:v>
                </c:pt>
                <c:pt idx="48">
                  <c:v>-48.11291840999911</c:v>
                </c:pt>
                <c:pt idx="49">
                  <c:v>11.99040292701102</c:v>
                </c:pt>
                <c:pt idx="50">
                  <c:v>17.69395406199328</c:v>
                </c:pt>
                <c:pt idx="51">
                  <c:v>105.8601306049968</c:v>
                </c:pt>
                <c:pt idx="52">
                  <c:v>179.8912207230023</c:v>
                </c:pt>
                <c:pt idx="53">
                  <c:v>101.5675251270004</c:v>
                </c:pt>
                <c:pt idx="54">
                  <c:v>98.2179239630059</c:v>
                </c:pt>
                <c:pt idx="55">
                  <c:v>95.39223482599481</c:v>
                </c:pt>
                <c:pt idx="56">
                  <c:v>95.32570535599351</c:v>
                </c:pt>
                <c:pt idx="57">
                  <c:v>153.8956660090043</c:v>
                </c:pt>
                <c:pt idx="58">
                  <c:v>170.8200191340002</c:v>
                </c:pt>
                <c:pt idx="59">
                  <c:v>86.47898252500443</c:v>
                </c:pt>
                <c:pt idx="60">
                  <c:v>196.8098514849989</c:v>
                </c:pt>
                <c:pt idx="61">
                  <c:v>158.3941264860041</c:v>
                </c:pt>
                <c:pt idx="62">
                  <c:v>282.3466137609939</c:v>
                </c:pt>
                <c:pt idx="63">
                  <c:v>230.5152549789927</c:v>
                </c:pt>
                <c:pt idx="64">
                  <c:v>239.0668191940058</c:v>
                </c:pt>
                <c:pt idx="65">
                  <c:v>170.138937790005</c:v>
                </c:pt>
                <c:pt idx="66">
                  <c:v>187.354640960999</c:v>
                </c:pt>
                <c:pt idx="67">
                  <c:v>199.8954026589927</c:v>
                </c:pt>
                <c:pt idx="68">
                  <c:v>344.3717466570088</c:v>
                </c:pt>
                <c:pt idx="69">
                  <c:v>129.2765525540017</c:v>
                </c:pt>
                <c:pt idx="70">
                  <c:v>260.9226121120009</c:v>
                </c:pt>
                <c:pt idx="71">
                  <c:v>197.1663707080006</c:v>
                </c:pt>
                <c:pt idx="72">
                  <c:v>242.4961975149927</c:v>
                </c:pt>
                <c:pt idx="73">
                  <c:v>325.8739220900025</c:v>
                </c:pt>
                <c:pt idx="74">
                  <c:v>187.9215427809977</c:v>
                </c:pt>
                <c:pt idx="75">
                  <c:v>190.4940377500025</c:v>
                </c:pt>
                <c:pt idx="76">
                  <c:v>130.6522892369976</c:v>
                </c:pt>
                <c:pt idx="77">
                  <c:v>80.5160549830034</c:v>
                </c:pt>
                <c:pt idx="78">
                  <c:v>166.7296616459935</c:v>
                </c:pt>
                <c:pt idx="79">
                  <c:v>172.4244942420046</c:v>
                </c:pt>
                <c:pt idx="80">
                  <c:v>169.7622356929933</c:v>
                </c:pt>
                <c:pt idx="81">
                  <c:v>189.3914678900037</c:v>
                </c:pt>
                <c:pt idx="82">
                  <c:v>213.810937634</c:v>
                </c:pt>
                <c:pt idx="83">
                  <c:v>144.3495669330005</c:v>
                </c:pt>
                <c:pt idx="84">
                  <c:v>181.4211114619975</c:v>
                </c:pt>
                <c:pt idx="85">
                  <c:v>256.2553330410002</c:v>
                </c:pt>
                <c:pt idx="86">
                  <c:v>128.1928094890027</c:v>
                </c:pt>
                <c:pt idx="87">
                  <c:v>118.1926448949962</c:v>
                </c:pt>
                <c:pt idx="88">
                  <c:v>169.1378211730043</c:v>
                </c:pt>
                <c:pt idx="89">
                  <c:v>195.8618119470047</c:v>
                </c:pt>
                <c:pt idx="90">
                  <c:v>256.0038185519952</c:v>
                </c:pt>
                <c:pt idx="91">
                  <c:v>186.5983276229963</c:v>
                </c:pt>
                <c:pt idx="92">
                  <c:v>230.6799194060004</c:v>
                </c:pt>
                <c:pt idx="93">
                  <c:v>188.341762379001</c:v>
                </c:pt>
                <c:pt idx="94">
                  <c:v>210.8524670729966</c:v>
                </c:pt>
                <c:pt idx="95">
                  <c:v>204.1671548040031</c:v>
                </c:pt>
                <c:pt idx="96">
                  <c:v>175.2673979219981</c:v>
                </c:pt>
                <c:pt idx="97">
                  <c:v>208.696099615001</c:v>
                </c:pt>
                <c:pt idx="98">
                  <c:v>200.200774611003</c:v>
                </c:pt>
                <c:pt idx="99">
                  <c:v>253.6132296180003</c:v>
                </c:pt>
                <c:pt idx="100">
                  <c:v>267.1425355520041</c:v>
                </c:pt>
                <c:pt idx="101">
                  <c:v>276.6135568789902</c:v>
                </c:pt>
                <c:pt idx="102">
                  <c:v>221.305208773003</c:v>
                </c:pt>
                <c:pt idx="103">
                  <c:v>221.4703774500085</c:v>
                </c:pt>
                <c:pt idx="104">
                  <c:v>208.777214361995</c:v>
                </c:pt>
                <c:pt idx="105">
                  <c:v>228.5119271199947</c:v>
                </c:pt>
                <c:pt idx="106">
                  <c:v>268.6764424430003</c:v>
                </c:pt>
                <c:pt idx="107">
                  <c:v>275.5838139520048</c:v>
                </c:pt>
                <c:pt idx="108">
                  <c:v>207.6723678010021</c:v>
                </c:pt>
                <c:pt idx="109">
                  <c:v>211.2400573399937</c:v>
                </c:pt>
                <c:pt idx="110">
                  <c:v>184.3932687100023</c:v>
                </c:pt>
                <c:pt idx="111">
                  <c:v>190.9509848849993</c:v>
                </c:pt>
                <c:pt idx="112">
                  <c:v>191.9876046349964</c:v>
                </c:pt>
                <c:pt idx="113">
                  <c:v>307.1852179340058</c:v>
                </c:pt>
                <c:pt idx="114">
                  <c:v>158.000347631998</c:v>
                </c:pt>
                <c:pt idx="115">
                  <c:v>201.2391801060003</c:v>
                </c:pt>
                <c:pt idx="116">
                  <c:v>170.754596690007</c:v>
                </c:pt>
                <c:pt idx="117">
                  <c:v>177.8717054709996</c:v>
                </c:pt>
                <c:pt idx="118">
                  <c:v>192.7738213549892</c:v>
                </c:pt>
                <c:pt idx="119">
                  <c:v>287.0450176040031</c:v>
                </c:pt>
                <c:pt idx="120">
                  <c:v>192.8866410979972</c:v>
                </c:pt>
                <c:pt idx="121">
                  <c:v>207.4935088140046</c:v>
                </c:pt>
                <c:pt idx="122">
                  <c:v>201.0257142710034</c:v>
                </c:pt>
                <c:pt idx="123">
                  <c:v>165.7936116659985</c:v>
                </c:pt>
                <c:pt idx="124">
                  <c:v>173.1818953009933</c:v>
                </c:pt>
              </c:numCache>
            </c:numRef>
          </c:val>
          <c:smooth val="0"/>
        </c:ser>
        <c:ser>
          <c:idx val="1"/>
          <c:order val="1"/>
          <c:tx>
            <c:strRef>
              <c:f>Sheet1!$L$192</c:f>
              <c:strCache>
                <c:ptCount val="1"/>
                <c:pt idx="0">
                  <c:v>BLS</c:v>
                </c:pt>
              </c:strCache>
            </c:strRef>
          </c:tx>
          <c:marker>
            <c:symbol val="none"/>
          </c:marker>
          <c:cat>
            <c:numRef>
              <c:f>Sheet1!$B$62:$B$186</c:f>
              <c:numCache>
                <c:formatCode>m/d/yy</c:formatCode>
                <c:ptCount val="125"/>
                <c:pt idx="0">
                  <c:v>38718.0</c:v>
                </c:pt>
                <c:pt idx="1">
                  <c:v>38749.0</c:v>
                </c:pt>
                <c:pt idx="2">
                  <c:v>38777.0</c:v>
                </c:pt>
                <c:pt idx="3">
                  <c:v>38808.0</c:v>
                </c:pt>
                <c:pt idx="4">
                  <c:v>38838.0</c:v>
                </c:pt>
                <c:pt idx="5">
                  <c:v>38869.0</c:v>
                </c:pt>
                <c:pt idx="6">
                  <c:v>38899.0</c:v>
                </c:pt>
                <c:pt idx="7">
                  <c:v>38930.0</c:v>
                </c:pt>
                <c:pt idx="8">
                  <c:v>38961.0</c:v>
                </c:pt>
                <c:pt idx="9">
                  <c:v>38991.0</c:v>
                </c:pt>
                <c:pt idx="10">
                  <c:v>39022.0</c:v>
                </c:pt>
                <c:pt idx="11">
                  <c:v>39052.0</c:v>
                </c:pt>
                <c:pt idx="12">
                  <c:v>39083.0</c:v>
                </c:pt>
                <c:pt idx="13">
                  <c:v>39114.0</c:v>
                </c:pt>
                <c:pt idx="14">
                  <c:v>39142.0</c:v>
                </c:pt>
                <c:pt idx="15">
                  <c:v>39173.0</c:v>
                </c:pt>
                <c:pt idx="16">
                  <c:v>39203.0</c:v>
                </c:pt>
                <c:pt idx="17">
                  <c:v>39234.0</c:v>
                </c:pt>
                <c:pt idx="18">
                  <c:v>39264.0</c:v>
                </c:pt>
                <c:pt idx="19">
                  <c:v>39295.0</c:v>
                </c:pt>
                <c:pt idx="20">
                  <c:v>39326.0</c:v>
                </c:pt>
                <c:pt idx="21">
                  <c:v>39356.0</c:v>
                </c:pt>
                <c:pt idx="22">
                  <c:v>39387.0</c:v>
                </c:pt>
                <c:pt idx="23">
                  <c:v>39417.0</c:v>
                </c:pt>
                <c:pt idx="24">
                  <c:v>39448.0</c:v>
                </c:pt>
                <c:pt idx="25">
                  <c:v>39479.0</c:v>
                </c:pt>
                <c:pt idx="26">
                  <c:v>39508.0</c:v>
                </c:pt>
                <c:pt idx="27">
                  <c:v>39539.0</c:v>
                </c:pt>
                <c:pt idx="28">
                  <c:v>39569.0</c:v>
                </c:pt>
                <c:pt idx="29">
                  <c:v>39600.0</c:v>
                </c:pt>
                <c:pt idx="30">
                  <c:v>39630.0</c:v>
                </c:pt>
                <c:pt idx="31">
                  <c:v>39661.0</c:v>
                </c:pt>
                <c:pt idx="32">
                  <c:v>39692.0</c:v>
                </c:pt>
                <c:pt idx="33">
                  <c:v>39722.0</c:v>
                </c:pt>
                <c:pt idx="34">
                  <c:v>39753.0</c:v>
                </c:pt>
                <c:pt idx="35">
                  <c:v>39783.0</c:v>
                </c:pt>
                <c:pt idx="36">
                  <c:v>39814.0</c:v>
                </c:pt>
                <c:pt idx="37">
                  <c:v>39845.0</c:v>
                </c:pt>
                <c:pt idx="38">
                  <c:v>39873.0</c:v>
                </c:pt>
                <c:pt idx="39">
                  <c:v>39904.0</c:v>
                </c:pt>
                <c:pt idx="40">
                  <c:v>39934.0</c:v>
                </c:pt>
                <c:pt idx="41">
                  <c:v>39965.0</c:v>
                </c:pt>
                <c:pt idx="42">
                  <c:v>39995.0</c:v>
                </c:pt>
                <c:pt idx="43">
                  <c:v>40026.0</c:v>
                </c:pt>
                <c:pt idx="44">
                  <c:v>40057.0</c:v>
                </c:pt>
                <c:pt idx="45">
                  <c:v>40087.0</c:v>
                </c:pt>
                <c:pt idx="46">
                  <c:v>40118.0</c:v>
                </c:pt>
                <c:pt idx="47">
                  <c:v>40148.0</c:v>
                </c:pt>
                <c:pt idx="48">
                  <c:v>40179.0</c:v>
                </c:pt>
                <c:pt idx="49">
                  <c:v>40210.0</c:v>
                </c:pt>
                <c:pt idx="50">
                  <c:v>40238.0</c:v>
                </c:pt>
                <c:pt idx="51">
                  <c:v>40269.0</c:v>
                </c:pt>
                <c:pt idx="52">
                  <c:v>40299.0</c:v>
                </c:pt>
                <c:pt idx="53">
                  <c:v>40330.0</c:v>
                </c:pt>
                <c:pt idx="54">
                  <c:v>40360.0</c:v>
                </c:pt>
                <c:pt idx="55">
                  <c:v>40391.0</c:v>
                </c:pt>
                <c:pt idx="56">
                  <c:v>40422.0</c:v>
                </c:pt>
                <c:pt idx="57">
                  <c:v>40452.0</c:v>
                </c:pt>
                <c:pt idx="58">
                  <c:v>40483.0</c:v>
                </c:pt>
                <c:pt idx="59">
                  <c:v>40513.0</c:v>
                </c:pt>
                <c:pt idx="60">
                  <c:v>40544.0</c:v>
                </c:pt>
                <c:pt idx="61">
                  <c:v>40575.0</c:v>
                </c:pt>
                <c:pt idx="62">
                  <c:v>40603.0</c:v>
                </c:pt>
                <c:pt idx="63">
                  <c:v>40634.0</c:v>
                </c:pt>
                <c:pt idx="64">
                  <c:v>40664.0</c:v>
                </c:pt>
                <c:pt idx="65">
                  <c:v>40695.0</c:v>
                </c:pt>
                <c:pt idx="66">
                  <c:v>40725.0</c:v>
                </c:pt>
                <c:pt idx="67">
                  <c:v>40756.0</c:v>
                </c:pt>
                <c:pt idx="68">
                  <c:v>40787.0</c:v>
                </c:pt>
                <c:pt idx="69">
                  <c:v>40817.0</c:v>
                </c:pt>
                <c:pt idx="70">
                  <c:v>40848.0</c:v>
                </c:pt>
                <c:pt idx="71">
                  <c:v>40878.0</c:v>
                </c:pt>
                <c:pt idx="72">
                  <c:v>40909.0</c:v>
                </c:pt>
                <c:pt idx="73">
                  <c:v>40940.0</c:v>
                </c:pt>
                <c:pt idx="74">
                  <c:v>40969.0</c:v>
                </c:pt>
                <c:pt idx="75">
                  <c:v>41000.0</c:v>
                </c:pt>
                <c:pt idx="76">
                  <c:v>41030.0</c:v>
                </c:pt>
                <c:pt idx="77">
                  <c:v>41061.0</c:v>
                </c:pt>
                <c:pt idx="78">
                  <c:v>41091.0</c:v>
                </c:pt>
                <c:pt idx="79">
                  <c:v>41122.0</c:v>
                </c:pt>
                <c:pt idx="80">
                  <c:v>41153.0</c:v>
                </c:pt>
                <c:pt idx="81">
                  <c:v>41183.0</c:v>
                </c:pt>
                <c:pt idx="82">
                  <c:v>41214.0</c:v>
                </c:pt>
                <c:pt idx="83">
                  <c:v>41244.0</c:v>
                </c:pt>
                <c:pt idx="84">
                  <c:v>41275.0</c:v>
                </c:pt>
                <c:pt idx="85">
                  <c:v>41306.0</c:v>
                </c:pt>
                <c:pt idx="86">
                  <c:v>41334.0</c:v>
                </c:pt>
                <c:pt idx="87">
                  <c:v>41365.0</c:v>
                </c:pt>
                <c:pt idx="88">
                  <c:v>41395.0</c:v>
                </c:pt>
                <c:pt idx="89">
                  <c:v>41426.0</c:v>
                </c:pt>
                <c:pt idx="90">
                  <c:v>41456.0</c:v>
                </c:pt>
                <c:pt idx="91">
                  <c:v>41487.0</c:v>
                </c:pt>
                <c:pt idx="92">
                  <c:v>41518.0</c:v>
                </c:pt>
                <c:pt idx="93">
                  <c:v>41548.0</c:v>
                </c:pt>
                <c:pt idx="94">
                  <c:v>41579.0</c:v>
                </c:pt>
                <c:pt idx="95">
                  <c:v>41609.0</c:v>
                </c:pt>
                <c:pt idx="96">
                  <c:v>41640.0</c:v>
                </c:pt>
                <c:pt idx="97">
                  <c:v>41671.0</c:v>
                </c:pt>
                <c:pt idx="98">
                  <c:v>41699.0</c:v>
                </c:pt>
                <c:pt idx="99">
                  <c:v>41730.0</c:v>
                </c:pt>
                <c:pt idx="100">
                  <c:v>41760.0</c:v>
                </c:pt>
                <c:pt idx="101">
                  <c:v>41791.0</c:v>
                </c:pt>
                <c:pt idx="102">
                  <c:v>41821.0</c:v>
                </c:pt>
                <c:pt idx="103">
                  <c:v>41852.0</c:v>
                </c:pt>
                <c:pt idx="104">
                  <c:v>41883.0</c:v>
                </c:pt>
                <c:pt idx="105">
                  <c:v>41913.0</c:v>
                </c:pt>
                <c:pt idx="106">
                  <c:v>41944.0</c:v>
                </c:pt>
                <c:pt idx="107">
                  <c:v>41974.0</c:v>
                </c:pt>
                <c:pt idx="108">
                  <c:v>42005.0</c:v>
                </c:pt>
                <c:pt idx="109">
                  <c:v>42036.0</c:v>
                </c:pt>
                <c:pt idx="110">
                  <c:v>42064.0</c:v>
                </c:pt>
                <c:pt idx="111">
                  <c:v>42095.0</c:v>
                </c:pt>
                <c:pt idx="112">
                  <c:v>42125.0</c:v>
                </c:pt>
                <c:pt idx="113">
                  <c:v>42156.0</c:v>
                </c:pt>
                <c:pt idx="114">
                  <c:v>42186.0</c:v>
                </c:pt>
                <c:pt idx="115">
                  <c:v>42217.0</c:v>
                </c:pt>
                <c:pt idx="116">
                  <c:v>42248.0</c:v>
                </c:pt>
                <c:pt idx="117">
                  <c:v>42278.0</c:v>
                </c:pt>
                <c:pt idx="118">
                  <c:v>42309.0</c:v>
                </c:pt>
                <c:pt idx="119">
                  <c:v>42339.0</c:v>
                </c:pt>
                <c:pt idx="120">
                  <c:v>42370.0</c:v>
                </c:pt>
                <c:pt idx="121">
                  <c:v>42401.0</c:v>
                </c:pt>
                <c:pt idx="122">
                  <c:v>42430.0</c:v>
                </c:pt>
                <c:pt idx="123">
                  <c:v>42461.0</c:v>
                </c:pt>
                <c:pt idx="124">
                  <c:v>42491.0</c:v>
                </c:pt>
              </c:numCache>
            </c:numRef>
          </c:cat>
          <c:val>
            <c:numRef>
              <c:f>Sheet1!$E$62:$E$186</c:f>
              <c:numCache>
                <c:formatCode>General</c:formatCode>
                <c:ptCount val="125"/>
                <c:pt idx="1">
                  <c:v>285.0</c:v>
                </c:pt>
                <c:pt idx="2">
                  <c:v>256.0</c:v>
                </c:pt>
                <c:pt idx="3">
                  <c:v>167.0</c:v>
                </c:pt>
                <c:pt idx="4">
                  <c:v>16.0</c:v>
                </c:pt>
                <c:pt idx="5">
                  <c:v>86.0</c:v>
                </c:pt>
                <c:pt idx="6">
                  <c:v>156.0</c:v>
                </c:pt>
                <c:pt idx="7">
                  <c:v>143.0</c:v>
                </c:pt>
                <c:pt idx="8">
                  <c:v>87.0</c:v>
                </c:pt>
                <c:pt idx="9">
                  <c:v>18.0</c:v>
                </c:pt>
                <c:pt idx="10">
                  <c:v>193.0</c:v>
                </c:pt>
                <c:pt idx="11">
                  <c:v>166.0</c:v>
                </c:pt>
                <c:pt idx="12">
                  <c:v>233.0</c:v>
                </c:pt>
                <c:pt idx="13">
                  <c:v>54.0</c:v>
                </c:pt>
                <c:pt idx="14">
                  <c:v>171.0</c:v>
                </c:pt>
                <c:pt idx="15">
                  <c:v>53.0</c:v>
                </c:pt>
                <c:pt idx="16">
                  <c:v>125.0</c:v>
                </c:pt>
                <c:pt idx="17">
                  <c:v>64.0</c:v>
                </c:pt>
                <c:pt idx="18">
                  <c:v>3.0</c:v>
                </c:pt>
                <c:pt idx="19">
                  <c:v>-79.0</c:v>
                </c:pt>
                <c:pt idx="20">
                  <c:v>35.0</c:v>
                </c:pt>
                <c:pt idx="21">
                  <c:v>67.0</c:v>
                </c:pt>
                <c:pt idx="22">
                  <c:v>78.0</c:v>
                </c:pt>
                <c:pt idx="23">
                  <c:v>55.0</c:v>
                </c:pt>
                <c:pt idx="24">
                  <c:v>7.0</c:v>
                </c:pt>
                <c:pt idx="25">
                  <c:v>-115.0</c:v>
                </c:pt>
                <c:pt idx="26">
                  <c:v>-104.0</c:v>
                </c:pt>
                <c:pt idx="27">
                  <c:v>-217.0</c:v>
                </c:pt>
                <c:pt idx="28">
                  <c:v>-218.0</c:v>
                </c:pt>
                <c:pt idx="29">
                  <c:v>-199.0</c:v>
                </c:pt>
                <c:pt idx="30">
                  <c:v>-260.0</c:v>
                </c:pt>
                <c:pt idx="31">
                  <c:v>-265.0</c:v>
                </c:pt>
                <c:pt idx="32">
                  <c:v>-422.0</c:v>
                </c:pt>
                <c:pt idx="33">
                  <c:v>-485.0</c:v>
                </c:pt>
                <c:pt idx="34">
                  <c:v>-780.0</c:v>
                </c:pt>
                <c:pt idx="35">
                  <c:v>-691.0</c:v>
                </c:pt>
                <c:pt idx="36">
                  <c:v>-814.0</c:v>
                </c:pt>
                <c:pt idx="37">
                  <c:v>-700.0</c:v>
                </c:pt>
                <c:pt idx="38">
                  <c:v>-807.0</c:v>
                </c:pt>
                <c:pt idx="39">
                  <c:v>-803.0</c:v>
                </c:pt>
                <c:pt idx="40">
                  <c:v>-291.0</c:v>
                </c:pt>
                <c:pt idx="41">
                  <c:v>-429.0</c:v>
                </c:pt>
                <c:pt idx="42">
                  <c:v>-274.0</c:v>
                </c:pt>
                <c:pt idx="43">
                  <c:v>-228.0</c:v>
                </c:pt>
                <c:pt idx="44">
                  <c:v>-133.0</c:v>
                </c:pt>
                <c:pt idx="45">
                  <c:v>-273.0</c:v>
                </c:pt>
                <c:pt idx="46">
                  <c:v>-16.0</c:v>
                </c:pt>
                <c:pt idx="47">
                  <c:v>-228.0</c:v>
                </c:pt>
                <c:pt idx="48">
                  <c:v>19.0</c:v>
                </c:pt>
                <c:pt idx="49">
                  <c:v>-54.0</c:v>
                </c:pt>
                <c:pt idx="50">
                  <c:v>121.0</c:v>
                </c:pt>
                <c:pt idx="51">
                  <c:v>192.0</c:v>
                </c:pt>
                <c:pt idx="52">
                  <c:v>95.0</c:v>
                </c:pt>
                <c:pt idx="53">
                  <c:v>123.0</c:v>
                </c:pt>
                <c:pt idx="54">
                  <c:v>101.0</c:v>
                </c:pt>
                <c:pt idx="55">
                  <c:v>115.0</c:v>
                </c:pt>
                <c:pt idx="56">
                  <c:v>121.0</c:v>
                </c:pt>
                <c:pt idx="57">
                  <c:v>207.0</c:v>
                </c:pt>
                <c:pt idx="58">
                  <c:v>133.0</c:v>
                </c:pt>
                <c:pt idx="59">
                  <c:v>109.0</c:v>
                </c:pt>
                <c:pt idx="60">
                  <c:v>50.0</c:v>
                </c:pt>
                <c:pt idx="61">
                  <c:v>231.0</c:v>
                </c:pt>
                <c:pt idx="62">
                  <c:v>248.0</c:v>
                </c:pt>
                <c:pt idx="63">
                  <c:v>354.0</c:v>
                </c:pt>
                <c:pt idx="64">
                  <c:v>128.0</c:v>
                </c:pt>
                <c:pt idx="65">
                  <c:v>200.0</c:v>
                </c:pt>
                <c:pt idx="66">
                  <c:v>185.0</c:v>
                </c:pt>
                <c:pt idx="67">
                  <c:v>139.0</c:v>
                </c:pt>
                <c:pt idx="68">
                  <c:v>280.0</c:v>
                </c:pt>
                <c:pt idx="69">
                  <c:v>187.0</c:v>
                </c:pt>
                <c:pt idx="70">
                  <c:v>173.0</c:v>
                </c:pt>
                <c:pt idx="71">
                  <c:v>224.0</c:v>
                </c:pt>
                <c:pt idx="72">
                  <c:v>347.0</c:v>
                </c:pt>
                <c:pt idx="73">
                  <c:v>261.0</c:v>
                </c:pt>
                <c:pt idx="74">
                  <c:v>237.0</c:v>
                </c:pt>
                <c:pt idx="75">
                  <c:v>90.0</c:v>
                </c:pt>
                <c:pt idx="76">
                  <c:v>130.0</c:v>
                </c:pt>
                <c:pt idx="77">
                  <c:v>72.0</c:v>
                </c:pt>
                <c:pt idx="78">
                  <c:v>160.0</c:v>
                </c:pt>
                <c:pt idx="79">
                  <c:v>174.0</c:v>
                </c:pt>
                <c:pt idx="80">
                  <c:v>180.0</c:v>
                </c:pt>
                <c:pt idx="81">
                  <c:v>164.0</c:v>
                </c:pt>
                <c:pt idx="82">
                  <c:v>171.0</c:v>
                </c:pt>
                <c:pt idx="83">
                  <c:v>233.0</c:v>
                </c:pt>
                <c:pt idx="84">
                  <c:v>203.0</c:v>
                </c:pt>
                <c:pt idx="85">
                  <c:v>297.0</c:v>
                </c:pt>
                <c:pt idx="86">
                  <c:v>150.0</c:v>
                </c:pt>
                <c:pt idx="87">
                  <c:v>193.0</c:v>
                </c:pt>
                <c:pt idx="88">
                  <c:v>225.0</c:v>
                </c:pt>
                <c:pt idx="89">
                  <c:v>173.0</c:v>
                </c:pt>
                <c:pt idx="90">
                  <c:v>162.0</c:v>
                </c:pt>
                <c:pt idx="91">
                  <c:v>242.0</c:v>
                </c:pt>
                <c:pt idx="92">
                  <c:v>179.0</c:v>
                </c:pt>
                <c:pt idx="93">
                  <c:v>203.0</c:v>
                </c:pt>
                <c:pt idx="94">
                  <c:v>280.0</c:v>
                </c:pt>
                <c:pt idx="95">
                  <c:v>71.0</c:v>
                </c:pt>
                <c:pt idx="96">
                  <c:v>197.0</c:v>
                </c:pt>
                <c:pt idx="97">
                  <c:v>158.0</c:v>
                </c:pt>
                <c:pt idx="98">
                  <c:v>261.0</c:v>
                </c:pt>
                <c:pt idx="99">
                  <c:v>282.0</c:v>
                </c:pt>
                <c:pt idx="100">
                  <c:v>215.0</c:v>
                </c:pt>
                <c:pt idx="101">
                  <c:v>267.0</c:v>
                </c:pt>
                <c:pt idx="102">
                  <c:v>244.0</c:v>
                </c:pt>
                <c:pt idx="103">
                  <c:v>231.0</c:v>
                </c:pt>
                <c:pt idx="104">
                  <c:v>237.0</c:v>
                </c:pt>
                <c:pt idx="105">
                  <c:v>190.0</c:v>
                </c:pt>
                <c:pt idx="106">
                  <c:v>324.0</c:v>
                </c:pt>
                <c:pt idx="107">
                  <c:v>279.0</c:v>
                </c:pt>
                <c:pt idx="108">
                  <c:v>214.0</c:v>
                </c:pt>
                <c:pt idx="109">
                  <c:v>252.0</c:v>
                </c:pt>
                <c:pt idx="110">
                  <c:v>90.0</c:v>
                </c:pt>
                <c:pt idx="111">
                  <c:v>241.0</c:v>
                </c:pt>
                <c:pt idx="112">
                  <c:v>256.0</c:v>
                </c:pt>
                <c:pt idx="113">
                  <c:v>226.0</c:v>
                </c:pt>
                <c:pt idx="114">
                  <c:v>245.0</c:v>
                </c:pt>
                <c:pt idx="115">
                  <c:v>123.0</c:v>
                </c:pt>
                <c:pt idx="116">
                  <c:v>162.0</c:v>
                </c:pt>
                <c:pt idx="117">
                  <c:v>304.0</c:v>
                </c:pt>
                <c:pt idx="118">
                  <c:v>279.0</c:v>
                </c:pt>
                <c:pt idx="119">
                  <c:v>259.0</c:v>
                </c:pt>
                <c:pt idx="120">
                  <c:v>155.0</c:v>
                </c:pt>
                <c:pt idx="121">
                  <c:v>222.0</c:v>
                </c:pt>
                <c:pt idx="122">
                  <c:v>167.0</c:v>
                </c:pt>
                <c:pt idx="123">
                  <c:v>130.0</c:v>
                </c:pt>
                <c:pt idx="124">
                  <c:v>25.0</c:v>
                </c:pt>
              </c:numCache>
            </c:numRef>
          </c:val>
          <c:smooth val="0"/>
        </c:ser>
        <c:dLbls>
          <c:showLegendKey val="0"/>
          <c:showVal val="0"/>
          <c:showCatName val="0"/>
          <c:showSerName val="0"/>
          <c:showPercent val="0"/>
          <c:showBubbleSize val="0"/>
        </c:dLbls>
        <c:marker val="1"/>
        <c:smooth val="0"/>
        <c:axId val="-2120546872"/>
        <c:axId val="-2120775352"/>
      </c:lineChart>
      <c:dateAx>
        <c:axId val="-2120546872"/>
        <c:scaling>
          <c:orientation val="minMax"/>
          <c:min val="40909.0"/>
        </c:scaling>
        <c:delete val="0"/>
        <c:axPos val="b"/>
        <c:numFmt formatCode="[$-409]mmm\-yy;@" sourceLinked="0"/>
        <c:majorTickMark val="out"/>
        <c:minorTickMark val="none"/>
        <c:tickLblPos val="low"/>
        <c:spPr>
          <a:ln>
            <a:solidFill>
              <a:schemeClr val="tx1"/>
            </a:solidFill>
          </a:ln>
        </c:spPr>
        <c:crossAx val="-2120775352"/>
        <c:crosses val="autoZero"/>
        <c:auto val="1"/>
        <c:lblOffset val="100"/>
        <c:baseTimeUnit val="months"/>
        <c:majorUnit val="12.0"/>
        <c:majorTimeUnit val="months"/>
      </c:dateAx>
      <c:valAx>
        <c:axId val="-2120775352"/>
        <c:scaling>
          <c:orientation val="minMax"/>
          <c:min val="0.0"/>
        </c:scaling>
        <c:delete val="0"/>
        <c:axPos val="l"/>
        <c:numFmt formatCode="0" sourceLinked="1"/>
        <c:majorTickMark val="out"/>
        <c:minorTickMark val="none"/>
        <c:tickLblPos val="nextTo"/>
        <c:spPr>
          <a:ln>
            <a:solidFill>
              <a:schemeClr val="tx1"/>
            </a:solidFill>
          </a:ln>
        </c:spPr>
        <c:crossAx val="-2120546872"/>
        <c:crosses val="autoZero"/>
        <c:crossBetween val="between"/>
      </c:valAx>
    </c:plotArea>
    <c:legend>
      <c:legendPos val="r"/>
      <c:layout>
        <c:manualLayout>
          <c:xMode val="edge"/>
          <c:yMode val="edge"/>
          <c:x val="0.774092422474968"/>
          <c:y val="0.737752624671916"/>
          <c:w val="0.0802360918120529"/>
          <c:h val="0.123968601147079"/>
        </c:manualLayout>
      </c:layout>
      <c:overlay val="0"/>
    </c:legend>
    <c:plotVisOnly val="1"/>
    <c:dispBlanksAs val="gap"/>
    <c:showDLblsOverMax val="0"/>
  </c:chart>
  <c:externalData r:id="rId2">
    <c:autoUpdate val="0"/>
  </c:externalData>
  <c:userShapes r:id="rId3"/>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0412378487411296"/>
          <c:y val="0.0651041666666667"/>
          <c:w val="0.938700422863809"/>
          <c:h val="0.869705134514436"/>
        </c:manualLayout>
      </c:layout>
      <c:barChart>
        <c:barDir val="col"/>
        <c:grouping val="clustered"/>
        <c:varyColors val="0"/>
        <c:ser>
          <c:idx val="0"/>
          <c:order val="0"/>
          <c:invertIfNegative val="0"/>
          <c:dLbls>
            <c:showLegendKey val="0"/>
            <c:showVal val="1"/>
            <c:showCatName val="0"/>
            <c:showSerName val="0"/>
            <c:showPercent val="0"/>
            <c:showBubbleSize val="0"/>
            <c:showLeaderLines val="0"/>
          </c:dLbls>
          <c:cat>
            <c:strRef>
              <c:f>Sheet1!$M$170:$M$181</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Sheet1!$N$170:$N$181</c:f>
              <c:numCache>
                <c:formatCode>General</c:formatCode>
                <c:ptCount val="12"/>
                <c:pt idx="0">
                  <c:v>20.0</c:v>
                </c:pt>
                <c:pt idx="1">
                  <c:v>17.0</c:v>
                </c:pt>
                <c:pt idx="2">
                  <c:v>30.0</c:v>
                </c:pt>
                <c:pt idx="3">
                  <c:v>43.0</c:v>
                </c:pt>
                <c:pt idx="4">
                  <c:v>26.0</c:v>
                </c:pt>
                <c:pt idx="5">
                  <c:v>28.0</c:v>
                </c:pt>
                <c:pt idx="6">
                  <c:v>19.0</c:v>
                </c:pt>
                <c:pt idx="7">
                  <c:v>25.0</c:v>
                </c:pt>
                <c:pt idx="8">
                  <c:v>34.0</c:v>
                </c:pt>
                <c:pt idx="9">
                  <c:v>28.0</c:v>
                </c:pt>
                <c:pt idx="10">
                  <c:v>40.0</c:v>
                </c:pt>
                <c:pt idx="11">
                  <c:v>47.0</c:v>
                </c:pt>
              </c:numCache>
            </c:numRef>
          </c:val>
        </c:ser>
        <c:dLbls>
          <c:showLegendKey val="0"/>
          <c:showVal val="0"/>
          <c:showCatName val="0"/>
          <c:showSerName val="0"/>
          <c:showPercent val="0"/>
          <c:showBubbleSize val="0"/>
        </c:dLbls>
        <c:gapWidth val="50"/>
        <c:axId val="-2105203960"/>
        <c:axId val="-2105200632"/>
      </c:barChart>
      <c:catAx>
        <c:axId val="-2105203960"/>
        <c:scaling>
          <c:orientation val="minMax"/>
        </c:scaling>
        <c:delete val="0"/>
        <c:axPos val="b"/>
        <c:majorTickMark val="out"/>
        <c:minorTickMark val="none"/>
        <c:tickLblPos val="nextTo"/>
        <c:spPr>
          <a:ln>
            <a:solidFill>
              <a:schemeClr val="tx1"/>
            </a:solidFill>
          </a:ln>
        </c:spPr>
        <c:crossAx val="-2105200632"/>
        <c:crosses val="autoZero"/>
        <c:auto val="1"/>
        <c:lblAlgn val="ctr"/>
        <c:lblOffset val="100"/>
        <c:noMultiLvlLbl val="0"/>
      </c:catAx>
      <c:valAx>
        <c:axId val="-2105200632"/>
        <c:scaling>
          <c:orientation val="minMax"/>
        </c:scaling>
        <c:delete val="0"/>
        <c:axPos val="l"/>
        <c:numFmt formatCode="General" sourceLinked="1"/>
        <c:majorTickMark val="out"/>
        <c:minorTickMark val="none"/>
        <c:tickLblPos val="nextTo"/>
        <c:spPr>
          <a:ln>
            <a:solidFill>
              <a:schemeClr val="tx1"/>
            </a:solidFill>
          </a:ln>
        </c:spPr>
        <c:crossAx val="-2105203960"/>
        <c:crosses val="autoZero"/>
        <c:crossBetween val="between"/>
      </c:valAx>
    </c:plotArea>
    <c:plotVisOnly val="1"/>
    <c:dispBlanksAs val="gap"/>
    <c:showDLblsOverMax val="0"/>
  </c:chart>
  <c:externalData r:id="rId1">
    <c:autoUpdate val="0"/>
  </c:externalData>
  <c:userShapes r:id="rId2"/>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0412378487411296"/>
          <c:y val="0.0651041666666667"/>
          <c:w val="0.938700422863809"/>
          <c:h val="0.869705134514436"/>
        </c:manualLayout>
      </c:layout>
      <c:barChart>
        <c:barDir val="col"/>
        <c:grouping val="clustered"/>
        <c:varyColors val="0"/>
        <c:ser>
          <c:idx val="0"/>
          <c:order val="0"/>
          <c:invertIfNegative val="0"/>
          <c:dLbls>
            <c:showLegendKey val="0"/>
            <c:showVal val="1"/>
            <c:showCatName val="0"/>
            <c:showSerName val="0"/>
            <c:showPercent val="0"/>
            <c:showBubbleSize val="0"/>
            <c:showLeaderLines val="0"/>
          </c:dLbls>
          <c:cat>
            <c:strRef>
              <c:f>Sheet1!$M$170:$M$181</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Sheet1!$O$170:$O$181</c:f>
              <c:numCache>
                <c:formatCode>General</c:formatCode>
                <c:ptCount val="12"/>
                <c:pt idx="0">
                  <c:v>15.0</c:v>
                </c:pt>
                <c:pt idx="1">
                  <c:v>10.0</c:v>
                </c:pt>
                <c:pt idx="2">
                  <c:v>25.0</c:v>
                </c:pt>
                <c:pt idx="3">
                  <c:v>40.0</c:v>
                </c:pt>
                <c:pt idx="4">
                  <c:v>20.0</c:v>
                </c:pt>
                <c:pt idx="5">
                  <c:v>22.0</c:v>
                </c:pt>
                <c:pt idx="6">
                  <c:v>17.0</c:v>
                </c:pt>
                <c:pt idx="7">
                  <c:v>23.0</c:v>
                </c:pt>
                <c:pt idx="8">
                  <c:v>31.0</c:v>
                </c:pt>
                <c:pt idx="9">
                  <c:v>25.0</c:v>
                </c:pt>
                <c:pt idx="10">
                  <c:v>37.0</c:v>
                </c:pt>
                <c:pt idx="11">
                  <c:v>43.0</c:v>
                </c:pt>
              </c:numCache>
            </c:numRef>
          </c:val>
        </c:ser>
        <c:dLbls>
          <c:showLegendKey val="0"/>
          <c:showVal val="0"/>
          <c:showCatName val="0"/>
          <c:showSerName val="0"/>
          <c:showPercent val="0"/>
          <c:showBubbleSize val="0"/>
        </c:dLbls>
        <c:gapWidth val="50"/>
        <c:axId val="-2105214328"/>
        <c:axId val="-2105191960"/>
      </c:barChart>
      <c:catAx>
        <c:axId val="-2105214328"/>
        <c:scaling>
          <c:orientation val="minMax"/>
        </c:scaling>
        <c:delete val="0"/>
        <c:axPos val="b"/>
        <c:majorTickMark val="out"/>
        <c:minorTickMark val="none"/>
        <c:tickLblPos val="nextTo"/>
        <c:spPr>
          <a:ln>
            <a:solidFill>
              <a:schemeClr val="tx1"/>
            </a:solidFill>
          </a:ln>
        </c:spPr>
        <c:crossAx val="-2105191960"/>
        <c:crosses val="autoZero"/>
        <c:auto val="1"/>
        <c:lblAlgn val="ctr"/>
        <c:lblOffset val="100"/>
        <c:noMultiLvlLbl val="0"/>
      </c:catAx>
      <c:valAx>
        <c:axId val="-2105191960"/>
        <c:scaling>
          <c:orientation val="minMax"/>
        </c:scaling>
        <c:delete val="0"/>
        <c:axPos val="l"/>
        <c:numFmt formatCode="General" sourceLinked="1"/>
        <c:majorTickMark val="out"/>
        <c:minorTickMark val="none"/>
        <c:tickLblPos val="nextTo"/>
        <c:spPr>
          <a:ln>
            <a:solidFill>
              <a:schemeClr val="tx1"/>
            </a:solidFill>
          </a:ln>
        </c:spPr>
        <c:crossAx val="-2105214328"/>
        <c:crosses val="autoZero"/>
        <c:crossBetween val="between"/>
      </c:valAx>
    </c:plotArea>
    <c:plotVisOnly val="1"/>
    <c:dispBlanksAs val="gap"/>
    <c:showDLblsOverMax val="0"/>
  </c:chart>
  <c:externalData r:id="rId1">
    <c:autoUpdate val="0"/>
  </c:externalData>
  <c:userShapes r:id="rId2"/>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0565535741855797"/>
          <c:y val="0.104455995734908"/>
          <c:w val="0.914026169522927"/>
          <c:h val="0.822653379265092"/>
        </c:manualLayout>
      </c:layout>
      <c:lineChart>
        <c:grouping val="standard"/>
        <c:varyColors val="0"/>
        <c:ser>
          <c:idx val="0"/>
          <c:order val="0"/>
          <c:tx>
            <c:strRef>
              <c:f>Sheet1!$L$191</c:f>
              <c:strCache>
                <c:ptCount val="1"/>
                <c:pt idx="0">
                  <c:v>ADP</c:v>
                </c:pt>
              </c:strCache>
            </c:strRef>
          </c:tx>
          <c:marker>
            <c:symbol val="none"/>
          </c:marker>
          <c:cat>
            <c:numRef>
              <c:f>Sheet1!$B$62:$B$186</c:f>
              <c:numCache>
                <c:formatCode>m/d/yy</c:formatCode>
                <c:ptCount val="125"/>
                <c:pt idx="0">
                  <c:v>38718.0</c:v>
                </c:pt>
                <c:pt idx="1">
                  <c:v>38749.0</c:v>
                </c:pt>
                <c:pt idx="2">
                  <c:v>38777.0</c:v>
                </c:pt>
                <c:pt idx="3">
                  <c:v>38808.0</c:v>
                </c:pt>
                <c:pt idx="4">
                  <c:v>38838.0</c:v>
                </c:pt>
                <c:pt idx="5">
                  <c:v>38869.0</c:v>
                </c:pt>
                <c:pt idx="6">
                  <c:v>38899.0</c:v>
                </c:pt>
                <c:pt idx="7">
                  <c:v>38930.0</c:v>
                </c:pt>
                <c:pt idx="8">
                  <c:v>38961.0</c:v>
                </c:pt>
                <c:pt idx="9">
                  <c:v>38991.0</c:v>
                </c:pt>
                <c:pt idx="10">
                  <c:v>39022.0</c:v>
                </c:pt>
                <c:pt idx="11">
                  <c:v>39052.0</c:v>
                </c:pt>
                <c:pt idx="12">
                  <c:v>39083.0</c:v>
                </c:pt>
                <c:pt idx="13">
                  <c:v>39114.0</c:v>
                </c:pt>
                <c:pt idx="14">
                  <c:v>39142.0</c:v>
                </c:pt>
                <c:pt idx="15">
                  <c:v>39173.0</c:v>
                </c:pt>
                <c:pt idx="16">
                  <c:v>39203.0</c:v>
                </c:pt>
                <c:pt idx="17">
                  <c:v>39234.0</c:v>
                </c:pt>
                <c:pt idx="18">
                  <c:v>39264.0</c:v>
                </c:pt>
                <c:pt idx="19">
                  <c:v>39295.0</c:v>
                </c:pt>
                <c:pt idx="20">
                  <c:v>39326.0</c:v>
                </c:pt>
                <c:pt idx="21">
                  <c:v>39356.0</c:v>
                </c:pt>
                <c:pt idx="22">
                  <c:v>39387.0</c:v>
                </c:pt>
                <c:pt idx="23">
                  <c:v>39417.0</c:v>
                </c:pt>
                <c:pt idx="24">
                  <c:v>39448.0</c:v>
                </c:pt>
                <c:pt idx="25">
                  <c:v>39479.0</c:v>
                </c:pt>
                <c:pt idx="26">
                  <c:v>39508.0</c:v>
                </c:pt>
                <c:pt idx="27">
                  <c:v>39539.0</c:v>
                </c:pt>
                <c:pt idx="28">
                  <c:v>39569.0</c:v>
                </c:pt>
                <c:pt idx="29">
                  <c:v>39600.0</c:v>
                </c:pt>
                <c:pt idx="30">
                  <c:v>39630.0</c:v>
                </c:pt>
                <c:pt idx="31">
                  <c:v>39661.0</c:v>
                </c:pt>
                <c:pt idx="32">
                  <c:v>39692.0</c:v>
                </c:pt>
                <c:pt idx="33">
                  <c:v>39722.0</c:v>
                </c:pt>
                <c:pt idx="34">
                  <c:v>39753.0</c:v>
                </c:pt>
                <c:pt idx="35">
                  <c:v>39783.0</c:v>
                </c:pt>
                <c:pt idx="36">
                  <c:v>39814.0</c:v>
                </c:pt>
                <c:pt idx="37">
                  <c:v>39845.0</c:v>
                </c:pt>
                <c:pt idx="38">
                  <c:v>39873.0</c:v>
                </c:pt>
                <c:pt idx="39">
                  <c:v>39904.0</c:v>
                </c:pt>
                <c:pt idx="40">
                  <c:v>39934.0</c:v>
                </c:pt>
                <c:pt idx="41">
                  <c:v>39965.0</c:v>
                </c:pt>
                <c:pt idx="42">
                  <c:v>39995.0</c:v>
                </c:pt>
                <c:pt idx="43">
                  <c:v>40026.0</c:v>
                </c:pt>
                <c:pt idx="44">
                  <c:v>40057.0</c:v>
                </c:pt>
                <c:pt idx="45">
                  <c:v>40087.0</c:v>
                </c:pt>
                <c:pt idx="46">
                  <c:v>40118.0</c:v>
                </c:pt>
                <c:pt idx="47">
                  <c:v>40148.0</c:v>
                </c:pt>
                <c:pt idx="48">
                  <c:v>40179.0</c:v>
                </c:pt>
                <c:pt idx="49">
                  <c:v>40210.0</c:v>
                </c:pt>
                <c:pt idx="50">
                  <c:v>40238.0</c:v>
                </c:pt>
                <c:pt idx="51">
                  <c:v>40269.0</c:v>
                </c:pt>
                <c:pt idx="52">
                  <c:v>40299.0</c:v>
                </c:pt>
                <c:pt idx="53">
                  <c:v>40330.0</c:v>
                </c:pt>
                <c:pt idx="54">
                  <c:v>40360.0</c:v>
                </c:pt>
                <c:pt idx="55">
                  <c:v>40391.0</c:v>
                </c:pt>
                <c:pt idx="56">
                  <c:v>40422.0</c:v>
                </c:pt>
                <c:pt idx="57">
                  <c:v>40452.0</c:v>
                </c:pt>
                <c:pt idx="58">
                  <c:v>40483.0</c:v>
                </c:pt>
                <c:pt idx="59">
                  <c:v>40513.0</c:v>
                </c:pt>
                <c:pt idx="60">
                  <c:v>40544.0</c:v>
                </c:pt>
                <c:pt idx="61">
                  <c:v>40575.0</c:v>
                </c:pt>
                <c:pt idx="62">
                  <c:v>40603.0</c:v>
                </c:pt>
                <c:pt idx="63">
                  <c:v>40634.0</c:v>
                </c:pt>
                <c:pt idx="64">
                  <c:v>40664.0</c:v>
                </c:pt>
                <c:pt idx="65">
                  <c:v>40695.0</c:v>
                </c:pt>
                <c:pt idx="66">
                  <c:v>40725.0</c:v>
                </c:pt>
                <c:pt idx="67">
                  <c:v>40756.0</c:v>
                </c:pt>
                <c:pt idx="68">
                  <c:v>40787.0</c:v>
                </c:pt>
                <c:pt idx="69">
                  <c:v>40817.0</c:v>
                </c:pt>
                <c:pt idx="70">
                  <c:v>40848.0</c:v>
                </c:pt>
                <c:pt idx="71">
                  <c:v>40878.0</c:v>
                </c:pt>
                <c:pt idx="72">
                  <c:v>40909.0</c:v>
                </c:pt>
                <c:pt idx="73">
                  <c:v>40940.0</c:v>
                </c:pt>
                <c:pt idx="74">
                  <c:v>40969.0</c:v>
                </c:pt>
                <c:pt idx="75">
                  <c:v>41000.0</c:v>
                </c:pt>
                <c:pt idx="76">
                  <c:v>41030.0</c:v>
                </c:pt>
                <c:pt idx="77">
                  <c:v>41061.0</c:v>
                </c:pt>
                <c:pt idx="78">
                  <c:v>41091.0</c:v>
                </c:pt>
                <c:pt idx="79">
                  <c:v>41122.0</c:v>
                </c:pt>
                <c:pt idx="80">
                  <c:v>41153.0</c:v>
                </c:pt>
                <c:pt idx="81">
                  <c:v>41183.0</c:v>
                </c:pt>
                <c:pt idx="82">
                  <c:v>41214.0</c:v>
                </c:pt>
                <c:pt idx="83">
                  <c:v>41244.0</c:v>
                </c:pt>
                <c:pt idx="84">
                  <c:v>41275.0</c:v>
                </c:pt>
                <c:pt idx="85">
                  <c:v>41306.0</c:v>
                </c:pt>
                <c:pt idx="86">
                  <c:v>41334.0</c:v>
                </c:pt>
                <c:pt idx="87">
                  <c:v>41365.0</c:v>
                </c:pt>
                <c:pt idx="88">
                  <c:v>41395.0</c:v>
                </c:pt>
                <c:pt idx="89">
                  <c:v>41426.0</c:v>
                </c:pt>
                <c:pt idx="90">
                  <c:v>41456.0</c:v>
                </c:pt>
                <c:pt idx="91">
                  <c:v>41487.0</c:v>
                </c:pt>
                <c:pt idx="92">
                  <c:v>41518.0</c:v>
                </c:pt>
                <c:pt idx="93">
                  <c:v>41548.0</c:v>
                </c:pt>
                <c:pt idx="94">
                  <c:v>41579.0</c:v>
                </c:pt>
                <c:pt idx="95">
                  <c:v>41609.0</c:v>
                </c:pt>
                <c:pt idx="96">
                  <c:v>41640.0</c:v>
                </c:pt>
                <c:pt idx="97">
                  <c:v>41671.0</c:v>
                </c:pt>
                <c:pt idx="98">
                  <c:v>41699.0</c:v>
                </c:pt>
                <c:pt idx="99">
                  <c:v>41730.0</c:v>
                </c:pt>
                <c:pt idx="100">
                  <c:v>41760.0</c:v>
                </c:pt>
                <c:pt idx="101">
                  <c:v>41791.0</c:v>
                </c:pt>
                <c:pt idx="102">
                  <c:v>41821.0</c:v>
                </c:pt>
                <c:pt idx="103">
                  <c:v>41852.0</c:v>
                </c:pt>
                <c:pt idx="104">
                  <c:v>41883.0</c:v>
                </c:pt>
                <c:pt idx="105">
                  <c:v>41913.0</c:v>
                </c:pt>
                <c:pt idx="106">
                  <c:v>41944.0</c:v>
                </c:pt>
                <c:pt idx="107">
                  <c:v>41974.0</c:v>
                </c:pt>
                <c:pt idx="108">
                  <c:v>42005.0</c:v>
                </c:pt>
                <c:pt idx="109">
                  <c:v>42036.0</c:v>
                </c:pt>
                <c:pt idx="110">
                  <c:v>42064.0</c:v>
                </c:pt>
                <c:pt idx="111">
                  <c:v>42095.0</c:v>
                </c:pt>
                <c:pt idx="112">
                  <c:v>42125.0</c:v>
                </c:pt>
                <c:pt idx="113">
                  <c:v>42156.0</c:v>
                </c:pt>
                <c:pt idx="114">
                  <c:v>42186.0</c:v>
                </c:pt>
                <c:pt idx="115">
                  <c:v>42217.0</c:v>
                </c:pt>
                <c:pt idx="116">
                  <c:v>42248.0</c:v>
                </c:pt>
                <c:pt idx="117">
                  <c:v>42278.0</c:v>
                </c:pt>
                <c:pt idx="118">
                  <c:v>42309.0</c:v>
                </c:pt>
                <c:pt idx="119">
                  <c:v>42339.0</c:v>
                </c:pt>
                <c:pt idx="120">
                  <c:v>42370.0</c:v>
                </c:pt>
                <c:pt idx="121">
                  <c:v>42401.0</c:v>
                </c:pt>
                <c:pt idx="122">
                  <c:v>42430.0</c:v>
                </c:pt>
                <c:pt idx="123">
                  <c:v>42461.0</c:v>
                </c:pt>
                <c:pt idx="124">
                  <c:v>42491.0</c:v>
                </c:pt>
              </c:numCache>
            </c:numRef>
          </c:cat>
          <c:val>
            <c:numRef>
              <c:f>Sheet1!$D$62:$D$186</c:f>
              <c:numCache>
                <c:formatCode>0</c:formatCode>
                <c:ptCount val="125"/>
                <c:pt idx="0">
                  <c:v>250.8887005619908</c:v>
                </c:pt>
                <c:pt idx="1">
                  <c:v>356.5620672430086</c:v>
                </c:pt>
                <c:pt idx="2">
                  <c:v>232.7006797899958</c:v>
                </c:pt>
                <c:pt idx="3">
                  <c:v>153.1439561449952</c:v>
                </c:pt>
                <c:pt idx="4">
                  <c:v>150.805435391012</c:v>
                </c:pt>
                <c:pt idx="5">
                  <c:v>132.7346892949863</c:v>
                </c:pt>
                <c:pt idx="6">
                  <c:v>143.8790190390137</c:v>
                </c:pt>
                <c:pt idx="7">
                  <c:v>148.7307352639909</c:v>
                </c:pt>
                <c:pt idx="8">
                  <c:v>41.011189338009</c:v>
                </c:pt>
                <c:pt idx="9">
                  <c:v>110.0605175289966</c:v>
                </c:pt>
                <c:pt idx="10">
                  <c:v>172.238940063995</c:v>
                </c:pt>
                <c:pt idx="11">
                  <c:v>15.78415985300671</c:v>
                </c:pt>
                <c:pt idx="12">
                  <c:v>166.873593943994</c:v>
                </c:pt>
                <c:pt idx="13">
                  <c:v>166.0862512790045</c:v>
                </c:pt>
                <c:pt idx="14">
                  <c:v>88.6515128589962</c:v>
                </c:pt>
                <c:pt idx="15">
                  <c:v>110.8798859950039</c:v>
                </c:pt>
                <c:pt idx="16">
                  <c:v>28.0930608859926</c:v>
                </c:pt>
                <c:pt idx="17">
                  <c:v>115.3961879050039</c:v>
                </c:pt>
                <c:pt idx="18">
                  <c:v>-5.850069496998913</c:v>
                </c:pt>
                <c:pt idx="19">
                  <c:v>-5.854991416999836</c:v>
                </c:pt>
                <c:pt idx="20">
                  <c:v>-52.32942447700763</c:v>
                </c:pt>
                <c:pt idx="21">
                  <c:v>-4.20271170399792</c:v>
                </c:pt>
                <c:pt idx="22">
                  <c:v>103.8032652969996</c:v>
                </c:pt>
                <c:pt idx="23">
                  <c:v>-6.620062802991015</c:v>
                </c:pt>
                <c:pt idx="24">
                  <c:v>24.81750294099038</c:v>
                </c:pt>
                <c:pt idx="25">
                  <c:v>-32.17498086499108</c:v>
                </c:pt>
                <c:pt idx="26">
                  <c:v>-86.9576622610039</c:v>
                </c:pt>
                <c:pt idx="27">
                  <c:v>-200.369756840999</c:v>
                </c:pt>
                <c:pt idx="28">
                  <c:v>-207.1257062660006</c:v>
                </c:pt>
                <c:pt idx="29">
                  <c:v>-268.0518202899984</c:v>
                </c:pt>
                <c:pt idx="30">
                  <c:v>-296.6999524150015</c:v>
                </c:pt>
                <c:pt idx="31">
                  <c:v>-309.2480665460025</c:v>
                </c:pt>
                <c:pt idx="32">
                  <c:v>-367.6775927999988</c:v>
                </c:pt>
                <c:pt idx="33">
                  <c:v>-412.5624097429969</c:v>
                </c:pt>
                <c:pt idx="34">
                  <c:v>-629.5708943479985</c:v>
                </c:pt>
                <c:pt idx="35">
                  <c:v>-748.8829365069977</c:v>
                </c:pt>
                <c:pt idx="36">
                  <c:v>-769.936348564006</c:v>
                </c:pt>
                <c:pt idx="37">
                  <c:v>-881.1873509379947</c:v>
                </c:pt>
                <c:pt idx="38">
                  <c:v>-766.6871647420044</c:v>
                </c:pt>
                <c:pt idx="39">
                  <c:v>-628.103232519003</c:v>
                </c:pt>
                <c:pt idx="40">
                  <c:v>-511.2712721720018</c:v>
                </c:pt>
                <c:pt idx="41">
                  <c:v>-382.600484265</c:v>
                </c:pt>
                <c:pt idx="42">
                  <c:v>-303.755640880001</c:v>
                </c:pt>
                <c:pt idx="43">
                  <c:v>-213.5092324739962</c:v>
                </c:pt>
                <c:pt idx="44">
                  <c:v>-158.8685294619936</c:v>
                </c:pt>
                <c:pt idx="45">
                  <c:v>-113.9568935100106</c:v>
                </c:pt>
                <c:pt idx="46">
                  <c:v>-161.7518758309889</c:v>
                </c:pt>
                <c:pt idx="47">
                  <c:v>-96.75427746601053</c:v>
                </c:pt>
                <c:pt idx="48">
                  <c:v>-48.11291840999911</c:v>
                </c:pt>
                <c:pt idx="49">
                  <c:v>11.99040292701102</c:v>
                </c:pt>
                <c:pt idx="50">
                  <c:v>17.69395406199328</c:v>
                </c:pt>
                <c:pt idx="51">
                  <c:v>105.8601306049968</c:v>
                </c:pt>
                <c:pt idx="52">
                  <c:v>179.8912207230023</c:v>
                </c:pt>
                <c:pt idx="53">
                  <c:v>101.5675251270004</c:v>
                </c:pt>
                <c:pt idx="54">
                  <c:v>98.2179239630059</c:v>
                </c:pt>
                <c:pt idx="55">
                  <c:v>95.39223482599481</c:v>
                </c:pt>
                <c:pt idx="56">
                  <c:v>95.32570535599356</c:v>
                </c:pt>
                <c:pt idx="57">
                  <c:v>153.8956660090043</c:v>
                </c:pt>
                <c:pt idx="58">
                  <c:v>170.8200191340002</c:v>
                </c:pt>
                <c:pt idx="59">
                  <c:v>86.47898252500445</c:v>
                </c:pt>
                <c:pt idx="60">
                  <c:v>196.8098514849989</c:v>
                </c:pt>
                <c:pt idx="61">
                  <c:v>158.3941264860041</c:v>
                </c:pt>
                <c:pt idx="62">
                  <c:v>282.3466137609939</c:v>
                </c:pt>
                <c:pt idx="63">
                  <c:v>230.5152549789927</c:v>
                </c:pt>
                <c:pt idx="64">
                  <c:v>239.0668191940058</c:v>
                </c:pt>
                <c:pt idx="65">
                  <c:v>170.138937790005</c:v>
                </c:pt>
                <c:pt idx="66">
                  <c:v>187.354640960999</c:v>
                </c:pt>
                <c:pt idx="67">
                  <c:v>199.8954026589927</c:v>
                </c:pt>
                <c:pt idx="68">
                  <c:v>344.3717466570088</c:v>
                </c:pt>
                <c:pt idx="69">
                  <c:v>129.2765525540017</c:v>
                </c:pt>
                <c:pt idx="70">
                  <c:v>260.9226121120009</c:v>
                </c:pt>
                <c:pt idx="71">
                  <c:v>197.1663707080006</c:v>
                </c:pt>
                <c:pt idx="72">
                  <c:v>242.4961975149927</c:v>
                </c:pt>
                <c:pt idx="73">
                  <c:v>325.8739220900025</c:v>
                </c:pt>
                <c:pt idx="74">
                  <c:v>187.9215427809977</c:v>
                </c:pt>
                <c:pt idx="75">
                  <c:v>190.4940377500025</c:v>
                </c:pt>
                <c:pt idx="76">
                  <c:v>130.6522892369976</c:v>
                </c:pt>
                <c:pt idx="77">
                  <c:v>80.5160549830034</c:v>
                </c:pt>
                <c:pt idx="78">
                  <c:v>166.7296616459935</c:v>
                </c:pt>
                <c:pt idx="79">
                  <c:v>172.4244942420046</c:v>
                </c:pt>
                <c:pt idx="80">
                  <c:v>169.7622356929933</c:v>
                </c:pt>
                <c:pt idx="81">
                  <c:v>189.3914678900037</c:v>
                </c:pt>
                <c:pt idx="82">
                  <c:v>213.810937634</c:v>
                </c:pt>
                <c:pt idx="83">
                  <c:v>144.3495669330005</c:v>
                </c:pt>
                <c:pt idx="84">
                  <c:v>181.4211114619975</c:v>
                </c:pt>
                <c:pt idx="85">
                  <c:v>256.2553330410004</c:v>
                </c:pt>
                <c:pt idx="86">
                  <c:v>128.1928094890027</c:v>
                </c:pt>
                <c:pt idx="87">
                  <c:v>118.1926448949962</c:v>
                </c:pt>
                <c:pt idx="88">
                  <c:v>169.1378211730043</c:v>
                </c:pt>
                <c:pt idx="89">
                  <c:v>195.8618119470047</c:v>
                </c:pt>
                <c:pt idx="90">
                  <c:v>256.0038185519952</c:v>
                </c:pt>
                <c:pt idx="91">
                  <c:v>186.5983276229963</c:v>
                </c:pt>
                <c:pt idx="92">
                  <c:v>230.6799194060004</c:v>
                </c:pt>
                <c:pt idx="93">
                  <c:v>188.341762379001</c:v>
                </c:pt>
                <c:pt idx="94">
                  <c:v>210.8524670729966</c:v>
                </c:pt>
                <c:pt idx="95">
                  <c:v>204.1671548040031</c:v>
                </c:pt>
                <c:pt idx="96">
                  <c:v>175.2673979219981</c:v>
                </c:pt>
                <c:pt idx="97">
                  <c:v>208.696099615001</c:v>
                </c:pt>
                <c:pt idx="98">
                  <c:v>200.200774611003</c:v>
                </c:pt>
                <c:pt idx="99">
                  <c:v>253.6132296180003</c:v>
                </c:pt>
                <c:pt idx="100">
                  <c:v>267.1425355520041</c:v>
                </c:pt>
                <c:pt idx="101">
                  <c:v>276.6135568789902</c:v>
                </c:pt>
                <c:pt idx="102">
                  <c:v>221.305208773003</c:v>
                </c:pt>
                <c:pt idx="103">
                  <c:v>221.4703774500085</c:v>
                </c:pt>
                <c:pt idx="104">
                  <c:v>208.777214361995</c:v>
                </c:pt>
                <c:pt idx="105">
                  <c:v>228.5119271199947</c:v>
                </c:pt>
                <c:pt idx="106">
                  <c:v>268.6764424430003</c:v>
                </c:pt>
                <c:pt idx="107">
                  <c:v>275.583813952005</c:v>
                </c:pt>
                <c:pt idx="108">
                  <c:v>207.6723678010021</c:v>
                </c:pt>
                <c:pt idx="109">
                  <c:v>211.2400573399937</c:v>
                </c:pt>
                <c:pt idx="110">
                  <c:v>184.3932687100023</c:v>
                </c:pt>
                <c:pt idx="111">
                  <c:v>190.9509848849993</c:v>
                </c:pt>
                <c:pt idx="112">
                  <c:v>191.9876046349964</c:v>
                </c:pt>
                <c:pt idx="113">
                  <c:v>307.1852179340058</c:v>
                </c:pt>
                <c:pt idx="114">
                  <c:v>158.000347631998</c:v>
                </c:pt>
                <c:pt idx="115">
                  <c:v>201.2391801060003</c:v>
                </c:pt>
                <c:pt idx="116">
                  <c:v>170.754596690007</c:v>
                </c:pt>
                <c:pt idx="117">
                  <c:v>177.8717054709996</c:v>
                </c:pt>
                <c:pt idx="118">
                  <c:v>192.7738213549892</c:v>
                </c:pt>
                <c:pt idx="119">
                  <c:v>287.0450176040031</c:v>
                </c:pt>
                <c:pt idx="120">
                  <c:v>192.8866410979972</c:v>
                </c:pt>
                <c:pt idx="121">
                  <c:v>207.4935088140046</c:v>
                </c:pt>
                <c:pt idx="122">
                  <c:v>201.0257142710034</c:v>
                </c:pt>
                <c:pt idx="123">
                  <c:v>165.7936116659985</c:v>
                </c:pt>
                <c:pt idx="124">
                  <c:v>173.1818953009933</c:v>
                </c:pt>
              </c:numCache>
            </c:numRef>
          </c:val>
          <c:smooth val="0"/>
        </c:ser>
        <c:ser>
          <c:idx val="1"/>
          <c:order val="1"/>
          <c:tx>
            <c:strRef>
              <c:f>Sheet1!$L$192</c:f>
              <c:strCache>
                <c:ptCount val="1"/>
                <c:pt idx="0">
                  <c:v>BLS</c:v>
                </c:pt>
              </c:strCache>
            </c:strRef>
          </c:tx>
          <c:marker>
            <c:symbol val="none"/>
          </c:marker>
          <c:cat>
            <c:numRef>
              <c:f>Sheet1!$B$62:$B$186</c:f>
              <c:numCache>
                <c:formatCode>m/d/yy</c:formatCode>
                <c:ptCount val="125"/>
                <c:pt idx="0">
                  <c:v>38718.0</c:v>
                </c:pt>
                <c:pt idx="1">
                  <c:v>38749.0</c:v>
                </c:pt>
                <c:pt idx="2">
                  <c:v>38777.0</c:v>
                </c:pt>
                <c:pt idx="3">
                  <c:v>38808.0</c:v>
                </c:pt>
                <c:pt idx="4">
                  <c:v>38838.0</c:v>
                </c:pt>
                <c:pt idx="5">
                  <c:v>38869.0</c:v>
                </c:pt>
                <c:pt idx="6">
                  <c:v>38899.0</c:v>
                </c:pt>
                <c:pt idx="7">
                  <c:v>38930.0</c:v>
                </c:pt>
                <c:pt idx="8">
                  <c:v>38961.0</c:v>
                </c:pt>
                <c:pt idx="9">
                  <c:v>38991.0</c:v>
                </c:pt>
                <c:pt idx="10">
                  <c:v>39022.0</c:v>
                </c:pt>
                <c:pt idx="11">
                  <c:v>39052.0</c:v>
                </c:pt>
                <c:pt idx="12">
                  <c:v>39083.0</c:v>
                </c:pt>
                <c:pt idx="13">
                  <c:v>39114.0</c:v>
                </c:pt>
                <c:pt idx="14">
                  <c:v>39142.0</c:v>
                </c:pt>
                <c:pt idx="15">
                  <c:v>39173.0</c:v>
                </c:pt>
                <c:pt idx="16">
                  <c:v>39203.0</c:v>
                </c:pt>
                <c:pt idx="17">
                  <c:v>39234.0</c:v>
                </c:pt>
                <c:pt idx="18">
                  <c:v>39264.0</c:v>
                </c:pt>
                <c:pt idx="19">
                  <c:v>39295.0</c:v>
                </c:pt>
                <c:pt idx="20">
                  <c:v>39326.0</c:v>
                </c:pt>
                <c:pt idx="21">
                  <c:v>39356.0</c:v>
                </c:pt>
                <c:pt idx="22">
                  <c:v>39387.0</c:v>
                </c:pt>
                <c:pt idx="23">
                  <c:v>39417.0</c:v>
                </c:pt>
                <c:pt idx="24">
                  <c:v>39448.0</c:v>
                </c:pt>
                <c:pt idx="25">
                  <c:v>39479.0</c:v>
                </c:pt>
                <c:pt idx="26">
                  <c:v>39508.0</c:v>
                </c:pt>
                <c:pt idx="27">
                  <c:v>39539.0</c:v>
                </c:pt>
                <c:pt idx="28">
                  <c:v>39569.0</c:v>
                </c:pt>
                <c:pt idx="29">
                  <c:v>39600.0</c:v>
                </c:pt>
                <c:pt idx="30">
                  <c:v>39630.0</c:v>
                </c:pt>
                <c:pt idx="31">
                  <c:v>39661.0</c:v>
                </c:pt>
                <c:pt idx="32">
                  <c:v>39692.0</c:v>
                </c:pt>
                <c:pt idx="33">
                  <c:v>39722.0</c:v>
                </c:pt>
                <c:pt idx="34">
                  <c:v>39753.0</c:v>
                </c:pt>
                <c:pt idx="35">
                  <c:v>39783.0</c:v>
                </c:pt>
                <c:pt idx="36">
                  <c:v>39814.0</c:v>
                </c:pt>
                <c:pt idx="37">
                  <c:v>39845.0</c:v>
                </c:pt>
                <c:pt idx="38">
                  <c:v>39873.0</c:v>
                </c:pt>
                <c:pt idx="39">
                  <c:v>39904.0</c:v>
                </c:pt>
                <c:pt idx="40">
                  <c:v>39934.0</c:v>
                </c:pt>
                <c:pt idx="41">
                  <c:v>39965.0</c:v>
                </c:pt>
                <c:pt idx="42">
                  <c:v>39995.0</c:v>
                </c:pt>
                <c:pt idx="43">
                  <c:v>40026.0</c:v>
                </c:pt>
                <c:pt idx="44">
                  <c:v>40057.0</c:v>
                </c:pt>
                <c:pt idx="45">
                  <c:v>40087.0</c:v>
                </c:pt>
                <c:pt idx="46">
                  <c:v>40118.0</c:v>
                </c:pt>
                <c:pt idx="47">
                  <c:v>40148.0</c:v>
                </c:pt>
                <c:pt idx="48">
                  <c:v>40179.0</c:v>
                </c:pt>
                <c:pt idx="49">
                  <c:v>40210.0</c:v>
                </c:pt>
                <c:pt idx="50">
                  <c:v>40238.0</c:v>
                </c:pt>
                <c:pt idx="51">
                  <c:v>40269.0</c:v>
                </c:pt>
                <c:pt idx="52">
                  <c:v>40299.0</c:v>
                </c:pt>
                <c:pt idx="53">
                  <c:v>40330.0</c:v>
                </c:pt>
                <c:pt idx="54">
                  <c:v>40360.0</c:v>
                </c:pt>
                <c:pt idx="55">
                  <c:v>40391.0</c:v>
                </c:pt>
                <c:pt idx="56">
                  <c:v>40422.0</c:v>
                </c:pt>
                <c:pt idx="57">
                  <c:v>40452.0</c:v>
                </c:pt>
                <c:pt idx="58">
                  <c:v>40483.0</c:v>
                </c:pt>
                <c:pt idx="59">
                  <c:v>40513.0</c:v>
                </c:pt>
                <c:pt idx="60">
                  <c:v>40544.0</c:v>
                </c:pt>
                <c:pt idx="61">
                  <c:v>40575.0</c:v>
                </c:pt>
                <c:pt idx="62">
                  <c:v>40603.0</c:v>
                </c:pt>
                <c:pt idx="63">
                  <c:v>40634.0</c:v>
                </c:pt>
                <c:pt idx="64">
                  <c:v>40664.0</c:v>
                </c:pt>
                <c:pt idx="65">
                  <c:v>40695.0</c:v>
                </c:pt>
                <c:pt idx="66">
                  <c:v>40725.0</c:v>
                </c:pt>
                <c:pt idx="67">
                  <c:v>40756.0</c:v>
                </c:pt>
                <c:pt idx="68">
                  <c:v>40787.0</c:v>
                </c:pt>
                <c:pt idx="69">
                  <c:v>40817.0</c:v>
                </c:pt>
                <c:pt idx="70">
                  <c:v>40848.0</c:v>
                </c:pt>
                <c:pt idx="71">
                  <c:v>40878.0</c:v>
                </c:pt>
                <c:pt idx="72">
                  <c:v>40909.0</c:v>
                </c:pt>
                <c:pt idx="73">
                  <c:v>40940.0</c:v>
                </c:pt>
                <c:pt idx="74">
                  <c:v>40969.0</c:v>
                </c:pt>
                <c:pt idx="75">
                  <c:v>41000.0</c:v>
                </c:pt>
                <c:pt idx="76">
                  <c:v>41030.0</c:v>
                </c:pt>
                <c:pt idx="77">
                  <c:v>41061.0</c:v>
                </c:pt>
                <c:pt idx="78">
                  <c:v>41091.0</c:v>
                </c:pt>
                <c:pt idx="79">
                  <c:v>41122.0</c:v>
                </c:pt>
                <c:pt idx="80">
                  <c:v>41153.0</c:v>
                </c:pt>
                <c:pt idx="81">
                  <c:v>41183.0</c:v>
                </c:pt>
                <c:pt idx="82">
                  <c:v>41214.0</c:v>
                </c:pt>
                <c:pt idx="83">
                  <c:v>41244.0</c:v>
                </c:pt>
                <c:pt idx="84">
                  <c:v>41275.0</c:v>
                </c:pt>
                <c:pt idx="85">
                  <c:v>41306.0</c:v>
                </c:pt>
                <c:pt idx="86">
                  <c:v>41334.0</c:v>
                </c:pt>
                <c:pt idx="87">
                  <c:v>41365.0</c:v>
                </c:pt>
                <c:pt idx="88">
                  <c:v>41395.0</c:v>
                </c:pt>
                <c:pt idx="89">
                  <c:v>41426.0</c:v>
                </c:pt>
                <c:pt idx="90">
                  <c:v>41456.0</c:v>
                </c:pt>
                <c:pt idx="91">
                  <c:v>41487.0</c:v>
                </c:pt>
                <c:pt idx="92">
                  <c:v>41518.0</c:v>
                </c:pt>
                <c:pt idx="93">
                  <c:v>41548.0</c:v>
                </c:pt>
                <c:pt idx="94">
                  <c:v>41579.0</c:v>
                </c:pt>
                <c:pt idx="95">
                  <c:v>41609.0</c:v>
                </c:pt>
                <c:pt idx="96">
                  <c:v>41640.0</c:v>
                </c:pt>
                <c:pt idx="97">
                  <c:v>41671.0</c:v>
                </c:pt>
                <c:pt idx="98">
                  <c:v>41699.0</c:v>
                </c:pt>
                <c:pt idx="99">
                  <c:v>41730.0</c:v>
                </c:pt>
                <c:pt idx="100">
                  <c:v>41760.0</c:v>
                </c:pt>
                <c:pt idx="101">
                  <c:v>41791.0</c:v>
                </c:pt>
                <c:pt idx="102">
                  <c:v>41821.0</c:v>
                </c:pt>
                <c:pt idx="103">
                  <c:v>41852.0</c:v>
                </c:pt>
                <c:pt idx="104">
                  <c:v>41883.0</c:v>
                </c:pt>
                <c:pt idx="105">
                  <c:v>41913.0</c:v>
                </c:pt>
                <c:pt idx="106">
                  <c:v>41944.0</c:v>
                </c:pt>
                <c:pt idx="107">
                  <c:v>41974.0</c:v>
                </c:pt>
                <c:pt idx="108">
                  <c:v>42005.0</c:v>
                </c:pt>
                <c:pt idx="109">
                  <c:v>42036.0</c:v>
                </c:pt>
                <c:pt idx="110">
                  <c:v>42064.0</c:v>
                </c:pt>
                <c:pt idx="111">
                  <c:v>42095.0</c:v>
                </c:pt>
                <c:pt idx="112">
                  <c:v>42125.0</c:v>
                </c:pt>
                <c:pt idx="113">
                  <c:v>42156.0</c:v>
                </c:pt>
                <c:pt idx="114">
                  <c:v>42186.0</c:v>
                </c:pt>
                <c:pt idx="115">
                  <c:v>42217.0</c:v>
                </c:pt>
                <c:pt idx="116">
                  <c:v>42248.0</c:v>
                </c:pt>
                <c:pt idx="117">
                  <c:v>42278.0</c:v>
                </c:pt>
                <c:pt idx="118">
                  <c:v>42309.0</c:v>
                </c:pt>
                <c:pt idx="119">
                  <c:v>42339.0</c:v>
                </c:pt>
                <c:pt idx="120">
                  <c:v>42370.0</c:v>
                </c:pt>
                <c:pt idx="121">
                  <c:v>42401.0</c:v>
                </c:pt>
                <c:pt idx="122">
                  <c:v>42430.0</c:v>
                </c:pt>
                <c:pt idx="123">
                  <c:v>42461.0</c:v>
                </c:pt>
                <c:pt idx="124">
                  <c:v>42491.0</c:v>
                </c:pt>
              </c:numCache>
            </c:numRef>
          </c:cat>
          <c:val>
            <c:numRef>
              <c:f>Sheet1!$E$62:$E$186</c:f>
              <c:numCache>
                <c:formatCode>General</c:formatCode>
                <c:ptCount val="125"/>
                <c:pt idx="1">
                  <c:v>285.0</c:v>
                </c:pt>
                <c:pt idx="2">
                  <c:v>256.0</c:v>
                </c:pt>
                <c:pt idx="3">
                  <c:v>167.0</c:v>
                </c:pt>
                <c:pt idx="4">
                  <c:v>16.0</c:v>
                </c:pt>
                <c:pt idx="5">
                  <c:v>86.0</c:v>
                </c:pt>
                <c:pt idx="6">
                  <c:v>156.0</c:v>
                </c:pt>
                <c:pt idx="7">
                  <c:v>143.0</c:v>
                </c:pt>
                <c:pt idx="8">
                  <c:v>87.0</c:v>
                </c:pt>
                <c:pt idx="9">
                  <c:v>18.0</c:v>
                </c:pt>
                <c:pt idx="10">
                  <c:v>193.0</c:v>
                </c:pt>
                <c:pt idx="11">
                  <c:v>166.0</c:v>
                </c:pt>
                <c:pt idx="12">
                  <c:v>233.0</c:v>
                </c:pt>
                <c:pt idx="13">
                  <c:v>54.0</c:v>
                </c:pt>
                <c:pt idx="14">
                  <c:v>171.0</c:v>
                </c:pt>
                <c:pt idx="15">
                  <c:v>53.0</c:v>
                </c:pt>
                <c:pt idx="16">
                  <c:v>125.0</c:v>
                </c:pt>
                <c:pt idx="17">
                  <c:v>64.0</c:v>
                </c:pt>
                <c:pt idx="18">
                  <c:v>3.0</c:v>
                </c:pt>
                <c:pt idx="19">
                  <c:v>-79.0</c:v>
                </c:pt>
                <c:pt idx="20">
                  <c:v>35.0</c:v>
                </c:pt>
                <c:pt idx="21">
                  <c:v>67.0</c:v>
                </c:pt>
                <c:pt idx="22">
                  <c:v>78.0</c:v>
                </c:pt>
                <c:pt idx="23">
                  <c:v>55.0</c:v>
                </c:pt>
                <c:pt idx="24">
                  <c:v>7.0</c:v>
                </c:pt>
                <c:pt idx="25">
                  <c:v>-115.0</c:v>
                </c:pt>
                <c:pt idx="26">
                  <c:v>-104.0</c:v>
                </c:pt>
                <c:pt idx="27">
                  <c:v>-217.0</c:v>
                </c:pt>
                <c:pt idx="28">
                  <c:v>-218.0</c:v>
                </c:pt>
                <c:pt idx="29">
                  <c:v>-199.0</c:v>
                </c:pt>
                <c:pt idx="30">
                  <c:v>-260.0</c:v>
                </c:pt>
                <c:pt idx="31">
                  <c:v>-265.0</c:v>
                </c:pt>
                <c:pt idx="32">
                  <c:v>-422.0</c:v>
                </c:pt>
                <c:pt idx="33">
                  <c:v>-485.0</c:v>
                </c:pt>
                <c:pt idx="34">
                  <c:v>-780.0</c:v>
                </c:pt>
                <c:pt idx="35">
                  <c:v>-691.0</c:v>
                </c:pt>
                <c:pt idx="36">
                  <c:v>-814.0</c:v>
                </c:pt>
                <c:pt idx="37">
                  <c:v>-700.0</c:v>
                </c:pt>
                <c:pt idx="38">
                  <c:v>-807.0</c:v>
                </c:pt>
                <c:pt idx="39">
                  <c:v>-803.0</c:v>
                </c:pt>
                <c:pt idx="40">
                  <c:v>-291.0</c:v>
                </c:pt>
                <c:pt idx="41">
                  <c:v>-429.0</c:v>
                </c:pt>
                <c:pt idx="42">
                  <c:v>-274.0</c:v>
                </c:pt>
                <c:pt idx="43">
                  <c:v>-228.0</c:v>
                </c:pt>
                <c:pt idx="44">
                  <c:v>-133.0</c:v>
                </c:pt>
                <c:pt idx="45">
                  <c:v>-273.0</c:v>
                </c:pt>
                <c:pt idx="46">
                  <c:v>-16.0</c:v>
                </c:pt>
                <c:pt idx="47">
                  <c:v>-228.0</c:v>
                </c:pt>
                <c:pt idx="48">
                  <c:v>19.0</c:v>
                </c:pt>
                <c:pt idx="49">
                  <c:v>-54.0</c:v>
                </c:pt>
                <c:pt idx="50">
                  <c:v>121.0</c:v>
                </c:pt>
                <c:pt idx="51">
                  <c:v>192.0</c:v>
                </c:pt>
                <c:pt idx="52">
                  <c:v>95.0</c:v>
                </c:pt>
                <c:pt idx="53">
                  <c:v>123.0</c:v>
                </c:pt>
                <c:pt idx="54">
                  <c:v>101.0</c:v>
                </c:pt>
                <c:pt idx="55">
                  <c:v>115.0</c:v>
                </c:pt>
                <c:pt idx="56">
                  <c:v>121.0</c:v>
                </c:pt>
                <c:pt idx="57">
                  <c:v>207.0</c:v>
                </c:pt>
                <c:pt idx="58">
                  <c:v>133.0</c:v>
                </c:pt>
                <c:pt idx="59">
                  <c:v>109.0</c:v>
                </c:pt>
                <c:pt idx="60">
                  <c:v>50.0</c:v>
                </c:pt>
                <c:pt idx="61">
                  <c:v>231.0</c:v>
                </c:pt>
                <c:pt idx="62">
                  <c:v>248.0</c:v>
                </c:pt>
                <c:pt idx="63">
                  <c:v>354.0</c:v>
                </c:pt>
                <c:pt idx="64">
                  <c:v>128.0</c:v>
                </c:pt>
                <c:pt idx="65">
                  <c:v>200.0</c:v>
                </c:pt>
                <c:pt idx="66">
                  <c:v>185.0</c:v>
                </c:pt>
                <c:pt idx="67">
                  <c:v>139.0</c:v>
                </c:pt>
                <c:pt idx="68">
                  <c:v>280.0</c:v>
                </c:pt>
                <c:pt idx="69">
                  <c:v>187.0</c:v>
                </c:pt>
                <c:pt idx="70">
                  <c:v>173.0</c:v>
                </c:pt>
                <c:pt idx="71">
                  <c:v>224.0</c:v>
                </c:pt>
                <c:pt idx="72">
                  <c:v>347.0</c:v>
                </c:pt>
                <c:pt idx="73">
                  <c:v>261.0</c:v>
                </c:pt>
                <c:pt idx="74">
                  <c:v>237.0</c:v>
                </c:pt>
                <c:pt idx="75">
                  <c:v>90.0</c:v>
                </c:pt>
                <c:pt idx="76">
                  <c:v>130.0</c:v>
                </c:pt>
                <c:pt idx="77">
                  <c:v>72.0</c:v>
                </c:pt>
                <c:pt idx="78">
                  <c:v>160.0</c:v>
                </c:pt>
                <c:pt idx="79">
                  <c:v>174.0</c:v>
                </c:pt>
                <c:pt idx="80">
                  <c:v>180.0</c:v>
                </c:pt>
                <c:pt idx="81">
                  <c:v>164.0</c:v>
                </c:pt>
                <c:pt idx="82">
                  <c:v>171.0</c:v>
                </c:pt>
                <c:pt idx="83">
                  <c:v>233.0</c:v>
                </c:pt>
                <c:pt idx="84">
                  <c:v>203.0</c:v>
                </c:pt>
                <c:pt idx="85">
                  <c:v>297.0</c:v>
                </c:pt>
                <c:pt idx="86">
                  <c:v>150.0</c:v>
                </c:pt>
                <c:pt idx="87">
                  <c:v>193.0</c:v>
                </c:pt>
                <c:pt idx="88">
                  <c:v>225.0</c:v>
                </c:pt>
                <c:pt idx="89">
                  <c:v>173.0</c:v>
                </c:pt>
                <c:pt idx="90">
                  <c:v>162.0</c:v>
                </c:pt>
                <c:pt idx="91">
                  <c:v>242.0</c:v>
                </c:pt>
                <c:pt idx="92">
                  <c:v>179.0</c:v>
                </c:pt>
                <c:pt idx="93">
                  <c:v>203.0</c:v>
                </c:pt>
                <c:pt idx="94">
                  <c:v>280.0</c:v>
                </c:pt>
                <c:pt idx="95">
                  <c:v>71.0</c:v>
                </c:pt>
                <c:pt idx="96">
                  <c:v>197.0</c:v>
                </c:pt>
                <c:pt idx="97">
                  <c:v>158.0</c:v>
                </c:pt>
                <c:pt idx="98">
                  <c:v>261.0</c:v>
                </c:pt>
                <c:pt idx="99">
                  <c:v>282.0</c:v>
                </c:pt>
                <c:pt idx="100">
                  <c:v>215.0</c:v>
                </c:pt>
                <c:pt idx="101">
                  <c:v>267.0</c:v>
                </c:pt>
                <c:pt idx="102">
                  <c:v>244.0</c:v>
                </c:pt>
                <c:pt idx="103">
                  <c:v>231.0</c:v>
                </c:pt>
                <c:pt idx="104">
                  <c:v>237.0</c:v>
                </c:pt>
                <c:pt idx="105">
                  <c:v>190.0</c:v>
                </c:pt>
                <c:pt idx="106">
                  <c:v>324.0</c:v>
                </c:pt>
                <c:pt idx="107">
                  <c:v>279.0</c:v>
                </c:pt>
                <c:pt idx="108">
                  <c:v>214.0</c:v>
                </c:pt>
                <c:pt idx="109">
                  <c:v>252.0</c:v>
                </c:pt>
                <c:pt idx="110">
                  <c:v>90.0</c:v>
                </c:pt>
                <c:pt idx="111">
                  <c:v>241.0</c:v>
                </c:pt>
                <c:pt idx="112">
                  <c:v>256.0</c:v>
                </c:pt>
                <c:pt idx="113">
                  <c:v>226.0</c:v>
                </c:pt>
                <c:pt idx="114">
                  <c:v>245.0</c:v>
                </c:pt>
                <c:pt idx="115">
                  <c:v>123.0</c:v>
                </c:pt>
                <c:pt idx="116">
                  <c:v>162.0</c:v>
                </c:pt>
                <c:pt idx="117">
                  <c:v>304.0</c:v>
                </c:pt>
                <c:pt idx="118">
                  <c:v>279.0</c:v>
                </c:pt>
                <c:pt idx="119">
                  <c:v>259.0</c:v>
                </c:pt>
                <c:pt idx="120">
                  <c:v>155.0</c:v>
                </c:pt>
                <c:pt idx="121">
                  <c:v>222.0</c:v>
                </c:pt>
                <c:pt idx="122">
                  <c:v>167.0</c:v>
                </c:pt>
                <c:pt idx="123">
                  <c:v>130.0</c:v>
                </c:pt>
                <c:pt idx="124">
                  <c:v>25.0</c:v>
                </c:pt>
              </c:numCache>
            </c:numRef>
          </c:val>
          <c:smooth val="0"/>
        </c:ser>
        <c:dLbls>
          <c:showLegendKey val="0"/>
          <c:showVal val="0"/>
          <c:showCatName val="0"/>
          <c:showSerName val="0"/>
          <c:showPercent val="0"/>
          <c:showBubbleSize val="0"/>
        </c:dLbls>
        <c:marker val="1"/>
        <c:smooth val="0"/>
        <c:axId val="-2105114440"/>
        <c:axId val="-2105111064"/>
      </c:lineChart>
      <c:dateAx>
        <c:axId val="-2105114440"/>
        <c:scaling>
          <c:orientation val="minMax"/>
        </c:scaling>
        <c:delete val="0"/>
        <c:axPos val="b"/>
        <c:numFmt formatCode="[$-409]mmm\-yy;@" sourceLinked="0"/>
        <c:majorTickMark val="out"/>
        <c:minorTickMark val="none"/>
        <c:tickLblPos val="low"/>
        <c:spPr>
          <a:ln>
            <a:solidFill>
              <a:schemeClr val="tx1"/>
            </a:solidFill>
          </a:ln>
        </c:spPr>
        <c:crossAx val="-2105111064"/>
        <c:crosses val="autoZero"/>
        <c:auto val="1"/>
        <c:lblOffset val="100"/>
        <c:baseTimeUnit val="months"/>
        <c:majorUnit val="12.0"/>
        <c:majorTimeUnit val="months"/>
      </c:dateAx>
      <c:valAx>
        <c:axId val="-2105111064"/>
        <c:scaling>
          <c:orientation val="minMax"/>
        </c:scaling>
        <c:delete val="0"/>
        <c:axPos val="l"/>
        <c:numFmt formatCode="0" sourceLinked="1"/>
        <c:majorTickMark val="out"/>
        <c:minorTickMark val="none"/>
        <c:tickLblPos val="nextTo"/>
        <c:spPr>
          <a:ln>
            <a:solidFill>
              <a:schemeClr val="tx1"/>
            </a:solidFill>
          </a:ln>
        </c:spPr>
        <c:crossAx val="-2105114440"/>
        <c:crosses val="autoZero"/>
        <c:crossBetween val="between"/>
      </c:valAx>
    </c:plotArea>
    <c:legend>
      <c:legendPos val="r"/>
      <c:layout>
        <c:manualLayout>
          <c:xMode val="edge"/>
          <c:yMode val="edge"/>
          <c:x val="0.780265310586177"/>
          <c:y val="0.490356882473024"/>
          <c:w val="0.0802360918120529"/>
          <c:h val="0.123968601147079"/>
        </c:manualLayout>
      </c:layout>
      <c:overlay val="0"/>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emf"/></Relationships>
</file>

<file path=ppt/drawings/drawing1.xml><?xml version="1.0" encoding="utf-8"?>
<c:userShapes xmlns:c="http://schemas.openxmlformats.org/drawingml/2006/chart">
  <cdr:relSizeAnchor xmlns:cdr="http://schemas.openxmlformats.org/drawingml/2006/chartDrawing">
    <cdr:from>
      <cdr:x>0.32625</cdr:x>
      <cdr:y>0</cdr:y>
    </cdr:from>
    <cdr:to>
      <cdr:x>0.69118</cdr:x>
      <cdr:y>0.09467</cdr:y>
    </cdr:to>
    <cdr:sp macro="" textlink="">
      <cdr:nvSpPr>
        <cdr:cNvPr id="2" name="TextBox 1"/>
        <cdr:cNvSpPr txBox="1"/>
      </cdr:nvSpPr>
      <cdr:spPr>
        <a:xfrm xmlns:a="http://schemas.openxmlformats.org/drawingml/2006/main">
          <a:off x="2684928" y="0"/>
          <a:ext cx="3003176" cy="461665"/>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r>
            <a:rPr lang="en-US" sz="1200" b="1" dirty="0" smtClean="0"/>
            <a:t>Mean Absolute Error</a:t>
          </a:r>
        </a:p>
        <a:p xmlns:a="http://schemas.openxmlformats.org/drawingml/2006/main">
          <a:pPr algn="ctr"/>
          <a:r>
            <a:rPr lang="en-US" sz="1200" b="1" dirty="0" smtClean="0"/>
            <a:t>Time period: Jan ‘06 – May ‘16</a:t>
          </a:r>
        </a:p>
      </cdr:txBody>
    </cdr:sp>
  </cdr:relSizeAnchor>
</c:userShapes>
</file>

<file path=ppt/drawings/drawing2.xml><?xml version="1.0" encoding="utf-8"?>
<c:userShapes xmlns:c="http://schemas.openxmlformats.org/drawingml/2006/chart">
  <cdr:relSizeAnchor xmlns:cdr="http://schemas.openxmlformats.org/drawingml/2006/chartDrawing">
    <cdr:from>
      <cdr:x>0</cdr:x>
      <cdr:y>0</cdr:y>
    </cdr:from>
    <cdr:to>
      <cdr:x>0.1398</cdr:x>
      <cdr:y>0.05049</cdr:y>
    </cdr:to>
    <cdr:sp macro="" textlink="">
      <cdr:nvSpPr>
        <cdr:cNvPr id="2" name="TextBox 1"/>
        <cdr:cNvSpPr txBox="1"/>
      </cdr:nvSpPr>
      <cdr:spPr>
        <a:xfrm xmlns:a="http://schemas.openxmlformats.org/drawingml/2006/main">
          <a:off x="0" y="-1809750"/>
          <a:ext cx="1150470" cy="246221"/>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000" dirty="0" smtClean="0"/>
            <a:t>Thous.</a:t>
          </a:r>
          <a:endParaRPr lang="en-US" sz="1000" dirty="0"/>
        </a:p>
      </cdr:txBody>
    </cdr:sp>
  </cdr:relSizeAnchor>
</c:userShapes>
</file>

<file path=ppt/drawings/drawing3.xml><?xml version="1.0" encoding="utf-8"?>
<c:userShapes xmlns:c="http://schemas.openxmlformats.org/drawingml/2006/chart">
  <cdr:relSizeAnchor xmlns:cdr="http://schemas.openxmlformats.org/drawingml/2006/chartDrawing">
    <cdr:from>
      <cdr:x>0.32625</cdr:x>
      <cdr:y>0</cdr:y>
    </cdr:from>
    <cdr:to>
      <cdr:x>0.69118</cdr:x>
      <cdr:y>0.09467</cdr:y>
    </cdr:to>
    <cdr:sp macro="" textlink="">
      <cdr:nvSpPr>
        <cdr:cNvPr id="2" name="TextBox 1"/>
        <cdr:cNvSpPr txBox="1"/>
      </cdr:nvSpPr>
      <cdr:spPr>
        <a:xfrm xmlns:a="http://schemas.openxmlformats.org/drawingml/2006/main">
          <a:off x="2684928" y="0"/>
          <a:ext cx="3003176" cy="461665"/>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r>
            <a:rPr lang="en-US" sz="1200" b="1" dirty="0" smtClean="0"/>
            <a:t>Mean Absolute Error</a:t>
          </a:r>
        </a:p>
        <a:p xmlns:a="http://schemas.openxmlformats.org/drawingml/2006/main">
          <a:pPr algn="ctr"/>
          <a:r>
            <a:rPr lang="en-US" sz="1200" b="1" dirty="0" smtClean="0"/>
            <a:t>Time period: Jan ‘06 – May ‘16</a:t>
          </a:r>
        </a:p>
      </cdr:txBody>
    </cdr:sp>
  </cdr:relSizeAnchor>
  <cdr:relSizeAnchor xmlns:cdr="http://schemas.openxmlformats.org/drawingml/2006/chartDrawing">
    <cdr:from>
      <cdr:x>0</cdr:x>
      <cdr:y>0</cdr:y>
    </cdr:from>
    <cdr:to>
      <cdr:x>0.1398</cdr:x>
      <cdr:y>0.05049</cdr:y>
    </cdr:to>
    <cdr:sp macro="" textlink="">
      <cdr:nvSpPr>
        <cdr:cNvPr id="3" name="TextBox 2"/>
        <cdr:cNvSpPr txBox="1"/>
      </cdr:nvSpPr>
      <cdr:spPr>
        <a:xfrm xmlns:a="http://schemas.openxmlformats.org/drawingml/2006/main">
          <a:off x="0" y="-1794435"/>
          <a:ext cx="1150470" cy="246221"/>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000" dirty="0" smtClean="0"/>
            <a:t>Thous.</a:t>
          </a:r>
          <a:endParaRPr lang="en-US" sz="1000" dirty="0"/>
        </a:p>
      </cdr:txBody>
    </cdr:sp>
  </cdr:relSizeAnchor>
</c:userShapes>
</file>

<file path=ppt/drawings/drawing4.xml><?xml version="1.0" encoding="utf-8"?>
<c:userShapes xmlns:c="http://schemas.openxmlformats.org/drawingml/2006/chart">
  <cdr:relSizeAnchor xmlns:cdr="http://schemas.openxmlformats.org/drawingml/2006/chartDrawing">
    <cdr:from>
      <cdr:x>0</cdr:x>
      <cdr:y>0</cdr:y>
    </cdr:from>
    <cdr:to>
      <cdr:x>0.1398</cdr:x>
      <cdr:y>0.05049</cdr:y>
    </cdr:to>
    <cdr:sp macro="" textlink="">
      <cdr:nvSpPr>
        <cdr:cNvPr id="2" name="TextBox 1"/>
        <cdr:cNvSpPr txBox="1"/>
      </cdr:nvSpPr>
      <cdr:spPr>
        <a:xfrm xmlns:a="http://schemas.openxmlformats.org/drawingml/2006/main">
          <a:off x="0" y="-1779494"/>
          <a:ext cx="1150470" cy="246221"/>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000" dirty="0" smtClean="0"/>
            <a:t>Thous.</a:t>
          </a:r>
          <a:endParaRPr lang="en-US" sz="1000" dirty="0"/>
        </a:p>
      </cdr:txBody>
    </cdr:sp>
  </cdr:relSizeAnchor>
</c:userShapes>
</file>

<file path=ppt/drawings/drawing5.xml><?xml version="1.0" encoding="utf-8"?>
<c:userShapes xmlns:c="http://schemas.openxmlformats.org/drawingml/2006/chart">
  <cdr:relSizeAnchor xmlns:cdr="http://schemas.openxmlformats.org/drawingml/2006/chartDrawing">
    <cdr:from>
      <cdr:x>0</cdr:x>
      <cdr:y>0</cdr:y>
    </cdr:from>
    <cdr:to>
      <cdr:x>0.1398</cdr:x>
      <cdr:y>0.05049</cdr:y>
    </cdr:to>
    <cdr:sp macro="" textlink="">
      <cdr:nvSpPr>
        <cdr:cNvPr id="2" name="TextBox 1"/>
        <cdr:cNvSpPr txBox="1"/>
      </cdr:nvSpPr>
      <cdr:spPr>
        <a:xfrm xmlns:a="http://schemas.openxmlformats.org/drawingml/2006/main">
          <a:off x="0" y="-1809750"/>
          <a:ext cx="1150470" cy="151888"/>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000" dirty="0" smtClean="0"/>
            <a:t>Thous.</a:t>
          </a:r>
          <a:endParaRPr lang="en-US" sz="1000" dirty="0"/>
        </a:p>
      </cdr:txBody>
    </cdr:sp>
  </cdr:relSizeAnchor>
</c:userShapes>
</file>

<file path=ppt/drawings/drawing6.xml><?xml version="1.0" encoding="utf-8"?>
<c:userShapes xmlns:c="http://schemas.openxmlformats.org/drawingml/2006/chart">
  <cdr:relSizeAnchor xmlns:cdr="http://schemas.openxmlformats.org/drawingml/2006/chartDrawing">
    <cdr:from>
      <cdr:x>0.32625</cdr:x>
      <cdr:y>0</cdr:y>
    </cdr:from>
    <cdr:to>
      <cdr:x>0.69118</cdr:x>
      <cdr:y>0.09467</cdr:y>
    </cdr:to>
    <cdr:sp macro="" textlink="">
      <cdr:nvSpPr>
        <cdr:cNvPr id="2" name="TextBox 1"/>
        <cdr:cNvSpPr txBox="1"/>
      </cdr:nvSpPr>
      <cdr:spPr>
        <a:xfrm xmlns:a="http://schemas.openxmlformats.org/drawingml/2006/main">
          <a:off x="2684928" y="0"/>
          <a:ext cx="3003176" cy="461665"/>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r>
            <a:rPr lang="en-US" sz="1200" b="1" dirty="0" smtClean="0"/>
            <a:t>Mean Absolute Error</a:t>
          </a:r>
        </a:p>
        <a:p xmlns:a="http://schemas.openxmlformats.org/drawingml/2006/main">
          <a:pPr algn="ctr"/>
          <a:r>
            <a:rPr lang="en-US" sz="1200" b="1" dirty="0" smtClean="0"/>
            <a:t>Time period: Jan ‘06 – May ‘16</a:t>
          </a:r>
        </a:p>
      </cdr:txBody>
    </cdr:sp>
  </cdr:relSizeAnchor>
  <cdr:relSizeAnchor xmlns:cdr="http://schemas.openxmlformats.org/drawingml/2006/chartDrawing">
    <cdr:from>
      <cdr:x>0</cdr:x>
      <cdr:y>0</cdr:y>
    </cdr:from>
    <cdr:to>
      <cdr:x>0.1398</cdr:x>
      <cdr:y>0.05049</cdr:y>
    </cdr:to>
    <cdr:sp macro="" textlink="">
      <cdr:nvSpPr>
        <cdr:cNvPr id="3" name="TextBox 2"/>
        <cdr:cNvSpPr txBox="1"/>
      </cdr:nvSpPr>
      <cdr:spPr>
        <a:xfrm xmlns:a="http://schemas.openxmlformats.org/drawingml/2006/main">
          <a:off x="0" y="-1794435"/>
          <a:ext cx="1150470" cy="246221"/>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000" dirty="0" smtClean="0"/>
            <a:t>Thous.</a:t>
          </a:r>
          <a:endParaRPr lang="en-US" sz="1000" dirty="0"/>
        </a:p>
      </cdr:txBody>
    </cdr:sp>
  </cdr:relSizeAnchor>
</c:userShapes>
</file>

<file path=ppt/drawings/drawing7.xml><?xml version="1.0" encoding="utf-8"?>
<c:userShapes xmlns:c="http://schemas.openxmlformats.org/drawingml/2006/chart">
  <cdr:relSizeAnchor xmlns:cdr="http://schemas.openxmlformats.org/drawingml/2006/chartDrawing">
    <cdr:from>
      <cdr:x>0</cdr:x>
      <cdr:y>0</cdr:y>
    </cdr:from>
    <cdr:to>
      <cdr:x>0.1398</cdr:x>
      <cdr:y>0.05049</cdr:y>
    </cdr:to>
    <cdr:sp macro="" textlink="">
      <cdr:nvSpPr>
        <cdr:cNvPr id="2" name="TextBox 1"/>
        <cdr:cNvSpPr txBox="1"/>
      </cdr:nvSpPr>
      <cdr:spPr>
        <a:xfrm xmlns:a="http://schemas.openxmlformats.org/drawingml/2006/main">
          <a:off x="0" y="-1779494"/>
          <a:ext cx="1150470" cy="246221"/>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000" dirty="0" smtClean="0"/>
            <a:t>Thous.</a:t>
          </a:r>
          <a:endParaRPr lang="en-US" sz="10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3F2D3D98-3078-437B-BC98-4EC73BB7A3A2}" type="datetimeFigureOut">
              <a:rPr lang="en-US" smtClean="0"/>
              <a:t>7/6/16</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77CCE9A7-038C-4296-A14D-88324537CF6F}" type="slidenum">
              <a:rPr lang="en-US" smtClean="0"/>
              <a:t>‹#›</a:t>
            </a:fld>
            <a:endParaRPr lang="en-US"/>
          </a:p>
        </p:txBody>
      </p:sp>
    </p:spTree>
    <p:extLst>
      <p:ext uri="{BB962C8B-B14F-4D97-AF65-F5344CB8AC3E}">
        <p14:creationId xmlns:p14="http://schemas.microsoft.com/office/powerpoint/2010/main" val="2105457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09643C-557E-0E4A-92F2-427D0C822BB5}" type="slidenum">
              <a:rPr lang="en-US" smtClean="0"/>
              <a:t>12</a:t>
            </a:fld>
            <a:endParaRPr lang="en-US"/>
          </a:p>
        </p:txBody>
      </p:sp>
    </p:spTree>
    <p:extLst>
      <p:ext uri="{BB962C8B-B14F-4D97-AF65-F5344CB8AC3E}">
        <p14:creationId xmlns:p14="http://schemas.microsoft.com/office/powerpoint/2010/main" val="516072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 time periods for</a:t>
            </a:r>
            <a:r>
              <a:rPr lang="en-US" baseline="0" dirty="0" smtClean="0"/>
              <a:t> this.</a:t>
            </a:r>
            <a:endParaRPr lang="en-US" dirty="0"/>
          </a:p>
        </p:txBody>
      </p:sp>
      <p:sp>
        <p:nvSpPr>
          <p:cNvPr id="4" name="Slide Number Placeholder 3"/>
          <p:cNvSpPr>
            <a:spLocks noGrp="1"/>
          </p:cNvSpPr>
          <p:nvPr>
            <p:ph type="sldNum" sz="quarter" idx="10"/>
          </p:nvPr>
        </p:nvSpPr>
        <p:spPr/>
        <p:txBody>
          <a:bodyPr/>
          <a:lstStyle/>
          <a:p>
            <a:fld id="{8E09643C-557E-0E4A-92F2-427D0C822BB5}" type="slidenum">
              <a:rPr lang="en-US" smtClean="0"/>
              <a:t>21</a:t>
            </a:fld>
            <a:endParaRPr lang="en-US"/>
          </a:p>
        </p:txBody>
      </p:sp>
    </p:spTree>
    <p:extLst>
      <p:ext uri="{BB962C8B-B14F-4D97-AF65-F5344CB8AC3E}">
        <p14:creationId xmlns:p14="http://schemas.microsoft.com/office/powerpoint/2010/main" val="1853141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 time periods for</a:t>
            </a:r>
            <a:r>
              <a:rPr lang="en-US" baseline="0" dirty="0" smtClean="0"/>
              <a:t> this.</a:t>
            </a:r>
            <a:endParaRPr lang="en-US" dirty="0"/>
          </a:p>
        </p:txBody>
      </p:sp>
      <p:sp>
        <p:nvSpPr>
          <p:cNvPr id="4" name="Slide Number Placeholder 3"/>
          <p:cNvSpPr>
            <a:spLocks noGrp="1"/>
          </p:cNvSpPr>
          <p:nvPr>
            <p:ph type="sldNum" sz="quarter" idx="10"/>
          </p:nvPr>
        </p:nvSpPr>
        <p:spPr/>
        <p:txBody>
          <a:bodyPr/>
          <a:lstStyle/>
          <a:p>
            <a:fld id="{8E09643C-557E-0E4A-92F2-427D0C822BB5}" type="slidenum">
              <a:rPr lang="en-US" smtClean="0"/>
              <a:t>22</a:t>
            </a:fld>
            <a:endParaRPr lang="en-US"/>
          </a:p>
        </p:txBody>
      </p:sp>
    </p:spTree>
    <p:extLst>
      <p:ext uri="{BB962C8B-B14F-4D97-AF65-F5344CB8AC3E}">
        <p14:creationId xmlns:p14="http://schemas.microsoft.com/office/powerpoint/2010/main" val="1853141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09643C-557E-0E4A-92F2-427D0C822BB5}" type="slidenum">
              <a:rPr lang="en-US" smtClean="0"/>
              <a:t>23</a:t>
            </a:fld>
            <a:endParaRPr lang="en-US"/>
          </a:p>
        </p:txBody>
      </p:sp>
    </p:spTree>
    <p:extLst>
      <p:ext uri="{BB962C8B-B14F-4D97-AF65-F5344CB8AC3E}">
        <p14:creationId xmlns:p14="http://schemas.microsoft.com/office/powerpoint/2010/main" val="5160721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Correlation over entire period, mean absolute difference between</a:t>
            </a:r>
            <a:r>
              <a:rPr lang="en-US" baseline="0" dirty="0" smtClean="0"/>
              <a:t> both over entire period.</a:t>
            </a:r>
          </a:p>
          <a:p>
            <a:r>
              <a:rPr lang="en-US" baseline="0" dirty="0" smtClean="0"/>
              <a:t>Change and vary time periods, and do correlation and mean absolute difference.</a:t>
            </a:r>
          </a:p>
          <a:p>
            <a:endParaRPr lang="en-US" b="1" baseline="0" dirty="0" smtClean="0"/>
          </a:p>
          <a:p>
            <a:r>
              <a:rPr lang="en-US" b="1" baseline="0" dirty="0" smtClean="0"/>
              <a:t>Plot the error instead</a:t>
            </a:r>
            <a:r>
              <a:rPr lang="is-IS" b="1" baseline="0" dirty="0" smtClean="0"/>
              <a:t>…(linked chart to below it that gives another cut)...Time series of the error (</a:t>
            </a:r>
            <a:r>
              <a:rPr lang="en-US" b="1" baseline="0" dirty="0" smtClean="0"/>
              <a:t>http://</a:t>
            </a:r>
            <a:r>
              <a:rPr lang="en-US" b="1" baseline="0" dirty="0" err="1" smtClean="0"/>
              <a:t>www.highcharts.com</a:t>
            </a:r>
            <a:r>
              <a:rPr lang="en-US" b="1" baseline="0" dirty="0" smtClean="0"/>
              <a:t>/demo/synchronized-charts)</a:t>
            </a:r>
            <a:endParaRPr lang="en-US" b="1" dirty="0"/>
          </a:p>
        </p:txBody>
      </p:sp>
      <p:sp>
        <p:nvSpPr>
          <p:cNvPr id="4" name="Slide Number Placeholder 3"/>
          <p:cNvSpPr>
            <a:spLocks noGrp="1"/>
          </p:cNvSpPr>
          <p:nvPr>
            <p:ph type="sldNum" sz="quarter" idx="10"/>
          </p:nvPr>
        </p:nvSpPr>
        <p:spPr/>
        <p:txBody>
          <a:bodyPr/>
          <a:lstStyle/>
          <a:p>
            <a:fld id="{8E09643C-557E-0E4A-92F2-427D0C822BB5}" type="slidenum">
              <a:rPr lang="en-US" smtClean="0"/>
              <a:t>24</a:t>
            </a:fld>
            <a:endParaRPr lang="en-US"/>
          </a:p>
        </p:txBody>
      </p:sp>
    </p:spTree>
    <p:extLst>
      <p:ext uri="{BB962C8B-B14F-4D97-AF65-F5344CB8AC3E}">
        <p14:creationId xmlns:p14="http://schemas.microsoft.com/office/powerpoint/2010/main" val="21235445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Correlation over entire period, mean absolute difference between</a:t>
            </a:r>
            <a:r>
              <a:rPr lang="en-US" baseline="0" dirty="0" smtClean="0"/>
              <a:t> both over entire period.</a:t>
            </a:r>
          </a:p>
          <a:p>
            <a:r>
              <a:rPr lang="en-US" baseline="0" dirty="0" smtClean="0"/>
              <a:t>Change and vary time periods, and do correlation and mean absolute difference.</a:t>
            </a:r>
            <a:endParaRPr lang="en-US" dirty="0"/>
          </a:p>
        </p:txBody>
      </p:sp>
      <p:sp>
        <p:nvSpPr>
          <p:cNvPr id="4" name="Slide Number Placeholder 3"/>
          <p:cNvSpPr>
            <a:spLocks noGrp="1"/>
          </p:cNvSpPr>
          <p:nvPr>
            <p:ph type="sldNum" sz="quarter" idx="10"/>
          </p:nvPr>
        </p:nvSpPr>
        <p:spPr/>
        <p:txBody>
          <a:bodyPr/>
          <a:lstStyle/>
          <a:p>
            <a:fld id="{8E09643C-557E-0E4A-92F2-427D0C822BB5}" type="slidenum">
              <a:rPr lang="en-US" smtClean="0"/>
              <a:t>25</a:t>
            </a:fld>
            <a:endParaRPr lang="en-US"/>
          </a:p>
        </p:txBody>
      </p:sp>
    </p:spTree>
    <p:extLst>
      <p:ext uri="{BB962C8B-B14F-4D97-AF65-F5344CB8AC3E}">
        <p14:creationId xmlns:p14="http://schemas.microsoft.com/office/powerpoint/2010/main" val="21235445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 time periods for</a:t>
            </a:r>
            <a:r>
              <a:rPr lang="en-US" baseline="0" dirty="0" smtClean="0"/>
              <a:t> this.</a:t>
            </a:r>
            <a:endParaRPr lang="en-US" dirty="0"/>
          </a:p>
        </p:txBody>
      </p:sp>
      <p:sp>
        <p:nvSpPr>
          <p:cNvPr id="4" name="Slide Number Placeholder 3"/>
          <p:cNvSpPr>
            <a:spLocks noGrp="1"/>
          </p:cNvSpPr>
          <p:nvPr>
            <p:ph type="sldNum" sz="quarter" idx="10"/>
          </p:nvPr>
        </p:nvSpPr>
        <p:spPr/>
        <p:txBody>
          <a:bodyPr/>
          <a:lstStyle/>
          <a:p>
            <a:fld id="{8E09643C-557E-0E4A-92F2-427D0C822BB5}" type="slidenum">
              <a:rPr lang="en-US" smtClean="0"/>
              <a:t>26</a:t>
            </a:fld>
            <a:endParaRPr lang="en-US"/>
          </a:p>
        </p:txBody>
      </p:sp>
    </p:spTree>
    <p:extLst>
      <p:ext uri="{BB962C8B-B14F-4D97-AF65-F5344CB8AC3E}">
        <p14:creationId xmlns:p14="http://schemas.microsoft.com/office/powerpoint/2010/main" val="18531417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 time periods for</a:t>
            </a:r>
            <a:r>
              <a:rPr lang="en-US" baseline="0" dirty="0" smtClean="0"/>
              <a:t> this.</a:t>
            </a:r>
            <a:endParaRPr lang="en-US" dirty="0"/>
          </a:p>
        </p:txBody>
      </p:sp>
      <p:sp>
        <p:nvSpPr>
          <p:cNvPr id="4" name="Slide Number Placeholder 3"/>
          <p:cNvSpPr>
            <a:spLocks noGrp="1"/>
          </p:cNvSpPr>
          <p:nvPr>
            <p:ph type="sldNum" sz="quarter" idx="10"/>
          </p:nvPr>
        </p:nvSpPr>
        <p:spPr/>
        <p:txBody>
          <a:bodyPr/>
          <a:lstStyle/>
          <a:p>
            <a:fld id="{8E09643C-557E-0E4A-92F2-427D0C822BB5}" type="slidenum">
              <a:rPr lang="en-US" smtClean="0"/>
              <a:t>27</a:t>
            </a:fld>
            <a:endParaRPr lang="en-US"/>
          </a:p>
        </p:txBody>
      </p:sp>
    </p:spTree>
    <p:extLst>
      <p:ext uri="{BB962C8B-B14F-4D97-AF65-F5344CB8AC3E}">
        <p14:creationId xmlns:p14="http://schemas.microsoft.com/office/powerpoint/2010/main" val="1853141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Correlation over entire period, mean absolute difference between</a:t>
            </a:r>
            <a:r>
              <a:rPr lang="en-US" baseline="0" dirty="0" smtClean="0"/>
              <a:t> both over entire period.</a:t>
            </a:r>
          </a:p>
          <a:p>
            <a:r>
              <a:rPr lang="en-US" baseline="0" dirty="0" smtClean="0"/>
              <a:t>Change and vary time periods, and do correlation and mean absolute difference.</a:t>
            </a:r>
            <a:endParaRPr lang="en-US" dirty="0"/>
          </a:p>
        </p:txBody>
      </p:sp>
      <p:sp>
        <p:nvSpPr>
          <p:cNvPr id="4" name="Slide Number Placeholder 3"/>
          <p:cNvSpPr>
            <a:spLocks noGrp="1"/>
          </p:cNvSpPr>
          <p:nvPr>
            <p:ph type="sldNum" sz="quarter" idx="10"/>
          </p:nvPr>
        </p:nvSpPr>
        <p:spPr/>
        <p:txBody>
          <a:bodyPr/>
          <a:lstStyle/>
          <a:p>
            <a:fld id="{8E09643C-557E-0E4A-92F2-427D0C822BB5}" type="slidenum">
              <a:rPr lang="en-US" smtClean="0"/>
              <a:t>13</a:t>
            </a:fld>
            <a:endParaRPr lang="en-US"/>
          </a:p>
        </p:txBody>
      </p:sp>
    </p:spTree>
    <p:extLst>
      <p:ext uri="{BB962C8B-B14F-4D97-AF65-F5344CB8AC3E}">
        <p14:creationId xmlns:p14="http://schemas.microsoft.com/office/powerpoint/2010/main" val="2123544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 time periods </a:t>
            </a:r>
            <a:r>
              <a:rPr lang="en-US" smtClean="0"/>
              <a:t>for</a:t>
            </a:r>
            <a:r>
              <a:rPr lang="en-US" baseline="0" smtClean="0"/>
              <a:t> this.</a:t>
            </a:r>
            <a:endParaRPr lang="en-US" dirty="0"/>
          </a:p>
        </p:txBody>
      </p:sp>
      <p:sp>
        <p:nvSpPr>
          <p:cNvPr id="4" name="Slide Number Placeholder 3"/>
          <p:cNvSpPr>
            <a:spLocks noGrp="1"/>
          </p:cNvSpPr>
          <p:nvPr>
            <p:ph type="sldNum" sz="quarter" idx="10"/>
          </p:nvPr>
        </p:nvSpPr>
        <p:spPr/>
        <p:txBody>
          <a:bodyPr/>
          <a:lstStyle/>
          <a:p>
            <a:fld id="{8E09643C-557E-0E4A-92F2-427D0C822BB5}" type="slidenum">
              <a:rPr lang="en-US" smtClean="0"/>
              <a:t>14</a:t>
            </a:fld>
            <a:endParaRPr lang="en-US"/>
          </a:p>
        </p:txBody>
      </p:sp>
    </p:spTree>
    <p:extLst>
      <p:ext uri="{BB962C8B-B14F-4D97-AF65-F5344CB8AC3E}">
        <p14:creationId xmlns:p14="http://schemas.microsoft.com/office/powerpoint/2010/main" val="1853141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09643C-557E-0E4A-92F2-427D0C822BB5}" type="slidenum">
              <a:rPr lang="en-US" smtClean="0"/>
              <a:t>15</a:t>
            </a:fld>
            <a:endParaRPr lang="en-US"/>
          </a:p>
        </p:txBody>
      </p:sp>
    </p:spTree>
    <p:extLst>
      <p:ext uri="{BB962C8B-B14F-4D97-AF65-F5344CB8AC3E}">
        <p14:creationId xmlns:p14="http://schemas.microsoft.com/office/powerpoint/2010/main" val="516072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Correlation over entire period, mean absolute difference between</a:t>
            </a:r>
            <a:r>
              <a:rPr lang="en-US" baseline="0" dirty="0" smtClean="0"/>
              <a:t> both over entire period.</a:t>
            </a:r>
          </a:p>
          <a:p>
            <a:r>
              <a:rPr lang="en-US" baseline="0" dirty="0" smtClean="0"/>
              <a:t>Change and vary time periods, and do correlation and mean absolute difference.</a:t>
            </a:r>
            <a:endParaRPr lang="en-US" dirty="0"/>
          </a:p>
        </p:txBody>
      </p:sp>
      <p:sp>
        <p:nvSpPr>
          <p:cNvPr id="4" name="Slide Number Placeholder 3"/>
          <p:cNvSpPr>
            <a:spLocks noGrp="1"/>
          </p:cNvSpPr>
          <p:nvPr>
            <p:ph type="sldNum" sz="quarter" idx="10"/>
          </p:nvPr>
        </p:nvSpPr>
        <p:spPr/>
        <p:txBody>
          <a:bodyPr/>
          <a:lstStyle/>
          <a:p>
            <a:fld id="{8E09643C-557E-0E4A-92F2-427D0C822BB5}" type="slidenum">
              <a:rPr lang="en-US" smtClean="0"/>
              <a:t>16</a:t>
            </a:fld>
            <a:endParaRPr lang="en-US"/>
          </a:p>
        </p:txBody>
      </p:sp>
    </p:spTree>
    <p:extLst>
      <p:ext uri="{BB962C8B-B14F-4D97-AF65-F5344CB8AC3E}">
        <p14:creationId xmlns:p14="http://schemas.microsoft.com/office/powerpoint/2010/main" val="2123544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 time periods for</a:t>
            </a:r>
            <a:r>
              <a:rPr lang="en-US" baseline="0" dirty="0" smtClean="0"/>
              <a:t> this.</a:t>
            </a:r>
            <a:endParaRPr lang="en-US" dirty="0"/>
          </a:p>
        </p:txBody>
      </p:sp>
      <p:sp>
        <p:nvSpPr>
          <p:cNvPr id="4" name="Slide Number Placeholder 3"/>
          <p:cNvSpPr>
            <a:spLocks noGrp="1"/>
          </p:cNvSpPr>
          <p:nvPr>
            <p:ph type="sldNum" sz="quarter" idx="10"/>
          </p:nvPr>
        </p:nvSpPr>
        <p:spPr/>
        <p:txBody>
          <a:bodyPr/>
          <a:lstStyle/>
          <a:p>
            <a:fld id="{8E09643C-557E-0E4A-92F2-427D0C822BB5}" type="slidenum">
              <a:rPr lang="en-US" smtClean="0"/>
              <a:t>17</a:t>
            </a:fld>
            <a:endParaRPr lang="en-US"/>
          </a:p>
        </p:txBody>
      </p:sp>
    </p:spTree>
    <p:extLst>
      <p:ext uri="{BB962C8B-B14F-4D97-AF65-F5344CB8AC3E}">
        <p14:creationId xmlns:p14="http://schemas.microsoft.com/office/powerpoint/2010/main" val="1853141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09643C-557E-0E4A-92F2-427D0C822BB5}" type="slidenum">
              <a:rPr lang="en-US" smtClean="0"/>
              <a:t>18</a:t>
            </a:fld>
            <a:endParaRPr lang="en-US"/>
          </a:p>
        </p:txBody>
      </p:sp>
    </p:spTree>
    <p:extLst>
      <p:ext uri="{BB962C8B-B14F-4D97-AF65-F5344CB8AC3E}">
        <p14:creationId xmlns:p14="http://schemas.microsoft.com/office/powerpoint/2010/main" val="516072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Correlation over entire period, mean absolute difference between</a:t>
            </a:r>
            <a:r>
              <a:rPr lang="en-US" baseline="0" dirty="0" smtClean="0"/>
              <a:t> both over entire period.</a:t>
            </a:r>
          </a:p>
          <a:p>
            <a:r>
              <a:rPr lang="en-US" baseline="0" dirty="0" smtClean="0"/>
              <a:t>Change and vary time periods, and do correlation and mean absolute difference.</a:t>
            </a:r>
            <a:endParaRPr lang="en-US" dirty="0"/>
          </a:p>
        </p:txBody>
      </p:sp>
      <p:sp>
        <p:nvSpPr>
          <p:cNvPr id="4" name="Slide Number Placeholder 3"/>
          <p:cNvSpPr>
            <a:spLocks noGrp="1"/>
          </p:cNvSpPr>
          <p:nvPr>
            <p:ph type="sldNum" sz="quarter" idx="10"/>
          </p:nvPr>
        </p:nvSpPr>
        <p:spPr/>
        <p:txBody>
          <a:bodyPr/>
          <a:lstStyle/>
          <a:p>
            <a:fld id="{8E09643C-557E-0E4A-92F2-427D0C822BB5}" type="slidenum">
              <a:rPr lang="en-US" smtClean="0"/>
              <a:t>19</a:t>
            </a:fld>
            <a:endParaRPr lang="en-US"/>
          </a:p>
        </p:txBody>
      </p:sp>
    </p:spTree>
    <p:extLst>
      <p:ext uri="{BB962C8B-B14F-4D97-AF65-F5344CB8AC3E}">
        <p14:creationId xmlns:p14="http://schemas.microsoft.com/office/powerpoint/2010/main" val="2123544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Correlation over entire period, mean absolute difference between</a:t>
            </a:r>
            <a:r>
              <a:rPr lang="en-US" baseline="0" dirty="0" smtClean="0"/>
              <a:t> both over entire period.</a:t>
            </a:r>
          </a:p>
          <a:p>
            <a:r>
              <a:rPr lang="en-US" baseline="0" dirty="0" smtClean="0"/>
              <a:t>Change and vary time periods, and do correlation and mean absolute difference.</a:t>
            </a:r>
            <a:endParaRPr lang="en-US" dirty="0"/>
          </a:p>
        </p:txBody>
      </p:sp>
      <p:sp>
        <p:nvSpPr>
          <p:cNvPr id="4" name="Slide Number Placeholder 3"/>
          <p:cNvSpPr>
            <a:spLocks noGrp="1"/>
          </p:cNvSpPr>
          <p:nvPr>
            <p:ph type="sldNum" sz="quarter" idx="10"/>
          </p:nvPr>
        </p:nvSpPr>
        <p:spPr/>
        <p:txBody>
          <a:bodyPr/>
          <a:lstStyle/>
          <a:p>
            <a:fld id="{8E09643C-557E-0E4A-92F2-427D0C822BB5}" type="slidenum">
              <a:rPr lang="en-US" smtClean="0"/>
              <a:t>20</a:t>
            </a:fld>
            <a:endParaRPr lang="en-US"/>
          </a:p>
        </p:txBody>
      </p:sp>
    </p:spTree>
    <p:extLst>
      <p:ext uri="{BB962C8B-B14F-4D97-AF65-F5344CB8AC3E}">
        <p14:creationId xmlns:p14="http://schemas.microsoft.com/office/powerpoint/2010/main" val="2123544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jpeg"/><Relationship Id="rId3" Type="http://schemas.openxmlformats.org/officeDocument/2006/relationships/image" Target="../media/image1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jpeg"/><Relationship Id="rId3" Type="http://schemas.openxmlformats.org/officeDocument/2006/relationships/image" Target="../media/image1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 Id="rId3" Type="http://schemas.openxmlformats.org/officeDocument/2006/relationships/image" Target="../media/image1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png"/><Relationship Id="rId3" Type="http://schemas.openxmlformats.org/officeDocument/2006/relationships/image" Target="../media/image19.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0.png"/><Relationship Id="rId3" Type="http://schemas.openxmlformats.org/officeDocument/2006/relationships/image" Target="../media/image3.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8.png"/><Relationship Id="rId3" Type="http://schemas.openxmlformats.org/officeDocument/2006/relationships/image" Target="../media/image3.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3.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3.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3.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3.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3.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3.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3.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3.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3.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3.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2.png"/></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Content Pag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432258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876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6396A3A3-94A6-4E5B-AF39-173ACA3E61CC}" type="datetime2">
              <a:rPr lang="en-US" smtClean="0"/>
              <a:t>Wednesday, July 6, 16</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913515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Orange Title Slide">
    <p:spTree>
      <p:nvGrpSpPr>
        <p:cNvPr id="1" name=""/>
        <p:cNvGrpSpPr/>
        <p:nvPr/>
      </p:nvGrpSpPr>
      <p:grpSpPr>
        <a:xfrm>
          <a:off x="0" y="0"/>
          <a:ext cx="0" cy="0"/>
          <a:chOff x="0" y="0"/>
          <a:chExt cx="0" cy="0"/>
        </a:xfrm>
      </p:grpSpPr>
      <p:pic>
        <p:nvPicPr>
          <p:cNvPr id="7" name="Picture 6" descr="PATTERNS_PPT-07.png"/>
          <p:cNvPicPr>
            <a:picLocks noChangeAspect="1"/>
          </p:cNvPicPr>
          <p:nvPr userDrawn="1"/>
        </p:nvPicPr>
        <p:blipFill rotWithShape="1">
          <a:blip r:embed="rId2" cstate="email">
            <a:extLst>
              <a:ext uri="{28A0092B-C50C-407E-A947-70E740481C1C}">
                <a14:useLocalDpi xmlns:a14="http://schemas.microsoft.com/office/drawing/2010/main"/>
              </a:ext>
            </a:extLst>
          </a:blip>
          <a:srcRect b="18396"/>
          <a:stretch/>
        </p:blipFill>
        <p:spPr>
          <a:xfrm>
            <a:off x="0" y="0"/>
            <a:ext cx="9144000" cy="5329905"/>
          </a:xfrm>
          <a:prstGeom prst="rect">
            <a:avLst/>
          </a:prstGeom>
        </p:spPr>
      </p:pic>
      <p:sp>
        <p:nvSpPr>
          <p:cNvPr id="2" name="Title 1"/>
          <p:cNvSpPr>
            <a:spLocks noGrp="1"/>
          </p:cNvSpPr>
          <p:nvPr>
            <p:ph type="ctrTitle" hasCustomPrompt="1"/>
          </p:nvPr>
        </p:nvSpPr>
        <p:spPr>
          <a:xfrm>
            <a:off x="609600" y="3733800"/>
            <a:ext cx="7772400" cy="1470025"/>
          </a:xfrm>
        </p:spPr>
        <p:txBody>
          <a:bodyPr>
            <a:normAutofit/>
          </a:bodyPr>
          <a:lstStyle>
            <a:lvl1pPr>
              <a:defRPr sz="3600" b="1" baseline="0">
                <a:solidFill>
                  <a:schemeClr val="bg1"/>
                </a:solidFill>
              </a:defRPr>
            </a:lvl1pPr>
          </a:lstStyle>
          <a:p>
            <a:r>
              <a:rPr lang="en-US" dirty="0" smtClean="0"/>
              <a:t>Headline is Arial </a:t>
            </a:r>
            <a:r>
              <a:rPr lang="en-US" dirty="0" err="1" smtClean="0"/>
              <a:t>36pt</a:t>
            </a:r>
            <a:r>
              <a:rPr lang="en-US" dirty="0" smtClean="0"/>
              <a:t/>
            </a:r>
            <a:br>
              <a:rPr lang="en-US" dirty="0" smtClean="0"/>
            </a:br>
            <a:r>
              <a:rPr lang="en-US" dirty="0" smtClean="0"/>
              <a:t>Bold, Two Lines</a:t>
            </a:r>
            <a:endParaRPr lang="en-US" dirty="0"/>
          </a:p>
        </p:txBody>
      </p:sp>
      <p:sp>
        <p:nvSpPr>
          <p:cNvPr id="3" name="Subtitle 2"/>
          <p:cNvSpPr>
            <a:spLocks noGrp="1"/>
          </p:cNvSpPr>
          <p:nvPr>
            <p:ph type="subTitle" idx="1" hasCustomPrompt="1"/>
          </p:nvPr>
        </p:nvSpPr>
        <p:spPr>
          <a:xfrm>
            <a:off x="609600" y="5714999"/>
            <a:ext cx="6400800" cy="685801"/>
          </a:xfrm>
        </p:spPr>
        <p:txBody>
          <a:bodyPr>
            <a:normAutofit/>
          </a:bodyPr>
          <a:lstStyle>
            <a:lvl1pPr marL="0" indent="0" algn="l">
              <a:buNone/>
              <a:defRPr sz="18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p>
          <a:p>
            <a:r>
              <a:rPr lang="en-US" dirty="0" smtClean="0"/>
              <a:t>Two lines</a:t>
            </a:r>
            <a:endParaRPr lang="en-US" dirty="0"/>
          </a:p>
        </p:txBody>
      </p:sp>
    </p:spTree>
    <p:extLst>
      <p:ext uri="{BB962C8B-B14F-4D97-AF65-F5344CB8AC3E}">
        <p14:creationId xmlns:p14="http://schemas.microsoft.com/office/powerpoint/2010/main" val="76515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Purple Title Slide">
    <p:spTree>
      <p:nvGrpSpPr>
        <p:cNvPr id="1" name=""/>
        <p:cNvGrpSpPr/>
        <p:nvPr/>
      </p:nvGrpSpPr>
      <p:grpSpPr>
        <a:xfrm>
          <a:off x="0" y="0"/>
          <a:ext cx="0" cy="0"/>
          <a:chOff x="0" y="0"/>
          <a:chExt cx="0" cy="0"/>
        </a:xfrm>
      </p:grpSpPr>
      <p:pic>
        <p:nvPicPr>
          <p:cNvPr id="5" name="Picture 4" descr="PATTERNS_PPT-08.png"/>
          <p:cNvPicPr>
            <a:picLocks noChangeAspect="1"/>
          </p:cNvPicPr>
          <p:nvPr userDrawn="1"/>
        </p:nvPicPr>
        <p:blipFill rotWithShape="1">
          <a:blip r:embed="rId2" cstate="email">
            <a:extLst>
              <a:ext uri="{28A0092B-C50C-407E-A947-70E740481C1C}">
                <a14:useLocalDpi xmlns:a14="http://schemas.microsoft.com/office/drawing/2010/main"/>
              </a:ext>
            </a:extLst>
          </a:blip>
          <a:srcRect b="18493"/>
          <a:stretch/>
        </p:blipFill>
        <p:spPr>
          <a:xfrm>
            <a:off x="0" y="1037"/>
            <a:ext cx="9144000" cy="5323560"/>
          </a:xfrm>
          <a:prstGeom prst="rect">
            <a:avLst/>
          </a:prstGeom>
        </p:spPr>
      </p:pic>
      <p:sp>
        <p:nvSpPr>
          <p:cNvPr id="2" name="Title 1"/>
          <p:cNvSpPr>
            <a:spLocks noGrp="1"/>
          </p:cNvSpPr>
          <p:nvPr>
            <p:ph type="ctrTitle" hasCustomPrompt="1"/>
          </p:nvPr>
        </p:nvSpPr>
        <p:spPr>
          <a:xfrm>
            <a:off x="609600" y="3733800"/>
            <a:ext cx="7772400" cy="1470025"/>
          </a:xfrm>
        </p:spPr>
        <p:txBody>
          <a:bodyPr>
            <a:normAutofit/>
          </a:bodyPr>
          <a:lstStyle>
            <a:lvl1pPr>
              <a:defRPr sz="3600" b="1" baseline="0">
                <a:solidFill>
                  <a:schemeClr val="bg1"/>
                </a:solidFill>
              </a:defRPr>
            </a:lvl1pPr>
          </a:lstStyle>
          <a:p>
            <a:r>
              <a:rPr lang="en-US" dirty="0" smtClean="0"/>
              <a:t>Headline is Arial </a:t>
            </a:r>
            <a:r>
              <a:rPr lang="en-US" dirty="0" err="1" smtClean="0"/>
              <a:t>36pt</a:t>
            </a:r>
            <a:r>
              <a:rPr lang="en-US" dirty="0" smtClean="0"/>
              <a:t/>
            </a:r>
            <a:br>
              <a:rPr lang="en-US" dirty="0" smtClean="0"/>
            </a:br>
            <a:r>
              <a:rPr lang="en-US" dirty="0" smtClean="0"/>
              <a:t>Bold, Two Lines</a:t>
            </a:r>
            <a:endParaRPr lang="en-US" dirty="0"/>
          </a:p>
        </p:txBody>
      </p:sp>
      <p:sp>
        <p:nvSpPr>
          <p:cNvPr id="3" name="Subtitle 2"/>
          <p:cNvSpPr>
            <a:spLocks noGrp="1"/>
          </p:cNvSpPr>
          <p:nvPr>
            <p:ph type="subTitle" idx="1" hasCustomPrompt="1"/>
          </p:nvPr>
        </p:nvSpPr>
        <p:spPr>
          <a:xfrm>
            <a:off x="609600" y="5714999"/>
            <a:ext cx="6400800" cy="685801"/>
          </a:xfrm>
        </p:spPr>
        <p:txBody>
          <a:bodyPr>
            <a:normAutofit/>
          </a:bodyPr>
          <a:lstStyle>
            <a:lvl1pPr marL="0" indent="0" algn="l">
              <a:buNone/>
              <a:defRPr sz="18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p>
          <a:p>
            <a:r>
              <a:rPr lang="en-US" dirty="0" smtClean="0"/>
              <a:t>Two lines</a:t>
            </a:r>
            <a:endParaRPr lang="en-US" dirty="0"/>
          </a:p>
        </p:txBody>
      </p:sp>
    </p:spTree>
    <p:extLst>
      <p:ext uri="{BB962C8B-B14F-4D97-AF65-F5344CB8AC3E}">
        <p14:creationId xmlns:p14="http://schemas.microsoft.com/office/powerpoint/2010/main" val="9969906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Blue Title Slide">
    <p:spTree>
      <p:nvGrpSpPr>
        <p:cNvPr id="1" name=""/>
        <p:cNvGrpSpPr/>
        <p:nvPr/>
      </p:nvGrpSpPr>
      <p:grpSpPr>
        <a:xfrm>
          <a:off x="0" y="0"/>
          <a:ext cx="0" cy="0"/>
          <a:chOff x="0" y="0"/>
          <a:chExt cx="0" cy="0"/>
        </a:xfrm>
      </p:grpSpPr>
      <p:pic>
        <p:nvPicPr>
          <p:cNvPr id="6" name="Picture 5" descr="PATTERNS_PPT-05.png"/>
          <p:cNvPicPr>
            <a:picLocks noChangeAspect="1"/>
          </p:cNvPicPr>
          <p:nvPr userDrawn="1"/>
        </p:nvPicPr>
        <p:blipFill rotWithShape="1">
          <a:blip r:embed="rId2" cstate="email">
            <a:extLst>
              <a:ext uri="{28A0092B-C50C-407E-A947-70E740481C1C}">
                <a14:useLocalDpi xmlns:a14="http://schemas.microsoft.com/office/drawing/2010/main"/>
              </a:ext>
            </a:extLst>
          </a:blip>
          <a:srcRect b="18049"/>
          <a:stretch/>
        </p:blipFill>
        <p:spPr>
          <a:xfrm>
            <a:off x="0" y="-22679"/>
            <a:ext cx="9144000" cy="5352582"/>
          </a:xfrm>
          <a:prstGeom prst="rect">
            <a:avLst/>
          </a:prstGeom>
        </p:spPr>
      </p:pic>
      <p:sp>
        <p:nvSpPr>
          <p:cNvPr id="2" name="Title 1"/>
          <p:cNvSpPr>
            <a:spLocks noGrp="1"/>
          </p:cNvSpPr>
          <p:nvPr>
            <p:ph type="ctrTitle" hasCustomPrompt="1"/>
          </p:nvPr>
        </p:nvSpPr>
        <p:spPr>
          <a:xfrm>
            <a:off x="609600" y="3733800"/>
            <a:ext cx="7772400" cy="1470025"/>
          </a:xfrm>
        </p:spPr>
        <p:txBody>
          <a:bodyPr>
            <a:normAutofit/>
          </a:bodyPr>
          <a:lstStyle>
            <a:lvl1pPr>
              <a:defRPr sz="3600" b="1" baseline="0">
                <a:solidFill>
                  <a:schemeClr val="bg1"/>
                </a:solidFill>
              </a:defRPr>
            </a:lvl1pPr>
          </a:lstStyle>
          <a:p>
            <a:r>
              <a:rPr lang="en-US" dirty="0" smtClean="0"/>
              <a:t>Headline is Arial </a:t>
            </a:r>
            <a:r>
              <a:rPr lang="en-US" dirty="0" err="1" smtClean="0"/>
              <a:t>36pt</a:t>
            </a:r>
            <a:r>
              <a:rPr lang="en-US" dirty="0" smtClean="0"/>
              <a:t/>
            </a:r>
            <a:br>
              <a:rPr lang="en-US" dirty="0" smtClean="0"/>
            </a:br>
            <a:r>
              <a:rPr lang="en-US" dirty="0" smtClean="0"/>
              <a:t>Bold, Two Lines</a:t>
            </a:r>
            <a:endParaRPr lang="en-US" dirty="0"/>
          </a:p>
        </p:txBody>
      </p:sp>
      <p:sp>
        <p:nvSpPr>
          <p:cNvPr id="3" name="Subtitle 2"/>
          <p:cNvSpPr>
            <a:spLocks noGrp="1"/>
          </p:cNvSpPr>
          <p:nvPr>
            <p:ph type="subTitle" idx="1" hasCustomPrompt="1"/>
          </p:nvPr>
        </p:nvSpPr>
        <p:spPr>
          <a:xfrm>
            <a:off x="609600" y="5714999"/>
            <a:ext cx="6400800" cy="685801"/>
          </a:xfrm>
        </p:spPr>
        <p:txBody>
          <a:bodyPr>
            <a:normAutofit/>
          </a:bodyPr>
          <a:lstStyle>
            <a:lvl1pPr marL="0" indent="0" algn="l">
              <a:buNone/>
              <a:defRPr sz="18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p>
          <a:p>
            <a:r>
              <a:rPr lang="en-US" dirty="0" smtClean="0"/>
              <a:t>Two lines</a:t>
            </a:r>
            <a:endParaRPr lang="en-US" dirty="0"/>
          </a:p>
        </p:txBody>
      </p:sp>
    </p:spTree>
    <p:extLst>
      <p:ext uri="{BB962C8B-B14F-4D97-AF65-F5344CB8AC3E}">
        <p14:creationId xmlns:p14="http://schemas.microsoft.com/office/powerpoint/2010/main" val="31609846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Green Title Slide">
    <p:spTree>
      <p:nvGrpSpPr>
        <p:cNvPr id="1" name=""/>
        <p:cNvGrpSpPr/>
        <p:nvPr/>
      </p:nvGrpSpPr>
      <p:grpSpPr>
        <a:xfrm>
          <a:off x="0" y="0"/>
          <a:ext cx="0" cy="0"/>
          <a:chOff x="0" y="0"/>
          <a:chExt cx="0" cy="0"/>
        </a:xfrm>
      </p:grpSpPr>
      <p:pic>
        <p:nvPicPr>
          <p:cNvPr id="6" name="Picture 5" descr="PATTERNS_PPT-06.png"/>
          <p:cNvPicPr>
            <a:picLocks noChangeAspect="1"/>
          </p:cNvPicPr>
          <p:nvPr userDrawn="1"/>
        </p:nvPicPr>
        <p:blipFill rotWithShape="1">
          <a:blip r:embed="rId2" cstate="email">
            <a:extLst>
              <a:ext uri="{28A0092B-C50C-407E-A947-70E740481C1C}">
                <a14:useLocalDpi xmlns:a14="http://schemas.microsoft.com/office/drawing/2010/main"/>
              </a:ext>
            </a:extLst>
          </a:blip>
          <a:srcRect b="16696"/>
          <a:stretch/>
        </p:blipFill>
        <p:spPr>
          <a:xfrm>
            <a:off x="0" y="-102060"/>
            <a:ext cx="9144000" cy="5440947"/>
          </a:xfrm>
          <a:prstGeom prst="rect">
            <a:avLst/>
          </a:prstGeom>
        </p:spPr>
      </p:pic>
      <p:sp>
        <p:nvSpPr>
          <p:cNvPr id="2" name="Title 1"/>
          <p:cNvSpPr>
            <a:spLocks noGrp="1"/>
          </p:cNvSpPr>
          <p:nvPr>
            <p:ph type="ctrTitle" hasCustomPrompt="1"/>
          </p:nvPr>
        </p:nvSpPr>
        <p:spPr>
          <a:xfrm>
            <a:off x="609600" y="3733800"/>
            <a:ext cx="7772400" cy="1470025"/>
          </a:xfrm>
        </p:spPr>
        <p:txBody>
          <a:bodyPr>
            <a:normAutofit/>
          </a:bodyPr>
          <a:lstStyle>
            <a:lvl1pPr>
              <a:defRPr sz="3600" b="1" baseline="0">
                <a:solidFill>
                  <a:schemeClr val="bg1"/>
                </a:solidFill>
              </a:defRPr>
            </a:lvl1pPr>
          </a:lstStyle>
          <a:p>
            <a:r>
              <a:rPr lang="en-US" dirty="0" smtClean="0"/>
              <a:t>Headline is Arial </a:t>
            </a:r>
            <a:r>
              <a:rPr lang="en-US" dirty="0" err="1" smtClean="0"/>
              <a:t>36pt</a:t>
            </a:r>
            <a:r>
              <a:rPr lang="en-US" dirty="0" smtClean="0"/>
              <a:t/>
            </a:r>
            <a:br>
              <a:rPr lang="en-US" dirty="0" smtClean="0"/>
            </a:br>
            <a:r>
              <a:rPr lang="en-US" dirty="0" smtClean="0"/>
              <a:t>Bold, Two Lines</a:t>
            </a:r>
            <a:endParaRPr lang="en-US" dirty="0"/>
          </a:p>
        </p:txBody>
      </p:sp>
      <p:sp>
        <p:nvSpPr>
          <p:cNvPr id="3" name="Subtitle 2"/>
          <p:cNvSpPr>
            <a:spLocks noGrp="1"/>
          </p:cNvSpPr>
          <p:nvPr>
            <p:ph type="subTitle" idx="1" hasCustomPrompt="1"/>
          </p:nvPr>
        </p:nvSpPr>
        <p:spPr>
          <a:xfrm>
            <a:off x="609600" y="5714999"/>
            <a:ext cx="6400800" cy="685801"/>
          </a:xfrm>
        </p:spPr>
        <p:txBody>
          <a:bodyPr>
            <a:normAutofit/>
          </a:bodyPr>
          <a:lstStyle>
            <a:lvl1pPr marL="0" indent="0" algn="l">
              <a:buNone/>
              <a:defRPr sz="18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p>
          <a:p>
            <a:r>
              <a:rPr lang="en-US" dirty="0" smtClean="0"/>
              <a:t>Two lines</a:t>
            </a:r>
            <a:endParaRPr lang="en-US" dirty="0"/>
          </a:p>
        </p:txBody>
      </p:sp>
    </p:spTree>
    <p:extLst>
      <p:ext uri="{BB962C8B-B14F-4D97-AF65-F5344CB8AC3E}">
        <p14:creationId xmlns:p14="http://schemas.microsoft.com/office/powerpoint/2010/main" val="3613532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4_Image Title Slide_Orange">
    <p:spTree>
      <p:nvGrpSpPr>
        <p:cNvPr id="1" name=""/>
        <p:cNvGrpSpPr/>
        <p:nvPr/>
      </p:nvGrpSpPr>
      <p:grpSpPr>
        <a:xfrm>
          <a:off x="0" y="0"/>
          <a:ext cx="0" cy="0"/>
          <a:chOff x="0" y="0"/>
          <a:chExt cx="0" cy="0"/>
        </a:xfrm>
      </p:grpSpPr>
      <p:pic>
        <p:nvPicPr>
          <p:cNvPr id="6" name="Picture 5" descr="titlepage1_3.jpg"/>
          <p:cNvPicPr>
            <a:picLocks noChangeAspect="1"/>
          </p:cNvPicPr>
          <p:nvPr userDrawn="1"/>
        </p:nvPicPr>
        <p:blipFill rotWithShape="1">
          <a:blip r:embed="rId2" cstate="screen">
            <a:extLst>
              <a:ext uri="{28A0092B-C50C-407E-A947-70E740481C1C}">
                <a14:useLocalDpi xmlns:a14="http://schemas.microsoft.com/office/drawing/2010/main" val="0"/>
              </a:ext>
            </a:extLst>
          </a:blip>
          <a:srcRect t="6687"/>
          <a:stretch/>
        </p:blipFill>
        <p:spPr>
          <a:xfrm>
            <a:off x="0" y="-1"/>
            <a:ext cx="9144000" cy="5332829"/>
          </a:xfrm>
          <a:prstGeom prst="rect">
            <a:avLst/>
          </a:prstGeom>
        </p:spPr>
      </p:pic>
      <p:pic>
        <p:nvPicPr>
          <p:cNvPr id="7" name="Picture 6" descr="orange_over image.png"/>
          <p:cNvPicPr>
            <a:picLocks noChangeAspect="1"/>
          </p:cNvPicPr>
          <p:nvPr userDrawn="1"/>
        </p:nvPicPr>
        <p:blipFill rotWithShape="1">
          <a:blip r:embed="rId3" cstate="email">
            <a:extLst>
              <a:ext uri="{28A0092B-C50C-407E-A947-70E740481C1C}">
                <a14:useLocalDpi xmlns:a14="http://schemas.microsoft.com/office/drawing/2010/main"/>
              </a:ext>
            </a:extLst>
          </a:blip>
          <a:srcRect t="46780" b="10197"/>
          <a:stretch/>
        </p:blipFill>
        <p:spPr>
          <a:xfrm>
            <a:off x="0" y="2382251"/>
            <a:ext cx="9144000" cy="2950578"/>
          </a:xfrm>
          <a:prstGeom prst="rect">
            <a:avLst/>
          </a:prstGeom>
        </p:spPr>
      </p:pic>
      <p:sp>
        <p:nvSpPr>
          <p:cNvPr id="2" name="Title 1"/>
          <p:cNvSpPr>
            <a:spLocks noGrp="1"/>
          </p:cNvSpPr>
          <p:nvPr>
            <p:ph type="ctrTitle" hasCustomPrompt="1"/>
          </p:nvPr>
        </p:nvSpPr>
        <p:spPr>
          <a:xfrm>
            <a:off x="609600" y="3733800"/>
            <a:ext cx="7772400" cy="1470025"/>
          </a:xfrm>
        </p:spPr>
        <p:txBody>
          <a:bodyPr>
            <a:normAutofit/>
          </a:bodyPr>
          <a:lstStyle>
            <a:lvl1pPr>
              <a:defRPr sz="3600" b="1" baseline="0">
                <a:solidFill>
                  <a:schemeClr val="bg1"/>
                </a:solidFill>
              </a:defRPr>
            </a:lvl1pPr>
          </a:lstStyle>
          <a:p>
            <a:r>
              <a:rPr lang="en-US" dirty="0" smtClean="0"/>
              <a:t>Headline is Arial </a:t>
            </a:r>
            <a:r>
              <a:rPr lang="en-US" dirty="0" err="1" smtClean="0"/>
              <a:t>36pt</a:t>
            </a:r>
            <a:r>
              <a:rPr lang="en-US" dirty="0" smtClean="0"/>
              <a:t/>
            </a:r>
            <a:br>
              <a:rPr lang="en-US" dirty="0" smtClean="0"/>
            </a:br>
            <a:r>
              <a:rPr lang="en-US" dirty="0" smtClean="0"/>
              <a:t>Bold, Two Lines</a:t>
            </a:r>
            <a:endParaRPr lang="en-US" dirty="0"/>
          </a:p>
        </p:txBody>
      </p:sp>
      <p:sp>
        <p:nvSpPr>
          <p:cNvPr id="3" name="Subtitle 2"/>
          <p:cNvSpPr>
            <a:spLocks noGrp="1"/>
          </p:cNvSpPr>
          <p:nvPr>
            <p:ph type="subTitle" idx="1" hasCustomPrompt="1"/>
          </p:nvPr>
        </p:nvSpPr>
        <p:spPr>
          <a:xfrm>
            <a:off x="609600" y="5714999"/>
            <a:ext cx="6400800" cy="685801"/>
          </a:xfrm>
        </p:spPr>
        <p:txBody>
          <a:bodyPr>
            <a:normAutofit/>
          </a:bodyPr>
          <a:lstStyle>
            <a:lvl1pPr marL="0" indent="0" algn="l">
              <a:buNone/>
              <a:defRPr sz="18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p>
          <a:p>
            <a:r>
              <a:rPr lang="en-US" dirty="0" smtClean="0"/>
              <a:t>Two lines</a:t>
            </a:r>
            <a:endParaRPr lang="en-US" dirty="0"/>
          </a:p>
        </p:txBody>
      </p:sp>
    </p:spTree>
    <p:extLst>
      <p:ext uri="{BB962C8B-B14F-4D97-AF65-F5344CB8AC3E}">
        <p14:creationId xmlns:p14="http://schemas.microsoft.com/office/powerpoint/2010/main" val="1520660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2_Image Title Slide_Purple">
    <p:spTree>
      <p:nvGrpSpPr>
        <p:cNvPr id="1" name=""/>
        <p:cNvGrpSpPr/>
        <p:nvPr/>
      </p:nvGrpSpPr>
      <p:grpSpPr>
        <a:xfrm>
          <a:off x="0" y="0"/>
          <a:ext cx="0" cy="0"/>
          <a:chOff x="0" y="0"/>
          <a:chExt cx="0" cy="0"/>
        </a:xfrm>
      </p:grpSpPr>
      <p:pic>
        <p:nvPicPr>
          <p:cNvPr id="6" name="Picture 5" descr="titlepage1_2.jpg"/>
          <p:cNvPicPr>
            <a:picLocks noChangeAspect="1"/>
          </p:cNvPicPr>
          <p:nvPr userDrawn="1"/>
        </p:nvPicPr>
        <p:blipFill rotWithShape="1">
          <a:blip r:embed="rId2" cstate="screen">
            <a:extLst>
              <a:ext uri="{28A0092B-C50C-407E-A947-70E740481C1C}">
                <a14:useLocalDpi xmlns:a14="http://schemas.microsoft.com/office/drawing/2010/main" val="0"/>
              </a:ext>
            </a:extLst>
          </a:blip>
          <a:srcRect t="6687"/>
          <a:stretch/>
        </p:blipFill>
        <p:spPr>
          <a:xfrm>
            <a:off x="0" y="0"/>
            <a:ext cx="9144000" cy="5332830"/>
          </a:xfrm>
          <a:prstGeom prst="rect">
            <a:avLst/>
          </a:prstGeom>
        </p:spPr>
      </p:pic>
      <p:pic>
        <p:nvPicPr>
          <p:cNvPr id="7" name="Picture 6" descr="purple_overimage.png"/>
          <p:cNvPicPr>
            <a:picLocks noChangeAspect="1"/>
          </p:cNvPicPr>
          <p:nvPr userDrawn="1"/>
        </p:nvPicPr>
        <p:blipFill rotWithShape="1">
          <a:blip r:embed="rId3" cstate="email">
            <a:extLst>
              <a:ext uri="{28A0092B-C50C-407E-A947-70E740481C1C}">
                <a14:useLocalDpi xmlns:a14="http://schemas.microsoft.com/office/drawing/2010/main"/>
              </a:ext>
            </a:extLst>
          </a:blip>
          <a:srcRect b="6187"/>
          <a:stretch/>
        </p:blipFill>
        <p:spPr>
          <a:xfrm>
            <a:off x="0" y="2581686"/>
            <a:ext cx="9144000" cy="2751144"/>
          </a:xfrm>
          <a:prstGeom prst="rect">
            <a:avLst/>
          </a:prstGeom>
        </p:spPr>
      </p:pic>
      <p:sp>
        <p:nvSpPr>
          <p:cNvPr id="2" name="Title 1"/>
          <p:cNvSpPr>
            <a:spLocks noGrp="1"/>
          </p:cNvSpPr>
          <p:nvPr>
            <p:ph type="ctrTitle" hasCustomPrompt="1"/>
          </p:nvPr>
        </p:nvSpPr>
        <p:spPr>
          <a:xfrm>
            <a:off x="609600" y="3733800"/>
            <a:ext cx="7772400" cy="1470025"/>
          </a:xfrm>
        </p:spPr>
        <p:txBody>
          <a:bodyPr>
            <a:normAutofit/>
          </a:bodyPr>
          <a:lstStyle>
            <a:lvl1pPr>
              <a:defRPr sz="3600" b="1" baseline="0">
                <a:solidFill>
                  <a:schemeClr val="bg1"/>
                </a:solidFill>
              </a:defRPr>
            </a:lvl1pPr>
          </a:lstStyle>
          <a:p>
            <a:r>
              <a:rPr lang="en-US" dirty="0" smtClean="0"/>
              <a:t>Headline is Arial </a:t>
            </a:r>
            <a:r>
              <a:rPr lang="en-US" dirty="0" err="1" smtClean="0"/>
              <a:t>36pt</a:t>
            </a:r>
            <a:r>
              <a:rPr lang="en-US" dirty="0" smtClean="0"/>
              <a:t/>
            </a:r>
            <a:br>
              <a:rPr lang="en-US" dirty="0" smtClean="0"/>
            </a:br>
            <a:r>
              <a:rPr lang="en-US" dirty="0" smtClean="0"/>
              <a:t>Bold, Two Lines</a:t>
            </a:r>
            <a:endParaRPr lang="en-US" dirty="0"/>
          </a:p>
        </p:txBody>
      </p:sp>
      <p:sp>
        <p:nvSpPr>
          <p:cNvPr id="3" name="Subtitle 2"/>
          <p:cNvSpPr>
            <a:spLocks noGrp="1"/>
          </p:cNvSpPr>
          <p:nvPr>
            <p:ph type="subTitle" idx="1" hasCustomPrompt="1"/>
          </p:nvPr>
        </p:nvSpPr>
        <p:spPr>
          <a:xfrm>
            <a:off x="609600" y="5714999"/>
            <a:ext cx="6400800" cy="685801"/>
          </a:xfrm>
        </p:spPr>
        <p:txBody>
          <a:bodyPr>
            <a:normAutofit/>
          </a:bodyPr>
          <a:lstStyle>
            <a:lvl1pPr marL="0" indent="0" algn="l">
              <a:buNone/>
              <a:defRPr sz="18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p>
          <a:p>
            <a:r>
              <a:rPr lang="en-US" dirty="0" smtClean="0"/>
              <a:t>Two lines</a:t>
            </a:r>
            <a:endParaRPr lang="en-US" dirty="0"/>
          </a:p>
        </p:txBody>
      </p:sp>
    </p:spTree>
    <p:extLst>
      <p:ext uri="{BB962C8B-B14F-4D97-AF65-F5344CB8AC3E}">
        <p14:creationId xmlns:p14="http://schemas.microsoft.com/office/powerpoint/2010/main" val="2358636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3_ Image Title Slide_Blue">
    <p:spTree>
      <p:nvGrpSpPr>
        <p:cNvPr id="1" name=""/>
        <p:cNvGrpSpPr/>
        <p:nvPr/>
      </p:nvGrpSpPr>
      <p:grpSpPr>
        <a:xfrm>
          <a:off x="0" y="0"/>
          <a:ext cx="0" cy="0"/>
          <a:chOff x="0" y="0"/>
          <a:chExt cx="0" cy="0"/>
        </a:xfrm>
      </p:grpSpPr>
      <p:pic>
        <p:nvPicPr>
          <p:cNvPr id="6" name="Picture 5" descr="titlepage1_1.jpg"/>
          <p:cNvPicPr>
            <a:picLocks noChangeAspect="1"/>
          </p:cNvPicPr>
          <p:nvPr userDrawn="1"/>
        </p:nvPicPr>
        <p:blipFill rotWithShape="1">
          <a:blip r:embed="rId2" cstate="screen">
            <a:extLst>
              <a:ext uri="{28A0092B-C50C-407E-A947-70E740481C1C}">
                <a14:useLocalDpi xmlns:a14="http://schemas.microsoft.com/office/drawing/2010/main" val="0"/>
              </a:ext>
            </a:extLst>
          </a:blip>
          <a:srcRect b="6687"/>
          <a:stretch/>
        </p:blipFill>
        <p:spPr>
          <a:xfrm>
            <a:off x="0" y="0"/>
            <a:ext cx="9144000" cy="5332830"/>
          </a:xfrm>
          <a:prstGeom prst="rect">
            <a:avLst/>
          </a:prstGeom>
        </p:spPr>
      </p:pic>
      <p:pic>
        <p:nvPicPr>
          <p:cNvPr id="7" name="Picture 6" descr="blue_over image.png"/>
          <p:cNvPicPr>
            <a:picLocks noChangeAspect="1"/>
          </p:cNvPicPr>
          <p:nvPr userDrawn="1"/>
        </p:nvPicPr>
        <p:blipFill rotWithShape="1">
          <a:blip r:embed="rId3" cstate="email">
            <a:extLst>
              <a:ext uri="{28A0092B-C50C-407E-A947-70E740481C1C}">
                <a14:useLocalDpi xmlns:a14="http://schemas.microsoft.com/office/drawing/2010/main"/>
              </a:ext>
            </a:extLst>
          </a:blip>
          <a:srcRect b="1254"/>
          <a:stretch/>
        </p:blipFill>
        <p:spPr>
          <a:xfrm>
            <a:off x="0" y="917153"/>
            <a:ext cx="9144000" cy="4415677"/>
          </a:xfrm>
          <a:prstGeom prst="rect">
            <a:avLst/>
          </a:prstGeom>
        </p:spPr>
      </p:pic>
      <p:sp>
        <p:nvSpPr>
          <p:cNvPr id="2" name="Title 1"/>
          <p:cNvSpPr>
            <a:spLocks noGrp="1"/>
          </p:cNvSpPr>
          <p:nvPr>
            <p:ph type="ctrTitle" hasCustomPrompt="1"/>
          </p:nvPr>
        </p:nvSpPr>
        <p:spPr>
          <a:xfrm>
            <a:off x="609600" y="3733800"/>
            <a:ext cx="7772400" cy="1470025"/>
          </a:xfrm>
        </p:spPr>
        <p:txBody>
          <a:bodyPr>
            <a:normAutofit/>
          </a:bodyPr>
          <a:lstStyle>
            <a:lvl1pPr>
              <a:defRPr sz="3600" b="1" baseline="0">
                <a:solidFill>
                  <a:schemeClr val="bg1"/>
                </a:solidFill>
              </a:defRPr>
            </a:lvl1pPr>
          </a:lstStyle>
          <a:p>
            <a:r>
              <a:rPr lang="en-US" dirty="0" smtClean="0"/>
              <a:t>Headline is Arial </a:t>
            </a:r>
            <a:r>
              <a:rPr lang="en-US" dirty="0" err="1" smtClean="0"/>
              <a:t>36pt</a:t>
            </a:r>
            <a:r>
              <a:rPr lang="en-US" dirty="0" smtClean="0"/>
              <a:t/>
            </a:r>
            <a:br>
              <a:rPr lang="en-US" dirty="0" smtClean="0"/>
            </a:br>
            <a:r>
              <a:rPr lang="en-US" dirty="0" smtClean="0"/>
              <a:t>Bold, Two Lines</a:t>
            </a:r>
            <a:endParaRPr lang="en-US" dirty="0"/>
          </a:p>
        </p:txBody>
      </p:sp>
      <p:sp>
        <p:nvSpPr>
          <p:cNvPr id="3" name="Subtitle 2"/>
          <p:cNvSpPr>
            <a:spLocks noGrp="1"/>
          </p:cNvSpPr>
          <p:nvPr>
            <p:ph type="subTitle" idx="1" hasCustomPrompt="1"/>
          </p:nvPr>
        </p:nvSpPr>
        <p:spPr>
          <a:xfrm>
            <a:off x="609600" y="5714999"/>
            <a:ext cx="6400800" cy="685801"/>
          </a:xfrm>
        </p:spPr>
        <p:txBody>
          <a:bodyPr>
            <a:normAutofit/>
          </a:bodyPr>
          <a:lstStyle>
            <a:lvl1pPr marL="0" indent="0" algn="l">
              <a:buNone/>
              <a:defRPr sz="18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p>
          <a:p>
            <a:r>
              <a:rPr lang="en-US" dirty="0" smtClean="0"/>
              <a:t>Two lines</a:t>
            </a:r>
            <a:endParaRPr lang="en-US" dirty="0"/>
          </a:p>
        </p:txBody>
      </p:sp>
    </p:spTree>
    <p:extLst>
      <p:ext uri="{BB962C8B-B14F-4D97-AF65-F5344CB8AC3E}">
        <p14:creationId xmlns:p14="http://schemas.microsoft.com/office/powerpoint/2010/main" val="11898161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4_Image Title Slide_Green">
    <p:spTree>
      <p:nvGrpSpPr>
        <p:cNvPr id="1" name=""/>
        <p:cNvGrpSpPr/>
        <p:nvPr/>
      </p:nvGrpSpPr>
      <p:grpSpPr>
        <a:xfrm>
          <a:off x="0" y="0"/>
          <a:ext cx="0" cy="0"/>
          <a:chOff x="0" y="0"/>
          <a:chExt cx="0" cy="0"/>
        </a:xfrm>
      </p:grpSpPr>
      <p:pic>
        <p:nvPicPr>
          <p:cNvPr id="6" name="Picture 5" descr="1.png"/>
          <p:cNvPicPr>
            <a:picLocks noChangeAspect="1"/>
          </p:cNvPicPr>
          <p:nvPr userDrawn="1"/>
        </p:nvPicPr>
        <p:blipFill rotWithShape="1">
          <a:blip r:embed="rId2" cstate="email">
            <a:extLst>
              <a:ext uri="{28A0092B-C50C-407E-A947-70E740481C1C}">
                <a14:useLocalDpi xmlns:a14="http://schemas.microsoft.com/office/drawing/2010/main"/>
              </a:ext>
            </a:extLst>
          </a:blip>
          <a:srcRect t="5228"/>
          <a:stretch/>
        </p:blipFill>
        <p:spPr>
          <a:xfrm>
            <a:off x="0" y="-79380"/>
            <a:ext cx="9144000" cy="5416216"/>
          </a:xfrm>
          <a:prstGeom prst="rect">
            <a:avLst/>
          </a:prstGeom>
        </p:spPr>
      </p:pic>
      <p:pic>
        <p:nvPicPr>
          <p:cNvPr id="7" name="Picture 6" descr="green_overimage.png"/>
          <p:cNvPicPr>
            <a:picLocks noChangeAspect="1"/>
          </p:cNvPicPr>
          <p:nvPr userDrawn="1"/>
        </p:nvPicPr>
        <p:blipFill rotWithShape="1">
          <a:blip r:embed="rId3" cstate="email">
            <a:extLst>
              <a:ext uri="{28A0092B-C50C-407E-A947-70E740481C1C}">
                <a14:useLocalDpi xmlns:a14="http://schemas.microsoft.com/office/drawing/2010/main"/>
              </a:ext>
            </a:extLst>
          </a:blip>
          <a:srcRect b="2095"/>
          <a:stretch/>
        </p:blipFill>
        <p:spPr>
          <a:xfrm>
            <a:off x="0" y="1606248"/>
            <a:ext cx="9144000" cy="3723655"/>
          </a:xfrm>
          <a:prstGeom prst="rect">
            <a:avLst/>
          </a:prstGeom>
        </p:spPr>
      </p:pic>
      <p:sp>
        <p:nvSpPr>
          <p:cNvPr id="2" name="Title 1"/>
          <p:cNvSpPr>
            <a:spLocks noGrp="1"/>
          </p:cNvSpPr>
          <p:nvPr>
            <p:ph type="ctrTitle" hasCustomPrompt="1"/>
          </p:nvPr>
        </p:nvSpPr>
        <p:spPr>
          <a:xfrm>
            <a:off x="609600" y="3733800"/>
            <a:ext cx="7772400" cy="1470025"/>
          </a:xfrm>
        </p:spPr>
        <p:txBody>
          <a:bodyPr>
            <a:normAutofit/>
          </a:bodyPr>
          <a:lstStyle>
            <a:lvl1pPr>
              <a:defRPr sz="3600" b="1" baseline="0">
                <a:solidFill>
                  <a:schemeClr val="bg1"/>
                </a:solidFill>
              </a:defRPr>
            </a:lvl1pPr>
          </a:lstStyle>
          <a:p>
            <a:r>
              <a:rPr lang="en-US" dirty="0" smtClean="0"/>
              <a:t>Headline is Arial </a:t>
            </a:r>
            <a:r>
              <a:rPr lang="en-US" dirty="0" err="1" smtClean="0"/>
              <a:t>36pt</a:t>
            </a:r>
            <a:r>
              <a:rPr lang="en-US" dirty="0" smtClean="0"/>
              <a:t/>
            </a:r>
            <a:br>
              <a:rPr lang="en-US" dirty="0" smtClean="0"/>
            </a:br>
            <a:r>
              <a:rPr lang="en-US" dirty="0" smtClean="0"/>
              <a:t>Bold, Two Lines</a:t>
            </a:r>
            <a:endParaRPr lang="en-US" dirty="0"/>
          </a:p>
        </p:txBody>
      </p:sp>
      <p:sp>
        <p:nvSpPr>
          <p:cNvPr id="3" name="Subtitle 2"/>
          <p:cNvSpPr>
            <a:spLocks noGrp="1"/>
          </p:cNvSpPr>
          <p:nvPr>
            <p:ph type="subTitle" idx="1" hasCustomPrompt="1"/>
          </p:nvPr>
        </p:nvSpPr>
        <p:spPr>
          <a:xfrm>
            <a:off x="609600" y="5714999"/>
            <a:ext cx="6400800" cy="685801"/>
          </a:xfrm>
        </p:spPr>
        <p:txBody>
          <a:bodyPr>
            <a:normAutofit/>
          </a:bodyPr>
          <a:lstStyle>
            <a:lvl1pPr marL="0" indent="0" algn="l">
              <a:buNone/>
              <a:defRPr sz="18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p>
          <a:p>
            <a:r>
              <a:rPr lang="en-US" dirty="0" smtClean="0"/>
              <a:t>Two lines</a:t>
            </a:r>
            <a:endParaRPr lang="en-US" dirty="0"/>
          </a:p>
        </p:txBody>
      </p:sp>
    </p:spTree>
    <p:extLst>
      <p:ext uri="{BB962C8B-B14F-4D97-AF65-F5344CB8AC3E}">
        <p14:creationId xmlns:p14="http://schemas.microsoft.com/office/powerpoint/2010/main" val="18852603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ntent Pag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5313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or Divider Page 2">
    <p:spTree>
      <p:nvGrpSpPr>
        <p:cNvPr id="1" name=""/>
        <p:cNvGrpSpPr/>
        <p:nvPr/>
      </p:nvGrpSpPr>
      <p:grpSpPr>
        <a:xfrm>
          <a:off x="0" y="0"/>
          <a:ext cx="0" cy="0"/>
          <a:chOff x="0" y="0"/>
          <a:chExt cx="0" cy="0"/>
        </a:xfrm>
      </p:grpSpPr>
      <p:pic>
        <p:nvPicPr>
          <p:cNvPr id="2" name="Picture 1" descr="PATTERNS_PPT-08.png"/>
          <p:cNvPicPr>
            <a:picLocks noChangeAspect="1"/>
          </p:cNvPicPr>
          <p:nvPr userDrawn="1"/>
        </p:nvPicPr>
        <p:blipFill rotWithShape="1">
          <a:blip r:embed="rId2" cstate="email">
            <a:extLst>
              <a:ext uri="{28A0092B-C50C-407E-A947-70E740481C1C}">
                <a14:useLocalDpi xmlns:a14="http://schemas.microsoft.com/office/drawing/2010/main"/>
              </a:ext>
            </a:extLst>
          </a:blip>
          <a:srcRect t="46550" b="16696"/>
          <a:stretch/>
        </p:blipFill>
        <p:spPr>
          <a:xfrm>
            <a:off x="0" y="3040380"/>
            <a:ext cx="9144000" cy="2400567"/>
          </a:xfrm>
          <a:prstGeom prst="rect">
            <a:avLst/>
          </a:prstGeom>
        </p:spPr>
      </p:pic>
      <p:sp>
        <p:nvSpPr>
          <p:cNvPr id="10" name="Title Placeholder 1"/>
          <p:cNvSpPr>
            <a:spLocks noGrp="1"/>
          </p:cNvSpPr>
          <p:nvPr>
            <p:ph type="title" hasCustomPrompt="1"/>
          </p:nvPr>
        </p:nvSpPr>
        <p:spPr>
          <a:xfrm>
            <a:off x="457200" y="4008438"/>
            <a:ext cx="8229600" cy="1143000"/>
          </a:xfrm>
          <a:prstGeom prst="rect">
            <a:avLst/>
          </a:prstGeom>
        </p:spPr>
        <p:txBody>
          <a:bodyPr vert="horz" lIns="91440" tIns="45720" rIns="91440" bIns="45720" rtlCol="0" anchor="ctr">
            <a:noAutofit/>
          </a:bodyPr>
          <a:lstStyle>
            <a:lvl1pPr algn="l">
              <a:defRPr sz="4400">
                <a:solidFill>
                  <a:schemeClr val="bg2"/>
                </a:solidFill>
              </a:defRPr>
            </a:lvl1pPr>
          </a:lstStyle>
          <a:p>
            <a:r>
              <a:rPr lang="en-US" sz="3600" b="1" dirty="0" smtClean="0">
                <a:solidFill>
                  <a:schemeClr val="bg1"/>
                </a:solidFill>
                <a:latin typeface="Arial"/>
                <a:cs typeface="Arial"/>
              </a:rPr>
              <a:t>Title is Arial 36pt </a:t>
            </a:r>
            <a:br>
              <a:rPr lang="en-US" sz="3600" b="1" dirty="0" smtClean="0">
                <a:solidFill>
                  <a:schemeClr val="bg1"/>
                </a:solidFill>
                <a:latin typeface="Arial"/>
                <a:cs typeface="Arial"/>
              </a:rPr>
            </a:br>
            <a:r>
              <a:rPr lang="en-US" sz="3600" b="1" dirty="0" smtClean="0">
                <a:solidFill>
                  <a:schemeClr val="bg1"/>
                </a:solidFill>
                <a:latin typeface="Arial"/>
                <a:cs typeface="Arial"/>
              </a:rPr>
              <a:t>Bold, Two Lines</a:t>
            </a:r>
            <a:endParaRPr lang="en-US" sz="3600" b="1" dirty="0">
              <a:solidFill>
                <a:schemeClr val="bg1"/>
              </a:solidFill>
              <a:latin typeface="Arial"/>
              <a:cs typeface="Arial"/>
            </a:endParaRPr>
          </a:p>
        </p:txBody>
      </p:sp>
      <p:sp>
        <p:nvSpPr>
          <p:cNvPr id="11" name="Text Placeholder 14"/>
          <p:cNvSpPr>
            <a:spLocks noGrp="1"/>
          </p:cNvSpPr>
          <p:nvPr>
            <p:ph type="body" sz="quarter" idx="13" hasCustomPrompt="1"/>
          </p:nvPr>
        </p:nvSpPr>
        <p:spPr>
          <a:xfrm>
            <a:off x="457200" y="5769518"/>
            <a:ext cx="7058025" cy="620587"/>
          </a:xfrm>
          <a:prstGeom prst="rect">
            <a:avLst/>
          </a:prstGeom>
        </p:spPr>
        <p:txBody>
          <a:bodyPr>
            <a:noAutofit/>
          </a:bodyPr>
          <a:lstStyle>
            <a:lvl1pPr marL="0" indent="0">
              <a:buNone/>
              <a:defRPr sz="1600" baseline="0">
                <a:solidFill>
                  <a:srgbClr val="6F6F73"/>
                </a:solidFill>
                <a:latin typeface="Arial"/>
                <a:cs typeface="Arial"/>
              </a:defRPr>
            </a:lvl1pPr>
          </a:lstStyle>
          <a:p>
            <a:pPr lvl="0"/>
            <a:r>
              <a:rPr lang="en-US" dirty="0" smtClean="0"/>
              <a:t>Subtitle goes here</a:t>
            </a:r>
          </a:p>
          <a:p>
            <a:pPr lvl="0"/>
            <a:r>
              <a:rPr lang="en-US" dirty="0" smtClean="0"/>
              <a:t>Date, Two lines</a:t>
            </a:r>
            <a:endParaRPr lang="en-US" dirty="0"/>
          </a:p>
        </p:txBody>
      </p:sp>
    </p:spTree>
    <p:extLst>
      <p:ext uri="{BB962C8B-B14F-4D97-AF65-F5344CB8AC3E}">
        <p14:creationId xmlns:p14="http://schemas.microsoft.com/office/powerpoint/2010/main" val="3743260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or Divider Page 2">
    <p:spTree>
      <p:nvGrpSpPr>
        <p:cNvPr id="1" name=""/>
        <p:cNvGrpSpPr/>
        <p:nvPr/>
      </p:nvGrpSpPr>
      <p:grpSpPr>
        <a:xfrm>
          <a:off x="0" y="0"/>
          <a:ext cx="0" cy="0"/>
          <a:chOff x="0" y="0"/>
          <a:chExt cx="0" cy="0"/>
        </a:xfrm>
      </p:grpSpPr>
      <p:pic>
        <p:nvPicPr>
          <p:cNvPr id="2" name="Picture 1" descr="PATTERNS_PPT-08.png"/>
          <p:cNvPicPr>
            <a:picLocks noChangeAspect="1"/>
          </p:cNvPicPr>
          <p:nvPr userDrawn="1"/>
        </p:nvPicPr>
        <p:blipFill rotWithShape="1">
          <a:blip r:embed="rId2" cstate="email">
            <a:extLst>
              <a:ext uri="{28A0092B-C50C-407E-A947-70E740481C1C}">
                <a14:useLocalDpi xmlns:a14="http://schemas.microsoft.com/office/drawing/2010/main"/>
              </a:ext>
            </a:extLst>
          </a:blip>
          <a:srcRect t="46550" b="16696"/>
          <a:stretch/>
        </p:blipFill>
        <p:spPr>
          <a:xfrm>
            <a:off x="0" y="3040380"/>
            <a:ext cx="9144000" cy="2400567"/>
          </a:xfrm>
          <a:prstGeom prst="rect">
            <a:avLst/>
          </a:prstGeom>
        </p:spPr>
      </p:pic>
      <p:pic>
        <p:nvPicPr>
          <p:cNvPr id="4" name="Picture 3" descr="ADP-Red-Logo-w-Tag-RGB-Right.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515978" y="5966176"/>
            <a:ext cx="1412834" cy="565133"/>
          </a:xfrm>
          <a:prstGeom prst="rect">
            <a:avLst/>
          </a:prstGeom>
        </p:spPr>
      </p:pic>
      <p:sp>
        <p:nvSpPr>
          <p:cNvPr id="7" name="Text Placeholder 5"/>
          <p:cNvSpPr>
            <a:spLocks noGrp="1"/>
          </p:cNvSpPr>
          <p:nvPr>
            <p:ph type="body" sz="quarter" idx="14" hasCustomPrompt="1"/>
          </p:nvPr>
        </p:nvSpPr>
        <p:spPr>
          <a:xfrm>
            <a:off x="2391569" y="6523038"/>
            <a:ext cx="4360862" cy="201612"/>
          </a:xfrm>
          <a:prstGeom prst="rect">
            <a:avLst/>
          </a:prstGeom>
        </p:spPr>
        <p:txBody>
          <a:bodyPr/>
          <a:lstStyle>
            <a:lvl1pPr marL="0" indent="0" algn="ctr">
              <a:buNone/>
              <a:defRPr sz="800">
                <a:latin typeface="Arial"/>
                <a:cs typeface="Arial"/>
              </a:defRPr>
            </a:lvl1pPr>
          </a:lstStyle>
          <a:p>
            <a:pPr lvl="0"/>
            <a:r>
              <a:rPr lang="en-US" dirty="0" smtClean="0"/>
              <a:t>Copyright © 2015 ADP, LLC. Proprietary and Confidential. </a:t>
            </a:r>
            <a:endParaRPr lang="en-US" dirty="0"/>
          </a:p>
        </p:txBody>
      </p:sp>
      <p:sp>
        <p:nvSpPr>
          <p:cNvPr id="10" name="Title Placeholder 1"/>
          <p:cNvSpPr>
            <a:spLocks noGrp="1"/>
          </p:cNvSpPr>
          <p:nvPr>
            <p:ph type="title" hasCustomPrompt="1"/>
          </p:nvPr>
        </p:nvSpPr>
        <p:spPr>
          <a:xfrm>
            <a:off x="457200" y="4008438"/>
            <a:ext cx="8229600" cy="1143000"/>
          </a:xfrm>
          <a:prstGeom prst="rect">
            <a:avLst/>
          </a:prstGeom>
        </p:spPr>
        <p:txBody>
          <a:bodyPr vert="horz" lIns="91440" tIns="45720" rIns="91440" bIns="45720" rtlCol="0" anchor="ctr">
            <a:noAutofit/>
          </a:bodyPr>
          <a:lstStyle>
            <a:lvl1pPr algn="l">
              <a:defRPr sz="4400">
                <a:solidFill>
                  <a:schemeClr val="bg2"/>
                </a:solidFill>
              </a:defRPr>
            </a:lvl1pPr>
          </a:lstStyle>
          <a:p>
            <a:r>
              <a:rPr lang="en-US" sz="3600" b="1" dirty="0" smtClean="0">
                <a:solidFill>
                  <a:schemeClr val="bg1"/>
                </a:solidFill>
                <a:latin typeface="Arial"/>
                <a:cs typeface="Arial"/>
              </a:rPr>
              <a:t>Title is Arial 36pt </a:t>
            </a:r>
            <a:br>
              <a:rPr lang="en-US" sz="3600" b="1" dirty="0" smtClean="0">
                <a:solidFill>
                  <a:schemeClr val="bg1"/>
                </a:solidFill>
                <a:latin typeface="Arial"/>
                <a:cs typeface="Arial"/>
              </a:rPr>
            </a:br>
            <a:r>
              <a:rPr lang="en-US" sz="3600" b="1" dirty="0" smtClean="0">
                <a:solidFill>
                  <a:schemeClr val="bg1"/>
                </a:solidFill>
                <a:latin typeface="Arial"/>
                <a:cs typeface="Arial"/>
              </a:rPr>
              <a:t>Bold, Two Lines</a:t>
            </a:r>
            <a:endParaRPr lang="en-US" sz="3600" b="1" dirty="0">
              <a:solidFill>
                <a:schemeClr val="bg1"/>
              </a:solidFill>
              <a:latin typeface="Arial"/>
              <a:cs typeface="Arial"/>
            </a:endParaRPr>
          </a:p>
        </p:txBody>
      </p:sp>
      <p:sp>
        <p:nvSpPr>
          <p:cNvPr id="11" name="Text Placeholder 14"/>
          <p:cNvSpPr>
            <a:spLocks noGrp="1"/>
          </p:cNvSpPr>
          <p:nvPr>
            <p:ph type="body" sz="quarter" idx="13" hasCustomPrompt="1"/>
          </p:nvPr>
        </p:nvSpPr>
        <p:spPr>
          <a:xfrm>
            <a:off x="457200" y="5769518"/>
            <a:ext cx="7058025" cy="620587"/>
          </a:xfrm>
          <a:prstGeom prst="rect">
            <a:avLst/>
          </a:prstGeom>
        </p:spPr>
        <p:txBody>
          <a:bodyPr>
            <a:noAutofit/>
          </a:bodyPr>
          <a:lstStyle>
            <a:lvl1pPr marL="0" indent="0">
              <a:buNone/>
              <a:defRPr sz="1600" baseline="0">
                <a:solidFill>
                  <a:srgbClr val="6F6F73"/>
                </a:solidFill>
                <a:latin typeface="Arial"/>
                <a:cs typeface="Arial"/>
              </a:defRPr>
            </a:lvl1pPr>
          </a:lstStyle>
          <a:p>
            <a:pPr lvl="0"/>
            <a:r>
              <a:rPr lang="en-US" dirty="0" smtClean="0"/>
              <a:t>Subtitle goes here</a:t>
            </a:r>
          </a:p>
          <a:p>
            <a:pPr lvl="0"/>
            <a:r>
              <a:rPr lang="en-US" dirty="0" smtClean="0"/>
              <a:t>Date, Two lines</a:t>
            </a:r>
            <a:endParaRPr lang="en-US" dirty="0"/>
          </a:p>
        </p:txBody>
      </p:sp>
    </p:spTree>
    <p:extLst>
      <p:ext uri="{BB962C8B-B14F-4D97-AF65-F5344CB8AC3E}">
        <p14:creationId xmlns:p14="http://schemas.microsoft.com/office/powerpoint/2010/main" val="25860252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8610600" y="6291765"/>
            <a:ext cx="5334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spTree>
    <p:extLst>
      <p:ext uri="{BB962C8B-B14F-4D97-AF65-F5344CB8AC3E}">
        <p14:creationId xmlns:p14="http://schemas.microsoft.com/office/powerpoint/2010/main" val="32395542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8610600" y="6291765"/>
            <a:ext cx="5334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82000" y="6553200"/>
            <a:ext cx="685800" cy="274320"/>
          </a:xfrm>
          <a:prstGeom prst="rect">
            <a:avLst/>
          </a:prstGeom>
        </p:spPr>
      </p:pic>
    </p:spTree>
    <p:extLst>
      <p:ext uri="{BB962C8B-B14F-4D97-AF65-F5344CB8AC3E}">
        <p14:creationId xmlns:p14="http://schemas.microsoft.com/office/powerpoint/2010/main" val="22240571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5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14456030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9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17320977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8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41869718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520" y="44068"/>
            <a:ext cx="7542133" cy="8316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890898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Rectangle 2"/>
          <p:cNvSpPr/>
          <p:nvPr userDrawn="1"/>
        </p:nvSpPr>
        <p:spPr>
          <a:xfrm>
            <a:off x="332146" y="332145"/>
            <a:ext cx="1371600" cy="22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a:solidFill>
                <a:prstClr val="white"/>
              </a:solidFill>
            </a:endParaRPr>
          </a:p>
        </p:txBody>
      </p:sp>
      <p:sp>
        <p:nvSpPr>
          <p:cNvPr id="6" name="Text Placeholder 10"/>
          <p:cNvSpPr>
            <a:spLocks noGrp="1"/>
          </p:cNvSpPr>
          <p:nvPr>
            <p:ph type="body" sz="quarter" idx="10" hasCustomPrompt="1"/>
          </p:nvPr>
        </p:nvSpPr>
        <p:spPr>
          <a:xfrm>
            <a:off x="230188" y="679451"/>
            <a:ext cx="7942262" cy="770467"/>
          </a:xfrm>
          <a:prstGeom prst="rect">
            <a:avLst/>
          </a:prstGeom>
        </p:spPr>
        <p:txBody>
          <a:bodyPr/>
          <a:lstStyle>
            <a:lvl1pPr marL="0" indent="0">
              <a:buNone/>
              <a:defRPr lang="en-US" sz="2800" b="1" kern="1200" dirty="0" smtClean="0">
                <a:solidFill>
                  <a:srgbClr val="6F6F73"/>
                </a:solidFill>
                <a:latin typeface="Arial"/>
                <a:ea typeface="+mn-ea"/>
                <a:cs typeface="Arial"/>
              </a:defRPr>
            </a:lvl1pPr>
            <a:lvl2pPr>
              <a:defRPr lang="en-US" sz="2800" b="1" kern="1200" dirty="0" smtClean="0">
                <a:solidFill>
                  <a:srgbClr val="6F6F73"/>
                </a:solidFill>
                <a:latin typeface="Arial"/>
                <a:ea typeface="+mn-ea"/>
                <a:cs typeface="Arial"/>
              </a:defRPr>
            </a:lvl2pPr>
            <a:lvl3pPr>
              <a:defRPr lang="en-US" sz="2800" b="1" kern="1200" dirty="0" smtClean="0">
                <a:solidFill>
                  <a:srgbClr val="6F6F73"/>
                </a:solidFill>
                <a:latin typeface="Arial"/>
                <a:ea typeface="+mn-ea"/>
                <a:cs typeface="Arial"/>
              </a:defRPr>
            </a:lvl3pPr>
            <a:lvl4pPr>
              <a:defRPr lang="en-US" sz="2800" b="1" kern="1200" dirty="0" smtClean="0">
                <a:solidFill>
                  <a:srgbClr val="6F6F73"/>
                </a:solidFill>
                <a:latin typeface="Arial"/>
                <a:ea typeface="+mn-ea"/>
                <a:cs typeface="Arial"/>
              </a:defRPr>
            </a:lvl4pPr>
            <a:lvl5pPr>
              <a:defRPr lang="en-US" sz="2800" b="1" kern="1200" dirty="0">
                <a:solidFill>
                  <a:srgbClr val="6F6F73"/>
                </a:solidFill>
                <a:latin typeface="Arial"/>
                <a:ea typeface="+mn-ea"/>
                <a:cs typeface="Arial"/>
              </a:defRPr>
            </a:lvl5pPr>
          </a:lstStyle>
          <a:p>
            <a:pPr lvl="0"/>
            <a:r>
              <a:rPr lang="en-US" dirty="0" smtClean="0"/>
              <a:t>Headline</a:t>
            </a:r>
            <a:endParaRPr lang="en-US" dirty="0"/>
          </a:p>
        </p:txBody>
      </p:sp>
      <p:pic>
        <p:nvPicPr>
          <p:cNvPr id="9" name="Picture 8" descr="minimum-03.png"/>
          <p:cNvPicPr>
            <a:picLocks noChangeAspect="1"/>
          </p:cNvPicPr>
          <p:nvPr userDrawn="1"/>
        </p:nvPicPr>
        <p:blipFill rotWithShape="1">
          <a:blip r:embed="rId2" cstate="email">
            <a:extLst>
              <a:ext uri="{28A0092B-C50C-407E-A947-70E740481C1C}">
                <a14:useLocalDpi xmlns:a14="http://schemas.microsoft.com/office/drawing/2010/main"/>
              </a:ext>
            </a:extLst>
          </a:blip>
          <a:srcRect l="82693" t="78882"/>
          <a:stretch/>
        </p:blipFill>
        <p:spPr>
          <a:xfrm flipH="1">
            <a:off x="0" y="4978305"/>
            <a:ext cx="1582522" cy="1931017"/>
          </a:xfrm>
          <a:prstGeom prst="rect">
            <a:avLst/>
          </a:prstGeom>
        </p:spPr>
      </p:pic>
      <p:sp>
        <p:nvSpPr>
          <p:cNvPr id="13" name="Text Placeholder 7"/>
          <p:cNvSpPr>
            <a:spLocks noGrp="1"/>
          </p:cNvSpPr>
          <p:nvPr>
            <p:ph type="body" sz="quarter" idx="13" hasCustomPrompt="1"/>
          </p:nvPr>
        </p:nvSpPr>
        <p:spPr>
          <a:xfrm>
            <a:off x="986425" y="5483937"/>
            <a:ext cx="5789612" cy="560164"/>
          </a:xfrm>
          <a:prstGeom prst="rect">
            <a:avLst/>
          </a:prstGeom>
        </p:spPr>
        <p:txBody>
          <a:bodyPr>
            <a:normAutofit/>
          </a:bodyPr>
          <a:lstStyle>
            <a:lvl1pPr marL="0" indent="0">
              <a:buNone/>
              <a:defRPr sz="1000"/>
            </a:lvl1pPr>
          </a:lstStyle>
          <a:p>
            <a:pPr lvl="0"/>
            <a:r>
              <a:rPr lang="en-US" sz="1000" dirty="0" smtClean="0"/>
              <a:t>*Footnotes.</a:t>
            </a:r>
            <a:endParaRPr lang="en-US" dirty="0"/>
          </a:p>
        </p:txBody>
      </p:sp>
      <p:sp>
        <p:nvSpPr>
          <p:cNvPr id="10" name="Content Placeholder 4"/>
          <p:cNvSpPr>
            <a:spLocks noGrp="1"/>
          </p:cNvSpPr>
          <p:nvPr>
            <p:ph sz="quarter" idx="14"/>
          </p:nvPr>
        </p:nvSpPr>
        <p:spPr>
          <a:xfrm>
            <a:off x="254815" y="1518329"/>
            <a:ext cx="8288337" cy="3930649"/>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5"/>
          <p:cNvSpPr>
            <a:spLocks noGrp="1"/>
          </p:cNvSpPr>
          <p:nvPr>
            <p:ph type="body" sz="quarter" idx="15" hasCustomPrompt="1"/>
          </p:nvPr>
        </p:nvSpPr>
        <p:spPr>
          <a:xfrm>
            <a:off x="2415175" y="6292965"/>
            <a:ext cx="4360862" cy="268816"/>
          </a:xfrm>
          <a:prstGeom prst="rect">
            <a:avLst/>
          </a:prstGeom>
        </p:spPr>
        <p:txBody>
          <a:bodyPr/>
          <a:lstStyle>
            <a:lvl1pPr marL="0" indent="0" algn="ctr">
              <a:buNone/>
              <a:defRPr sz="800"/>
            </a:lvl1pPr>
          </a:lstStyle>
          <a:p>
            <a:pPr lvl="0"/>
            <a:r>
              <a:rPr lang="en-US" dirty="0" smtClean="0"/>
              <a:t>Copyright © 2016 ADP, LLC. Proprietary and Confidential. </a:t>
            </a:r>
            <a:endParaRPr lang="en-US" dirty="0"/>
          </a:p>
        </p:txBody>
      </p:sp>
      <p:pic>
        <p:nvPicPr>
          <p:cNvPr id="16" name="Picture 15" descr="ADP-Red-Logo-w-Tag-RGB-Right.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466033" y="5858331"/>
            <a:ext cx="1412834" cy="753511"/>
          </a:xfrm>
          <a:prstGeom prst="rect">
            <a:avLst/>
          </a:prstGeom>
        </p:spPr>
      </p:pic>
      <p:sp>
        <p:nvSpPr>
          <p:cNvPr id="17" name="TextBox 16"/>
          <p:cNvSpPr txBox="1"/>
          <p:nvPr userDrawn="1"/>
        </p:nvSpPr>
        <p:spPr>
          <a:xfrm>
            <a:off x="3886200" y="5985189"/>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6F6F73"/>
                </a:solidFill>
                <a:cs typeface="Arial"/>
              </a:rPr>
              <a:pPr algn="ctr" defTabSz="457200" fontAlgn="base">
                <a:spcBef>
                  <a:spcPct val="0"/>
                </a:spcBef>
                <a:spcAft>
                  <a:spcPct val="0"/>
                </a:spcAft>
              </a:pPr>
              <a:t>‹#›</a:t>
            </a:fld>
            <a:endParaRPr lang="en-US" sz="900" b="1" dirty="0">
              <a:solidFill>
                <a:srgbClr val="6F6F73"/>
              </a:solidFill>
              <a:cs typeface="Arial"/>
            </a:endParaRPr>
          </a:p>
        </p:txBody>
      </p:sp>
    </p:spTree>
    <p:extLst>
      <p:ext uri="{BB962C8B-B14F-4D97-AF65-F5344CB8AC3E}">
        <p14:creationId xmlns:p14="http://schemas.microsoft.com/office/powerpoint/2010/main" val="15364761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Content Pag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00074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or Divider Page 2">
    <p:spTree>
      <p:nvGrpSpPr>
        <p:cNvPr id="1" name=""/>
        <p:cNvGrpSpPr/>
        <p:nvPr/>
      </p:nvGrpSpPr>
      <p:grpSpPr>
        <a:xfrm>
          <a:off x="0" y="0"/>
          <a:ext cx="0" cy="0"/>
          <a:chOff x="0" y="0"/>
          <a:chExt cx="0" cy="0"/>
        </a:xfrm>
      </p:grpSpPr>
      <p:pic>
        <p:nvPicPr>
          <p:cNvPr id="2" name="Picture 1" descr="PATTERNS_PPT-08.png"/>
          <p:cNvPicPr>
            <a:picLocks noChangeAspect="1"/>
          </p:cNvPicPr>
          <p:nvPr userDrawn="1"/>
        </p:nvPicPr>
        <p:blipFill rotWithShape="1">
          <a:blip r:embed="rId2" cstate="email">
            <a:extLst>
              <a:ext uri="{28A0092B-C50C-407E-A947-70E740481C1C}">
                <a14:useLocalDpi xmlns:a14="http://schemas.microsoft.com/office/drawing/2010/main"/>
              </a:ext>
            </a:extLst>
          </a:blip>
          <a:srcRect t="46550" b="16696"/>
          <a:stretch/>
        </p:blipFill>
        <p:spPr>
          <a:xfrm>
            <a:off x="0" y="3040380"/>
            <a:ext cx="9144000" cy="2400567"/>
          </a:xfrm>
          <a:prstGeom prst="rect">
            <a:avLst/>
          </a:prstGeom>
        </p:spPr>
      </p:pic>
      <p:pic>
        <p:nvPicPr>
          <p:cNvPr id="4" name="Picture 3" descr="ADP-Red-Logo-w-Tag-RGB-Right.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515978" y="5966176"/>
            <a:ext cx="1412834" cy="565133"/>
          </a:xfrm>
          <a:prstGeom prst="rect">
            <a:avLst/>
          </a:prstGeom>
        </p:spPr>
      </p:pic>
      <p:sp>
        <p:nvSpPr>
          <p:cNvPr id="7" name="Text Placeholder 5"/>
          <p:cNvSpPr>
            <a:spLocks noGrp="1"/>
          </p:cNvSpPr>
          <p:nvPr>
            <p:ph type="body" sz="quarter" idx="14" hasCustomPrompt="1"/>
          </p:nvPr>
        </p:nvSpPr>
        <p:spPr>
          <a:xfrm>
            <a:off x="2391569" y="6523038"/>
            <a:ext cx="4360862" cy="201612"/>
          </a:xfrm>
          <a:prstGeom prst="rect">
            <a:avLst/>
          </a:prstGeom>
        </p:spPr>
        <p:txBody>
          <a:bodyPr/>
          <a:lstStyle>
            <a:lvl1pPr marL="0" indent="0" algn="ctr">
              <a:buNone/>
              <a:defRPr sz="800">
                <a:latin typeface="Arial"/>
                <a:cs typeface="Arial"/>
              </a:defRPr>
            </a:lvl1pPr>
          </a:lstStyle>
          <a:p>
            <a:pPr lvl="0"/>
            <a:r>
              <a:rPr lang="en-US" dirty="0" smtClean="0"/>
              <a:t>Copyright © 2015 ADP, LLC. Proprietary and Confidential. </a:t>
            </a:r>
            <a:endParaRPr lang="en-US" dirty="0"/>
          </a:p>
        </p:txBody>
      </p:sp>
      <p:sp>
        <p:nvSpPr>
          <p:cNvPr id="10" name="Title Placeholder 1"/>
          <p:cNvSpPr>
            <a:spLocks noGrp="1"/>
          </p:cNvSpPr>
          <p:nvPr>
            <p:ph type="title" hasCustomPrompt="1"/>
          </p:nvPr>
        </p:nvSpPr>
        <p:spPr>
          <a:xfrm>
            <a:off x="457200" y="4008438"/>
            <a:ext cx="8229600" cy="1143000"/>
          </a:xfrm>
          <a:prstGeom prst="rect">
            <a:avLst/>
          </a:prstGeom>
        </p:spPr>
        <p:txBody>
          <a:bodyPr vert="horz" lIns="91440" tIns="45720" rIns="91440" bIns="45720" rtlCol="0" anchor="ctr">
            <a:noAutofit/>
          </a:bodyPr>
          <a:lstStyle>
            <a:lvl1pPr algn="l">
              <a:defRPr sz="4400">
                <a:solidFill>
                  <a:schemeClr val="bg2"/>
                </a:solidFill>
              </a:defRPr>
            </a:lvl1pPr>
          </a:lstStyle>
          <a:p>
            <a:r>
              <a:rPr lang="en-US" sz="3600" b="1" dirty="0" smtClean="0">
                <a:solidFill>
                  <a:schemeClr val="bg1"/>
                </a:solidFill>
                <a:latin typeface="Arial"/>
                <a:cs typeface="Arial"/>
              </a:rPr>
              <a:t>Title is Arial 36pt </a:t>
            </a:r>
            <a:br>
              <a:rPr lang="en-US" sz="3600" b="1" dirty="0" smtClean="0">
                <a:solidFill>
                  <a:schemeClr val="bg1"/>
                </a:solidFill>
                <a:latin typeface="Arial"/>
                <a:cs typeface="Arial"/>
              </a:rPr>
            </a:br>
            <a:r>
              <a:rPr lang="en-US" sz="3600" b="1" dirty="0" smtClean="0">
                <a:solidFill>
                  <a:schemeClr val="bg1"/>
                </a:solidFill>
                <a:latin typeface="Arial"/>
                <a:cs typeface="Arial"/>
              </a:rPr>
              <a:t>Bold, Two Lines</a:t>
            </a:r>
            <a:endParaRPr lang="en-US" sz="3600" b="1" dirty="0">
              <a:solidFill>
                <a:schemeClr val="bg1"/>
              </a:solidFill>
              <a:latin typeface="Arial"/>
              <a:cs typeface="Arial"/>
            </a:endParaRPr>
          </a:p>
        </p:txBody>
      </p:sp>
      <p:sp>
        <p:nvSpPr>
          <p:cNvPr id="11" name="Text Placeholder 14"/>
          <p:cNvSpPr>
            <a:spLocks noGrp="1"/>
          </p:cNvSpPr>
          <p:nvPr>
            <p:ph type="body" sz="quarter" idx="13" hasCustomPrompt="1"/>
          </p:nvPr>
        </p:nvSpPr>
        <p:spPr>
          <a:xfrm>
            <a:off x="457200" y="5769518"/>
            <a:ext cx="7058025" cy="620587"/>
          </a:xfrm>
          <a:prstGeom prst="rect">
            <a:avLst/>
          </a:prstGeom>
        </p:spPr>
        <p:txBody>
          <a:bodyPr>
            <a:noAutofit/>
          </a:bodyPr>
          <a:lstStyle>
            <a:lvl1pPr marL="0" indent="0">
              <a:buNone/>
              <a:defRPr sz="1600" baseline="0">
                <a:solidFill>
                  <a:srgbClr val="6F6F73"/>
                </a:solidFill>
                <a:latin typeface="Arial"/>
                <a:cs typeface="Arial"/>
              </a:defRPr>
            </a:lvl1pPr>
          </a:lstStyle>
          <a:p>
            <a:pPr lvl="0"/>
            <a:r>
              <a:rPr lang="en-US" dirty="0" smtClean="0"/>
              <a:t>Subtitle goes here</a:t>
            </a:r>
          </a:p>
          <a:p>
            <a:pPr lvl="0"/>
            <a:r>
              <a:rPr lang="en-US" dirty="0" smtClean="0"/>
              <a:t>Date, Two lines</a:t>
            </a:r>
            <a:endParaRPr lang="en-US" dirty="0"/>
          </a:p>
        </p:txBody>
      </p:sp>
    </p:spTree>
    <p:extLst>
      <p:ext uri="{BB962C8B-B14F-4D97-AF65-F5344CB8AC3E}">
        <p14:creationId xmlns:p14="http://schemas.microsoft.com/office/powerpoint/2010/main" val="3220207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3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8610600" y="6553200"/>
            <a:ext cx="5334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spTree>
    <p:extLst>
      <p:ext uri="{BB962C8B-B14F-4D97-AF65-F5344CB8AC3E}">
        <p14:creationId xmlns:p14="http://schemas.microsoft.com/office/powerpoint/2010/main" val="15110908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5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3055111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8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37997737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9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10412124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0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2986671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1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13918803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Content Pag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0308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or Divider Page 2">
    <p:spTree>
      <p:nvGrpSpPr>
        <p:cNvPr id="1" name=""/>
        <p:cNvGrpSpPr/>
        <p:nvPr/>
      </p:nvGrpSpPr>
      <p:grpSpPr>
        <a:xfrm>
          <a:off x="0" y="0"/>
          <a:ext cx="0" cy="0"/>
          <a:chOff x="0" y="0"/>
          <a:chExt cx="0" cy="0"/>
        </a:xfrm>
      </p:grpSpPr>
      <p:pic>
        <p:nvPicPr>
          <p:cNvPr id="2" name="Picture 1" descr="PATTERNS_PPT-08.png"/>
          <p:cNvPicPr>
            <a:picLocks noChangeAspect="1"/>
          </p:cNvPicPr>
          <p:nvPr userDrawn="1"/>
        </p:nvPicPr>
        <p:blipFill rotWithShape="1">
          <a:blip r:embed="rId2" cstate="email">
            <a:extLst>
              <a:ext uri="{28A0092B-C50C-407E-A947-70E740481C1C}">
                <a14:useLocalDpi xmlns:a14="http://schemas.microsoft.com/office/drawing/2010/main"/>
              </a:ext>
            </a:extLst>
          </a:blip>
          <a:srcRect t="46550" b="16696"/>
          <a:stretch/>
        </p:blipFill>
        <p:spPr>
          <a:xfrm>
            <a:off x="0" y="3040380"/>
            <a:ext cx="9144000" cy="2400567"/>
          </a:xfrm>
          <a:prstGeom prst="rect">
            <a:avLst/>
          </a:prstGeom>
        </p:spPr>
      </p:pic>
      <p:pic>
        <p:nvPicPr>
          <p:cNvPr id="4" name="Picture 3" descr="ADP-Red-Logo-w-Tag-RGB-Right.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515978" y="5966176"/>
            <a:ext cx="1412834" cy="565133"/>
          </a:xfrm>
          <a:prstGeom prst="rect">
            <a:avLst/>
          </a:prstGeom>
        </p:spPr>
      </p:pic>
      <p:sp>
        <p:nvSpPr>
          <p:cNvPr id="7" name="Text Placeholder 5"/>
          <p:cNvSpPr>
            <a:spLocks noGrp="1"/>
          </p:cNvSpPr>
          <p:nvPr>
            <p:ph type="body" sz="quarter" idx="14" hasCustomPrompt="1"/>
          </p:nvPr>
        </p:nvSpPr>
        <p:spPr>
          <a:xfrm>
            <a:off x="2391569" y="6523038"/>
            <a:ext cx="4360862" cy="201612"/>
          </a:xfrm>
          <a:prstGeom prst="rect">
            <a:avLst/>
          </a:prstGeom>
        </p:spPr>
        <p:txBody>
          <a:bodyPr/>
          <a:lstStyle>
            <a:lvl1pPr marL="0" indent="0" algn="ctr">
              <a:buNone/>
              <a:defRPr sz="800">
                <a:latin typeface="Arial"/>
                <a:cs typeface="Arial"/>
              </a:defRPr>
            </a:lvl1pPr>
          </a:lstStyle>
          <a:p>
            <a:pPr lvl="0"/>
            <a:r>
              <a:rPr lang="en-US" dirty="0" smtClean="0"/>
              <a:t>Copyright © 2015 ADP, LLC. Proprietary and Confidential. </a:t>
            </a:r>
            <a:endParaRPr lang="en-US" dirty="0"/>
          </a:p>
        </p:txBody>
      </p:sp>
      <p:sp>
        <p:nvSpPr>
          <p:cNvPr id="10" name="Title Placeholder 1"/>
          <p:cNvSpPr>
            <a:spLocks noGrp="1"/>
          </p:cNvSpPr>
          <p:nvPr>
            <p:ph type="title" hasCustomPrompt="1"/>
          </p:nvPr>
        </p:nvSpPr>
        <p:spPr>
          <a:xfrm>
            <a:off x="457200" y="4008438"/>
            <a:ext cx="8229600" cy="1143000"/>
          </a:xfrm>
          <a:prstGeom prst="rect">
            <a:avLst/>
          </a:prstGeom>
        </p:spPr>
        <p:txBody>
          <a:bodyPr vert="horz" lIns="91440" tIns="45720" rIns="91440" bIns="45720" rtlCol="0" anchor="ctr">
            <a:noAutofit/>
          </a:bodyPr>
          <a:lstStyle>
            <a:lvl1pPr algn="l">
              <a:defRPr sz="4400">
                <a:solidFill>
                  <a:schemeClr val="bg2"/>
                </a:solidFill>
              </a:defRPr>
            </a:lvl1pPr>
          </a:lstStyle>
          <a:p>
            <a:r>
              <a:rPr lang="en-US" sz="3600" b="1" dirty="0" smtClean="0">
                <a:solidFill>
                  <a:schemeClr val="bg1"/>
                </a:solidFill>
                <a:latin typeface="Arial"/>
                <a:cs typeface="Arial"/>
              </a:rPr>
              <a:t>Title is Arial 36pt </a:t>
            </a:r>
            <a:br>
              <a:rPr lang="en-US" sz="3600" b="1" dirty="0" smtClean="0">
                <a:solidFill>
                  <a:schemeClr val="bg1"/>
                </a:solidFill>
                <a:latin typeface="Arial"/>
                <a:cs typeface="Arial"/>
              </a:rPr>
            </a:br>
            <a:r>
              <a:rPr lang="en-US" sz="3600" b="1" dirty="0" smtClean="0">
                <a:solidFill>
                  <a:schemeClr val="bg1"/>
                </a:solidFill>
                <a:latin typeface="Arial"/>
                <a:cs typeface="Arial"/>
              </a:rPr>
              <a:t>Bold, Two Lines</a:t>
            </a:r>
            <a:endParaRPr lang="en-US" sz="3600" b="1" dirty="0">
              <a:solidFill>
                <a:schemeClr val="bg1"/>
              </a:solidFill>
              <a:latin typeface="Arial"/>
              <a:cs typeface="Arial"/>
            </a:endParaRPr>
          </a:p>
        </p:txBody>
      </p:sp>
      <p:sp>
        <p:nvSpPr>
          <p:cNvPr id="11" name="Text Placeholder 14"/>
          <p:cNvSpPr>
            <a:spLocks noGrp="1"/>
          </p:cNvSpPr>
          <p:nvPr>
            <p:ph type="body" sz="quarter" idx="13" hasCustomPrompt="1"/>
          </p:nvPr>
        </p:nvSpPr>
        <p:spPr>
          <a:xfrm>
            <a:off x="457200" y="5769518"/>
            <a:ext cx="7058025" cy="620587"/>
          </a:xfrm>
          <a:prstGeom prst="rect">
            <a:avLst/>
          </a:prstGeom>
        </p:spPr>
        <p:txBody>
          <a:bodyPr>
            <a:noAutofit/>
          </a:bodyPr>
          <a:lstStyle>
            <a:lvl1pPr marL="0" indent="0">
              <a:buNone/>
              <a:defRPr sz="1600" baseline="0">
                <a:solidFill>
                  <a:srgbClr val="6F6F73"/>
                </a:solidFill>
                <a:latin typeface="Arial"/>
                <a:cs typeface="Arial"/>
              </a:defRPr>
            </a:lvl1pPr>
          </a:lstStyle>
          <a:p>
            <a:pPr lvl="0"/>
            <a:r>
              <a:rPr lang="en-US" dirty="0" smtClean="0"/>
              <a:t>Subtitle goes here</a:t>
            </a:r>
          </a:p>
          <a:p>
            <a:pPr lvl="0"/>
            <a:r>
              <a:rPr lang="en-US" dirty="0" smtClean="0"/>
              <a:t>Date, Two lines</a:t>
            </a:r>
            <a:endParaRPr lang="en-US" dirty="0"/>
          </a:p>
        </p:txBody>
      </p:sp>
    </p:spTree>
    <p:extLst>
      <p:ext uri="{BB962C8B-B14F-4D97-AF65-F5344CB8AC3E}">
        <p14:creationId xmlns:p14="http://schemas.microsoft.com/office/powerpoint/2010/main" val="375832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4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8610600" y="6291765"/>
            <a:ext cx="5334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82000" y="6553200"/>
            <a:ext cx="685800" cy="274320"/>
          </a:xfrm>
          <a:prstGeom prst="rect">
            <a:avLst/>
          </a:prstGeom>
        </p:spPr>
      </p:pic>
    </p:spTree>
    <p:extLst>
      <p:ext uri="{BB962C8B-B14F-4D97-AF65-F5344CB8AC3E}">
        <p14:creationId xmlns:p14="http://schemas.microsoft.com/office/powerpoint/2010/main" val="22920044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5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309178863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9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39291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8610600" y="6291765"/>
            <a:ext cx="5334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82000" y="6553200"/>
            <a:ext cx="685800" cy="274320"/>
          </a:xfrm>
          <a:prstGeom prst="rect">
            <a:avLst/>
          </a:prstGeom>
        </p:spPr>
      </p:pic>
    </p:spTree>
    <p:extLst>
      <p:ext uri="{BB962C8B-B14F-4D97-AF65-F5344CB8AC3E}">
        <p14:creationId xmlns:p14="http://schemas.microsoft.com/office/powerpoint/2010/main" val="121269448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8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325764667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520" y="44068"/>
            <a:ext cx="7542133" cy="8316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8985781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Rectangle 2"/>
          <p:cNvSpPr/>
          <p:nvPr userDrawn="1"/>
        </p:nvSpPr>
        <p:spPr>
          <a:xfrm>
            <a:off x="332146" y="332145"/>
            <a:ext cx="1371600" cy="22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a:solidFill>
                <a:prstClr val="white"/>
              </a:solidFill>
            </a:endParaRPr>
          </a:p>
        </p:txBody>
      </p:sp>
      <p:sp>
        <p:nvSpPr>
          <p:cNvPr id="6" name="Text Placeholder 10"/>
          <p:cNvSpPr>
            <a:spLocks noGrp="1"/>
          </p:cNvSpPr>
          <p:nvPr>
            <p:ph type="body" sz="quarter" idx="10" hasCustomPrompt="1"/>
          </p:nvPr>
        </p:nvSpPr>
        <p:spPr>
          <a:xfrm>
            <a:off x="230188" y="679451"/>
            <a:ext cx="7942262" cy="770467"/>
          </a:xfrm>
          <a:prstGeom prst="rect">
            <a:avLst/>
          </a:prstGeom>
        </p:spPr>
        <p:txBody>
          <a:bodyPr/>
          <a:lstStyle>
            <a:lvl1pPr marL="0" indent="0">
              <a:buNone/>
              <a:defRPr lang="en-US" sz="2800" b="1" kern="1200" dirty="0" smtClean="0">
                <a:solidFill>
                  <a:srgbClr val="6F6F73"/>
                </a:solidFill>
                <a:latin typeface="Arial"/>
                <a:ea typeface="+mn-ea"/>
                <a:cs typeface="Arial"/>
              </a:defRPr>
            </a:lvl1pPr>
            <a:lvl2pPr>
              <a:defRPr lang="en-US" sz="2800" b="1" kern="1200" dirty="0" smtClean="0">
                <a:solidFill>
                  <a:srgbClr val="6F6F73"/>
                </a:solidFill>
                <a:latin typeface="Arial"/>
                <a:ea typeface="+mn-ea"/>
                <a:cs typeface="Arial"/>
              </a:defRPr>
            </a:lvl2pPr>
            <a:lvl3pPr>
              <a:defRPr lang="en-US" sz="2800" b="1" kern="1200" dirty="0" smtClean="0">
                <a:solidFill>
                  <a:srgbClr val="6F6F73"/>
                </a:solidFill>
                <a:latin typeface="Arial"/>
                <a:ea typeface="+mn-ea"/>
                <a:cs typeface="Arial"/>
              </a:defRPr>
            </a:lvl3pPr>
            <a:lvl4pPr>
              <a:defRPr lang="en-US" sz="2800" b="1" kern="1200" dirty="0" smtClean="0">
                <a:solidFill>
                  <a:srgbClr val="6F6F73"/>
                </a:solidFill>
                <a:latin typeface="Arial"/>
                <a:ea typeface="+mn-ea"/>
                <a:cs typeface="Arial"/>
              </a:defRPr>
            </a:lvl4pPr>
            <a:lvl5pPr>
              <a:defRPr lang="en-US" sz="2800" b="1" kern="1200" dirty="0">
                <a:solidFill>
                  <a:srgbClr val="6F6F73"/>
                </a:solidFill>
                <a:latin typeface="Arial"/>
                <a:ea typeface="+mn-ea"/>
                <a:cs typeface="Arial"/>
              </a:defRPr>
            </a:lvl5pPr>
          </a:lstStyle>
          <a:p>
            <a:pPr lvl="0"/>
            <a:r>
              <a:rPr lang="en-US" dirty="0" smtClean="0"/>
              <a:t>Headline</a:t>
            </a:r>
            <a:endParaRPr lang="en-US" dirty="0"/>
          </a:p>
        </p:txBody>
      </p:sp>
      <p:pic>
        <p:nvPicPr>
          <p:cNvPr id="9" name="Picture 8" descr="minimum-03.png"/>
          <p:cNvPicPr>
            <a:picLocks noChangeAspect="1"/>
          </p:cNvPicPr>
          <p:nvPr userDrawn="1"/>
        </p:nvPicPr>
        <p:blipFill rotWithShape="1">
          <a:blip r:embed="rId2" cstate="email">
            <a:extLst>
              <a:ext uri="{28A0092B-C50C-407E-A947-70E740481C1C}">
                <a14:useLocalDpi xmlns:a14="http://schemas.microsoft.com/office/drawing/2010/main"/>
              </a:ext>
            </a:extLst>
          </a:blip>
          <a:srcRect l="82693" t="78882"/>
          <a:stretch/>
        </p:blipFill>
        <p:spPr>
          <a:xfrm flipH="1">
            <a:off x="0" y="4978305"/>
            <a:ext cx="1582522" cy="1931017"/>
          </a:xfrm>
          <a:prstGeom prst="rect">
            <a:avLst/>
          </a:prstGeom>
        </p:spPr>
      </p:pic>
      <p:sp>
        <p:nvSpPr>
          <p:cNvPr id="13" name="Text Placeholder 7"/>
          <p:cNvSpPr>
            <a:spLocks noGrp="1"/>
          </p:cNvSpPr>
          <p:nvPr>
            <p:ph type="body" sz="quarter" idx="13" hasCustomPrompt="1"/>
          </p:nvPr>
        </p:nvSpPr>
        <p:spPr>
          <a:xfrm>
            <a:off x="986425" y="5483937"/>
            <a:ext cx="5789612" cy="560164"/>
          </a:xfrm>
          <a:prstGeom prst="rect">
            <a:avLst/>
          </a:prstGeom>
        </p:spPr>
        <p:txBody>
          <a:bodyPr>
            <a:normAutofit/>
          </a:bodyPr>
          <a:lstStyle>
            <a:lvl1pPr marL="0" indent="0">
              <a:buNone/>
              <a:defRPr sz="1000"/>
            </a:lvl1pPr>
          </a:lstStyle>
          <a:p>
            <a:pPr lvl="0"/>
            <a:r>
              <a:rPr lang="en-US" sz="1000" dirty="0" smtClean="0"/>
              <a:t>*Footnotes.</a:t>
            </a:r>
            <a:endParaRPr lang="en-US" dirty="0"/>
          </a:p>
        </p:txBody>
      </p:sp>
      <p:sp>
        <p:nvSpPr>
          <p:cNvPr id="10" name="Content Placeholder 4"/>
          <p:cNvSpPr>
            <a:spLocks noGrp="1"/>
          </p:cNvSpPr>
          <p:nvPr>
            <p:ph sz="quarter" idx="14"/>
          </p:nvPr>
        </p:nvSpPr>
        <p:spPr>
          <a:xfrm>
            <a:off x="254815" y="1518329"/>
            <a:ext cx="8288337" cy="3930649"/>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5"/>
          <p:cNvSpPr>
            <a:spLocks noGrp="1"/>
          </p:cNvSpPr>
          <p:nvPr>
            <p:ph type="body" sz="quarter" idx="15" hasCustomPrompt="1"/>
          </p:nvPr>
        </p:nvSpPr>
        <p:spPr>
          <a:xfrm>
            <a:off x="2415175" y="6292965"/>
            <a:ext cx="4360862" cy="268816"/>
          </a:xfrm>
          <a:prstGeom prst="rect">
            <a:avLst/>
          </a:prstGeom>
        </p:spPr>
        <p:txBody>
          <a:bodyPr/>
          <a:lstStyle>
            <a:lvl1pPr marL="0" indent="0" algn="ctr">
              <a:buNone/>
              <a:defRPr sz="800"/>
            </a:lvl1pPr>
          </a:lstStyle>
          <a:p>
            <a:pPr lvl="0"/>
            <a:r>
              <a:rPr lang="en-US" dirty="0" smtClean="0"/>
              <a:t>Copyright © 2016 ADP, LLC. Proprietary and Confidential. </a:t>
            </a:r>
            <a:endParaRPr lang="en-US" dirty="0"/>
          </a:p>
        </p:txBody>
      </p:sp>
      <p:pic>
        <p:nvPicPr>
          <p:cNvPr id="16" name="Picture 15" descr="ADP-Red-Logo-w-Tag-RGB-Right.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466033" y="5858331"/>
            <a:ext cx="1412834" cy="753511"/>
          </a:xfrm>
          <a:prstGeom prst="rect">
            <a:avLst/>
          </a:prstGeom>
        </p:spPr>
      </p:pic>
      <p:sp>
        <p:nvSpPr>
          <p:cNvPr id="17" name="TextBox 16"/>
          <p:cNvSpPr txBox="1"/>
          <p:nvPr userDrawn="1"/>
        </p:nvSpPr>
        <p:spPr>
          <a:xfrm>
            <a:off x="3886200" y="5985189"/>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6F6F73"/>
                </a:solidFill>
                <a:cs typeface="Arial"/>
              </a:rPr>
              <a:pPr algn="ctr" defTabSz="457200" fontAlgn="base">
                <a:spcBef>
                  <a:spcPct val="0"/>
                </a:spcBef>
                <a:spcAft>
                  <a:spcPct val="0"/>
                </a:spcAft>
              </a:pPr>
              <a:t>‹#›</a:t>
            </a:fld>
            <a:endParaRPr lang="en-US" sz="900" b="1" dirty="0">
              <a:solidFill>
                <a:srgbClr val="6F6F73"/>
              </a:solidFill>
              <a:cs typeface="Arial"/>
            </a:endParaRPr>
          </a:p>
        </p:txBody>
      </p:sp>
    </p:spTree>
    <p:extLst>
      <p:ext uri="{BB962C8B-B14F-4D97-AF65-F5344CB8AC3E}">
        <p14:creationId xmlns:p14="http://schemas.microsoft.com/office/powerpoint/2010/main" val="36618580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Page 3">
    <p:spTree>
      <p:nvGrpSpPr>
        <p:cNvPr id="1" name=""/>
        <p:cNvGrpSpPr/>
        <p:nvPr/>
      </p:nvGrpSpPr>
      <p:grpSpPr>
        <a:xfrm>
          <a:off x="0" y="0"/>
          <a:ext cx="0" cy="0"/>
          <a:chOff x="0" y="0"/>
          <a:chExt cx="0" cy="0"/>
        </a:xfrm>
      </p:grpSpPr>
      <p:sp>
        <p:nvSpPr>
          <p:cNvPr id="3" name="Rectangle 2"/>
          <p:cNvSpPr/>
          <p:nvPr userDrawn="1"/>
        </p:nvSpPr>
        <p:spPr>
          <a:xfrm>
            <a:off x="332146" y="332145"/>
            <a:ext cx="1371600" cy="22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10" name="Text Placeholder 8"/>
          <p:cNvSpPr>
            <a:spLocks noGrp="1"/>
          </p:cNvSpPr>
          <p:nvPr>
            <p:ph type="body" sz="quarter" idx="11" hasCustomPrompt="1"/>
          </p:nvPr>
        </p:nvSpPr>
        <p:spPr>
          <a:xfrm>
            <a:off x="242888" y="598488"/>
            <a:ext cx="7986712" cy="773112"/>
          </a:xfrm>
        </p:spPr>
        <p:txBody>
          <a:bodyPr>
            <a:normAutofit/>
          </a:bodyPr>
          <a:lstStyle>
            <a:lvl1pPr marL="0" indent="0">
              <a:buNone/>
              <a:defRPr sz="2800" b="1"/>
            </a:lvl1pPr>
          </a:lstStyle>
          <a:p>
            <a:pPr lvl="0"/>
            <a:r>
              <a:rPr lang="en-US" dirty="0" smtClean="0"/>
              <a:t>Headline</a:t>
            </a:r>
            <a:endParaRPr lang="en-US" dirty="0"/>
          </a:p>
        </p:txBody>
      </p:sp>
      <p:sp>
        <p:nvSpPr>
          <p:cNvPr id="11" name="Text Placeholder 4"/>
          <p:cNvSpPr>
            <a:spLocks noGrp="1"/>
          </p:cNvSpPr>
          <p:nvPr>
            <p:ph type="body" sz="quarter" idx="10"/>
          </p:nvPr>
        </p:nvSpPr>
        <p:spPr>
          <a:xfrm>
            <a:off x="332146" y="1435103"/>
            <a:ext cx="8520112" cy="4437063"/>
          </a:xfrm>
        </p:spPr>
        <p:txBody>
          <a:bodyPr/>
          <a:lstStyle>
            <a:lvl1pPr marL="342900" marR="0" indent="-342900" algn="l" defTabSz="457200" rtl="0" eaLnBrk="1" fontAlgn="auto" latinLnBrk="0" hangingPunct="1">
              <a:lnSpc>
                <a:spcPct val="100000"/>
              </a:lnSpc>
              <a:spcBef>
                <a:spcPct val="20000"/>
              </a:spcBef>
              <a:spcAft>
                <a:spcPts val="0"/>
              </a:spcAft>
              <a:buClrTx/>
              <a:buSzTx/>
              <a:buFont typeface="Arial"/>
              <a:buChar char="•"/>
              <a:tabLst/>
              <a:defRPr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5"/>
          <p:cNvSpPr>
            <a:spLocks noGrp="1"/>
          </p:cNvSpPr>
          <p:nvPr>
            <p:ph type="body" sz="quarter" idx="14" hasCustomPrompt="1"/>
          </p:nvPr>
        </p:nvSpPr>
        <p:spPr>
          <a:xfrm>
            <a:off x="2391569" y="6523039"/>
            <a:ext cx="4360862" cy="201612"/>
          </a:xfrm>
        </p:spPr>
        <p:txBody>
          <a:bodyPr/>
          <a:lstStyle>
            <a:lvl1pPr marL="0" indent="0" algn="ctr">
              <a:buNone/>
              <a:defRPr sz="800"/>
            </a:lvl1pPr>
          </a:lstStyle>
          <a:p>
            <a:pPr lvl="0"/>
            <a:r>
              <a:rPr lang="en-US" dirty="0" smtClean="0"/>
              <a:t>Copyright © 2015 ADP, LLC. Proprietary and Confidential. </a:t>
            </a:r>
            <a:endParaRPr lang="en-US" dirty="0"/>
          </a:p>
        </p:txBody>
      </p:sp>
      <p:pic>
        <p:nvPicPr>
          <p:cNvPr id="21" name="Picture 20"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5966176"/>
            <a:ext cx="1412834" cy="565133"/>
          </a:xfrm>
          <a:prstGeom prst="rect">
            <a:avLst/>
          </a:prstGeom>
        </p:spPr>
      </p:pic>
      <p:sp>
        <p:nvSpPr>
          <p:cNvPr id="22" name="Text Placeholder 7"/>
          <p:cNvSpPr>
            <a:spLocks noGrp="1"/>
          </p:cNvSpPr>
          <p:nvPr>
            <p:ph type="body" sz="quarter" idx="13" hasCustomPrompt="1"/>
          </p:nvPr>
        </p:nvSpPr>
        <p:spPr>
          <a:xfrm>
            <a:off x="1789284" y="5460152"/>
            <a:ext cx="5789612" cy="420123"/>
          </a:xfrm>
        </p:spPr>
        <p:txBody>
          <a:bodyPr>
            <a:normAutofit/>
          </a:bodyPr>
          <a:lstStyle>
            <a:lvl1pPr marL="0" indent="0">
              <a:buNone/>
              <a:defRPr sz="1000"/>
            </a:lvl1pPr>
          </a:lstStyle>
          <a:p>
            <a:pPr lvl="0"/>
            <a:r>
              <a:rPr lang="en-US" sz="1000" dirty="0" smtClean="0"/>
              <a:t>*Footnotes.</a:t>
            </a:r>
            <a:endParaRPr lang="en-US" dirty="0"/>
          </a:p>
        </p:txBody>
      </p:sp>
      <p:pic>
        <p:nvPicPr>
          <p:cNvPr id="4" name="Picture 3" descr="PATTERNS_PPT-04.png"/>
          <p:cNvPicPr>
            <a:picLocks noChangeAspect="1"/>
          </p:cNvPicPr>
          <p:nvPr userDrawn="1"/>
        </p:nvPicPr>
        <p:blipFill rotWithShape="1">
          <a:blip r:embed="rId3" cstate="email">
            <a:extLst>
              <a:ext uri="{28A0092B-C50C-407E-A947-70E740481C1C}">
                <a14:useLocalDpi xmlns:a14="http://schemas.microsoft.com/office/drawing/2010/main"/>
              </a:ext>
            </a:extLst>
          </a:blip>
          <a:srcRect l="72515" t="62339"/>
          <a:stretch/>
        </p:blipFill>
        <p:spPr>
          <a:xfrm flipH="1">
            <a:off x="-26736" y="4424948"/>
            <a:ext cx="2513262" cy="2459789"/>
          </a:xfrm>
          <a:prstGeom prst="rect">
            <a:avLst/>
          </a:prstGeom>
        </p:spPr>
      </p:pic>
    </p:spTree>
    <p:extLst>
      <p:ext uri="{BB962C8B-B14F-4D97-AF65-F5344CB8AC3E}">
        <p14:creationId xmlns:p14="http://schemas.microsoft.com/office/powerpoint/2010/main" val="3676885351"/>
      </p:ext>
    </p:extLst>
  </p:cSld>
  <p:clrMapOvr>
    <a:masterClrMapping/>
  </p:clrMapOvr>
  <p:timing>
    <p:tnLst>
      <p:par>
        <p:cTn xmlns:p14="http://schemas.microsoft.com/office/powerpoint/2010/mai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Page Minimal Confetti 3">
    <p:spTree>
      <p:nvGrpSpPr>
        <p:cNvPr id="1" name=""/>
        <p:cNvGrpSpPr/>
        <p:nvPr/>
      </p:nvGrpSpPr>
      <p:grpSpPr>
        <a:xfrm>
          <a:off x="0" y="0"/>
          <a:ext cx="0" cy="0"/>
          <a:chOff x="0" y="0"/>
          <a:chExt cx="0" cy="0"/>
        </a:xfrm>
      </p:grpSpPr>
      <p:sp>
        <p:nvSpPr>
          <p:cNvPr id="3" name="Rectangle 2"/>
          <p:cNvSpPr/>
          <p:nvPr userDrawn="1"/>
        </p:nvSpPr>
        <p:spPr>
          <a:xfrm>
            <a:off x="332146" y="332145"/>
            <a:ext cx="1371600" cy="22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5" name="Text Placeholder 8"/>
          <p:cNvSpPr>
            <a:spLocks noGrp="1"/>
          </p:cNvSpPr>
          <p:nvPr>
            <p:ph type="body" sz="quarter" idx="11" hasCustomPrompt="1"/>
          </p:nvPr>
        </p:nvSpPr>
        <p:spPr>
          <a:xfrm>
            <a:off x="242888" y="598488"/>
            <a:ext cx="7986712" cy="773112"/>
          </a:xfrm>
        </p:spPr>
        <p:txBody>
          <a:bodyPr>
            <a:normAutofit/>
          </a:bodyPr>
          <a:lstStyle>
            <a:lvl1pPr marL="0" indent="0">
              <a:buNone/>
              <a:defRPr sz="2800" b="1"/>
            </a:lvl1pPr>
          </a:lstStyle>
          <a:p>
            <a:pPr lvl="0"/>
            <a:r>
              <a:rPr lang="en-US" dirty="0" smtClean="0"/>
              <a:t>Headline</a:t>
            </a:r>
            <a:endParaRPr lang="en-US" dirty="0"/>
          </a:p>
        </p:txBody>
      </p:sp>
      <p:sp>
        <p:nvSpPr>
          <p:cNvPr id="6" name="Text Placeholder 4"/>
          <p:cNvSpPr>
            <a:spLocks noGrp="1"/>
          </p:cNvSpPr>
          <p:nvPr>
            <p:ph type="body" sz="quarter" idx="10"/>
          </p:nvPr>
        </p:nvSpPr>
        <p:spPr>
          <a:xfrm>
            <a:off x="332146" y="1435103"/>
            <a:ext cx="8520112" cy="4437063"/>
          </a:xfrm>
        </p:spPr>
        <p:txBody>
          <a:bodyPr/>
          <a:lstStyle>
            <a:lvl1pPr marL="342900" marR="0" indent="-342900" algn="l" defTabSz="457200" rtl="0" eaLnBrk="1" fontAlgn="auto" latinLnBrk="0" hangingPunct="1">
              <a:lnSpc>
                <a:spcPct val="100000"/>
              </a:lnSpc>
              <a:spcBef>
                <a:spcPct val="20000"/>
              </a:spcBef>
              <a:spcAft>
                <a:spcPts val="0"/>
              </a:spcAft>
              <a:buClrTx/>
              <a:buSzTx/>
              <a:buFont typeface="Arial"/>
              <a:buChar char="•"/>
              <a:tabLst/>
              <a:defRPr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descr="minimum-03.pn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4" y="5508809"/>
            <a:ext cx="1505715" cy="1386539"/>
          </a:xfrm>
          <a:prstGeom prst="rect">
            <a:avLst/>
          </a:prstGeom>
        </p:spPr>
      </p:pic>
      <p:sp>
        <p:nvSpPr>
          <p:cNvPr id="11" name="Text Placeholder 5"/>
          <p:cNvSpPr>
            <a:spLocks noGrp="1"/>
          </p:cNvSpPr>
          <p:nvPr>
            <p:ph type="body" sz="quarter" idx="14" hasCustomPrompt="1"/>
          </p:nvPr>
        </p:nvSpPr>
        <p:spPr>
          <a:xfrm>
            <a:off x="7433600" y="6537413"/>
            <a:ext cx="1329087" cy="245963"/>
          </a:xfrm>
        </p:spPr>
        <p:txBody>
          <a:bodyPr anchor="ctr">
            <a:normAutofit/>
          </a:bodyPr>
          <a:lstStyle>
            <a:lvl1pPr marL="0" indent="0" algn="r">
              <a:buNone/>
              <a:defRPr sz="600"/>
            </a:lvl1pPr>
          </a:lstStyle>
          <a:p>
            <a:pPr lvl="0"/>
            <a:r>
              <a:rPr lang="en-US" dirty="0" smtClean="0"/>
              <a:t>Proprietary and Confidential. </a:t>
            </a:r>
            <a:endParaRPr lang="en-US" dirty="0"/>
          </a:p>
        </p:txBody>
      </p:sp>
      <p:pic>
        <p:nvPicPr>
          <p:cNvPr id="15" name="Picture 14" descr="ADP-Red-Logo-w-Tag-RGB-Right.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419783" y="6221368"/>
            <a:ext cx="685800" cy="274320"/>
          </a:xfrm>
          <a:prstGeom prst="rect">
            <a:avLst/>
          </a:prstGeom>
        </p:spPr>
      </p:pic>
      <p:sp>
        <p:nvSpPr>
          <p:cNvPr id="17" name="Text Placeholder 7"/>
          <p:cNvSpPr>
            <a:spLocks noGrp="1"/>
          </p:cNvSpPr>
          <p:nvPr>
            <p:ph type="body" sz="quarter" idx="13" hasCustomPrompt="1"/>
          </p:nvPr>
        </p:nvSpPr>
        <p:spPr>
          <a:xfrm>
            <a:off x="1310341" y="6321529"/>
            <a:ext cx="5789612" cy="420123"/>
          </a:xfrm>
        </p:spPr>
        <p:txBody>
          <a:bodyPr>
            <a:normAutofit/>
          </a:bodyPr>
          <a:lstStyle>
            <a:lvl1pPr marL="0" indent="0">
              <a:buNone/>
              <a:defRPr sz="1000"/>
            </a:lvl1pPr>
          </a:lstStyle>
          <a:p>
            <a:pPr lvl="0"/>
            <a:r>
              <a:rPr lang="en-US" sz="1000" dirty="0" smtClean="0"/>
              <a:t>*Footnotes.</a:t>
            </a:r>
            <a:endParaRPr lang="en-US" dirty="0"/>
          </a:p>
        </p:txBody>
      </p:sp>
      <p:sp>
        <p:nvSpPr>
          <p:cNvPr id="2" name="TextBox 1"/>
          <p:cNvSpPr txBox="1"/>
          <p:nvPr userDrawn="1"/>
        </p:nvSpPr>
        <p:spPr>
          <a:xfrm>
            <a:off x="8623016" y="6529588"/>
            <a:ext cx="505700" cy="261610"/>
          </a:xfrm>
          <a:prstGeom prst="rect">
            <a:avLst/>
          </a:prstGeom>
          <a:noFill/>
        </p:spPr>
        <p:txBody>
          <a:bodyPr wrap="square" rtlCol="0">
            <a:spAutoFit/>
          </a:bodyPr>
          <a:lstStyle/>
          <a:p>
            <a:pPr algn="ctr" defTabSz="457200"/>
            <a:fld id="{2E8F6637-2DD8-4711-867B-A63C5785DA4E}" type="slidenum">
              <a:rPr lang="en-US" sz="1100">
                <a:solidFill>
                  <a:srgbClr val="6F6F73"/>
                </a:solidFill>
              </a:rPr>
              <a:pPr algn="ctr" defTabSz="457200"/>
              <a:t>‹#›</a:t>
            </a:fld>
            <a:endParaRPr lang="en-US" sz="1100" dirty="0">
              <a:solidFill>
                <a:srgbClr val="6F6F73"/>
              </a:solidFill>
            </a:endParaRPr>
          </a:p>
        </p:txBody>
      </p:sp>
    </p:spTree>
    <p:extLst>
      <p:ext uri="{BB962C8B-B14F-4D97-AF65-F5344CB8AC3E}">
        <p14:creationId xmlns:p14="http://schemas.microsoft.com/office/powerpoint/2010/main" val="132800139"/>
      </p:ext>
    </p:extLst>
  </p:cSld>
  <p:clrMapOvr>
    <a:masterClrMapping/>
  </p:clrMapOvr>
  <p:timing>
    <p:tnLst>
      <p:par>
        <p:cTn xmlns:p14="http://schemas.microsoft.com/office/powerpoint/2010/main" id="1" dur="indefinite" restart="never" nodeType="tmRoot"/>
      </p:par>
    </p:tnLst>
  </p:timing>
  <p:hf hd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Content Page 3">
    <p:spTree>
      <p:nvGrpSpPr>
        <p:cNvPr id="1" name=""/>
        <p:cNvGrpSpPr/>
        <p:nvPr/>
      </p:nvGrpSpPr>
      <p:grpSpPr>
        <a:xfrm>
          <a:off x="0" y="0"/>
          <a:ext cx="0" cy="0"/>
          <a:chOff x="0" y="0"/>
          <a:chExt cx="0" cy="0"/>
        </a:xfrm>
      </p:grpSpPr>
      <p:sp>
        <p:nvSpPr>
          <p:cNvPr id="3" name="Rectangle 2"/>
          <p:cNvSpPr/>
          <p:nvPr userDrawn="1"/>
        </p:nvSpPr>
        <p:spPr>
          <a:xfrm>
            <a:off x="332146" y="332145"/>
            <a:ext cx="1371600" cy="22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9" name="Text Placeholder 8"/>
          <p:cNvSpPr>
            <a:spLocks noGrp="1"/>
          </p:cNvSpPr>
          <p:nvPr>
            <p:ph type="body" sz="quarter" idx="11" hasCustomPrompt="1"/>
          </p:nvPr>
        </p:nvSpPr>
        <p:spPr>
          <a:xfrm>
            <a:off x="242888" y="598488"/>
            <a:ext cx="7986712" cy="773112"/>
          </a:xfrm>
        </p:spPr>
        <p:txBody>
          <a:bodyPr>
            <a:normAutofit/>
          </a:bodyPr>
          <a:lstStyle>
            <a:lvl1pPr marL="0" indent="0">
              <a:buNone/>
              <a:defRPr sz="2800" b="1"/>
            </a:lvl1pPr>
          </a:lstStyle>
          <a:p>
            <a:pPr lvl="0"/>
            <a:r>
              <a:rPr lang="en-US" dirty="0" smtClean="0"/>
              <a:t>Headline</a:t>
            </a:r>
            <a:endParaRPr lang="en-US" dirty="0"/>
          </a:p>
        </p:txBody>
      </p:sp>
      <p:sp>
        <p:nvSpPr>
          <p:cNvPr id="14" name="Text Placeholder 7"/>
          <p:cNvSpPr>
            <a:spLocks noGrp="1"/>
          </p:cNvSpPr>
          <p:nvPr>
            <p:ph type="body" sz="quarter" idx="13" hasCustomPrompt="1"/>
          </p:nvPr>
        </p:nvSpPr>
        <p:spPr>
          <a:xfrm>
            <a:off x="332146" y="5460152"/>
            <a:ext cx="5789612" cy="420123"/>
          </a:xfrm>
        </p:spPr>
        <p:txBody>
          <a:bodyPr>
            <a:normAutofit/>
          </a:bodyPr>
          <a:lstStyle>
            <a:lvl1pPr marL="0" indent="0">
              <a:buNone/>
              <a:defRPr sz="1000"/>
            </a:lvl1pPr>
          </a:lstStyle>
          <a:p>
            <a:pPr lvl="0"/>
            <a:r>
              <a:rPr lang="en-US" sz="1000" dirty="0" smtClean="0"/>
              <a:t>*Footnotes.</a:t>
            </a:r>
            <a:endParaRPr lang="en-US" dirty="0"/>
          </a:p>
        </p:txBody>
      </p:sp>
      <p:sp>
        <p:nvSpPr>
          <p:cNvPr id="13" name="Text Placeholder 4"/>
          <p:cNvSpPr>
            <a:spLocks noGrp="1"/>
          </p:cNvSpPr>
          <p:nvPr>
            <p:ph type="body" sz="quarter" idx="10"/>
          </p:nvPr>
        </p:nvSpPr>
        <p:spPr>
          <a:xfrm>
            <a:off x="332146" y="1435101"/>
            <a:ext cx="8520112" cy="4025051"/>
          </a:xfrm>
        </p:spPr>
        <p:txBody>
          <a:bodyPr>
            <a:normAutofit/>
          </a:bodyPr>
          <a:lstStyle>
            <a:lvl1pPr marL="342900" marR="0" indent="-342900" algn="l" defTabSz="457200" rtl="0" eaLnBrk="1" fontAlgn="auto" latinLnBrk="0" hangingPunct="1">
              <a:lnSpc>
                <a:spcPct val="100000"/>
              </a:lnSpc>
              <a:spcBef>
                <a:spcPct val="20000"/>
              </a:spcBef>
              <a:spcAft>
                <a:spcPts val="0"/>
              </a:spcAft>
              <a:buClrTx/>
              <a:buSzTx/>
              <a:buFont typeface="Arial"/>
              <a:buChar char="•"/>
              <a:tabLst/>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5"/>
          <p:cNvSpPr>
            <a:spLocks noGrp="1"/>
          </p:cNvSpPr>
          <p:nvPr>
            <p:ph type="body" sz="quarter" idx="14" hasCustomPrompt="1"/>
          </p:nvPr>
        </p:nvSpPr>
        <p:spPr>
          <a:xfrm>
            <a:off x="2391569" y="6523039"/>
            <a:ext cx="4360862" cy="201612"/>
          </a:xfrm>
        </p:spPr>
        <p:txBody>
          <a:bodyPr/>
          <a:lstStyle>
            <a:lvl1pPr marL="0" indent="0" algn="ctr">
              <a:buNone/>
              <a:defRPr sz="800"/>
            </a:lvl1pPr>
          </a:lstStyle>
          <a:p>
            <a:pPr lvl="0"/>
            <a:r>
              <a:rPr lang="en-US" dirty="0" smtClean="0"/>
              <a:t>Copyright © 2015 ADP, LLC. Proprietary and Confidential. </a:t>
            </a:r>
            <a:endParaRPr lang="en-US" dirty="0"/>
          </a:p>
        </p:txBody>
      </p:sp>
      <p:pic>
        <p:nvPicPr>
          <p:cNvPr id="11" name="Picture 10"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5966176"/>
            <a:ext cx="1412834" cy="565133"/>
          </a:xfrm>
          <a:prstGeom prst="rect">
            <a:avLst/>
          </a:prstGeom>
        </p:spPr>
      </p:pic>
    </p:spTree>
    <p:extLst>
      <p:ext uri="{BB962C8B-B14F-4D97-AF65-F5344CB8AC3E}">
        <p14:creationId xmlns:p14="http://schemas.microsoft.com/office/powerpoint/2010/main" val="2426878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tmplLst>
          <p:tmpl lvl="1">
            <p:tnLst>
              <p:par>
                <p:cTn xmlns:p14="http://schemas.microsoft.com/office/powerpoint/2010/main" presetID="1"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 lvl="2">
            <p:tnLst>
              <p:par>
                <p:cTn xmlns:p14="http://schemas.microsoft.com/office/powerpoint/2010/main" presetID="1"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 lvl="3">
            <p:tnLst>
              <p:par>
                <p:cTn xmlns:p14="http://schemas.microsoft.com/office/powerpoint/2010/main" presetID="1"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 lvl="4">
            <p:tnLst>
              <p:par>
                <p:cTn xmlns:p14="http://schemas.microsoft.com/office/powerpoint/2010/main" presetID="1"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 lvl="5">
            <p:tnLst>
              <p:par>
                <p:cTn xmlns:p14="http://schemas.microsoft.com/office/powerpoint/2010/main" presetID="1"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or Divider Page 3">
    <p:spTree>
      <p:nvGrpSpPr>
        <p:cNvPr id="1" name=""/>
        <p:cNvGrpSpPr/>
        <p:nvPr/>
      </p:nvGrpSpPr>
      <p:grpSpPr>
        <a:xfrm>
          <a:off x="0" y="0"/>
          <a:ext cx="0" cy="0"/>
          <a:chOff x="0" y="0"/>
          <a:chExt cx="0" cy="0"/>
        </a:xfrm>
      </p:grpSpPr>
      <p:pic>
        <p:nvPicPr>
          <p:cNvPr id="2" name="Picture 1" descr="PATTERNS_PPT-05.png"/>
          <p:cNvPicPr>
            <a:picLocks noChangeAspect="1"/>
          </p:cNvPicPr>
          <p:nvPr userDrawn="1"/>
        </p:nvPicPr>
        <p:blipFill rotWithShape="1">
          <a:blip r:embed="rId2" cstate="email">
            <a:extLst>
              <a:ext uri="{28A0092B-C50C-407E-A947-70E740481C1C}">
                <a14:useLocalDpi xmlns:a14="http://schemas.microsoft.com/office/drawing/2010/main"/>
              </a:ext>
            </a:extLst>
          </a:blip>
          <a:srcRect b="16491"/>
          <a:stretch/>
        </p:blipFill>
        <p:spPr>
          <a:xfrm>
            <a:off x="0" y="3"/>
            <a:ext cx="9144000" cy="5454316"/>
          </a:xfrm>
          <a:prstGeom prst="rect">
            <a:avLst/>
          </a:prstGeom>
        </p:spPr>
      </p:pic>
      <p:pic>
        <p:nvPicPr>
          <p:cNvPr id="4" name="Picture 3" descr="ADP-Red-Logo-w-Tag-RGB-Right.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515978" y="5966176"/>
            <a:ext cx="1412834" cy="565133"/>
          </a:xfrm>
          <a:prstGeom prst="rect">
            <a:avLst/>
          </a:prstGeom>
        </p:spPr>
      </p:pic>
      <p:sp>
        <p:nvSpPr>
          <p:cNvPr id="7" name="Text Placeholder 5"/>
          <p:cNvSpPr>
            <a:spLocks noGrp="1"/>
          </p:cNvSpPr>
          <p:nvPr>
            <p:ph type="body" sz="quarter" idx="14" hasCustomPrompt="1"/>
          </p:nvPr>
        </p:nvSpPr>
        <p:spPr>
          <a:xfrm>
            <a:off x="2391569" y="6523039"/>
            <a:ext cx="4360862" cy="201612"/>
          </a:xfrm>
        </p:spPr>
        <p:txBody>
          <a:bodyPr/>
          <a:lstStyle>
            <a:lvl1pPr marL="0" indent="0" algn="ctr">
              <a:buNone/>
              <a:defRPr sz="800">
                <a:latin typeface="Arial"/>
                <a:cs typeface="Arial"/>
              </a:defRPr>
            </a:lvl1pPr>
          </a:lstStyle>
          <a:p>
            <a:pPr lvl="0"/>
            <a:r>
              <a:rPr lang="en-US" dirty="0" smtClean="0"/>
              <a:t>Copyright © 2015 ADP, LLC. Proprietary and Confidential. </a:t>
            </a:r>
            <a:endParaRPr lang="en-US" dirty="0"/>
          </a:p>
        </p:txBody>
      </p:sp>
      <p:sp>
        <p:nvSpPr>
          <p:cNvPr id="10" name="Title Placeholder 1"/>
          <p:cNvSpPr>
            <a:spLocks noGrp="1"/>
          </p:cNvSpPr>
          <p:nvPr>
            <p:ph type="title" hasCustomPrompt="1"/>
          </p:nvPr>
        </p:nvSpPr>
        <p:spPr>
          <a:xfrm>
            <a:off x="457200" y="4008439"/>
            <a:ext cx="8229600" cy="1143000"/>
          </a:xfrm>
          <a:prstGeom prst="rect">
            <a:avLst/>
          </a:prstGeom>
        </p:spPr>
        <p:txBody>
          <a:bodyPr vert="horz" lIns="91440" tIns="45720" rIns="91440" bIns="45720" rtlCol="0" anchor="ctr">
            <a:noAutofit/>
          </a:bodyPr>
          <a:lstStyle>
            <a:lvl1pPr algn="l">
              <a:defRPr sz="4400">
                <a:solidFill>
                  <a:schemeClr val="bg2"/>
                </a:solidFill>
              </a:defRPr>
            </a:lvl1pPr>
          </a:lstStyle>
          <a:p>
            <a:r>
              <a:rPr lang="en-US" sz="3600" b="1" dirty="0" smtClean="0">
                <a:solidFill>
                  <a:schemeClr val="bg1"/>
                </a:solidFill>
                <a:latin typeface="Arial"/>
                <a:cs typeface="Arial"/>
              </a:rPr>
              <a:t>Title is Arial 36pt </a:t>
            </a:r>
            <a:br>
              <a:rPr lang="en-US" sz="3600" b="1" dirty="0" smtClean="0">
                <a:solidFill>
                  <a:schemeClr val="bg1"/>
                </a:solidFill>
                <a:latin typeface="Arial"/>
                <a:cs typeface="Arial"/>
              </a:rPr>
            </a:br>
            <a:r>
              <a:rPr lang="en-US" sz="3600" b="1" dirty="0" smtClean="0">
                <a:solidFill>
                  <a:schemeClr val="bg1"/>
                </a:solidFill>
                <a:latin typeface="Arial"/>
                <a:cs typeface="Arial"/>
              </a:rPr>
              <a:t>Bold, Two Lines</a:t>
            </a:r>
            <a:endParaRPr lang="en-US" sz="3600" b="1" dirty="0">
              <a:solidFill>
                <a:schemeClr val="bg1"/>
              </a:solidFill>
              <a:latin typeface="Arial"/>
              <a:cs typeface="Arial"/>
            </a:endParaRPr>
          </a:p>
        </p:txBody>
      </p:sp>
      <p:sp>
        <p:nvSpPr>
          <p:cNvPr id="11" name="Text Placeholder 14"/>
          <p:cNvSpPr>
            <a:spLocks noGrp="1"/>
          </p:cNvSpPr>
          <p:nvPr>
            <p:ph type="body" sz="quarter" idx="13" hasCustomPrompt="1"/>
          </p:nvPr>
        </p:nvSpPr>
        <p:spPr>
          <a:xfrm>
            <a:off x="457204" y="5769520"/>
            <a:ext cx="7058025" cy="620587"/>
          </a:xfrm>
        </p:spPr>
        <p:txBody>
          <a:bodyPr>
            <a:noAutofit/>
          </a:bodyPr>
          <a:lstStyle>
            <a:lvl1pPr marL="0" indent="0">
              <a:buNone/>
              <a:defRPr sz="1600" baseline="0">
                <a:solidFill>
                  <a:srgbClr val="6F6F73"/>
                </a:solidFill>
                <a:latin typeface="Arial"/>
                <a:cs typeface="Arial"/>
              </a:defRPr>
            </a:lvl1pPr>
          </a:lstStyle>
          <a:p>
            <a:pPr lvl="0"/>
            <a:r>
              <a:rPr lang="en-US" dirty="0" smtClean="0"/>
              <a:t>Subtitle goes here</a:t>
            </a:r>
          </a:p>
          <a:p>
            <a:pPr lvl="0"/>
            <a:r>
              <a:rPr lang="en-US" dirty="0" smtClean="0"/>
              <a:t>Date, Two lines</a:t>
            </a:r>
            <a:endParaRPr lang="en-US" dirty="0"/>
          </a:p>
        </p:txBody>
      </p:sp>
    </p:spTree>
    <p:extLst>
      <p:ext uri="{BB962C8B-B14F-4D97-AF65-F5344CB8AC3E}">
        <p14:creationId xmlns:p14="http://schemas.microsoft.com/office/powerpoint/2010/main" val="649916478"/>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srgbClr val="6F6F73">
                  <a:tint val="75000"/>
                </a:srgbClr>
              </a:solidFill>
            </a:endParaRPr>
          </a:p>
        </p:txBody>
      </p:sp>
      <p:sp>
        <p:nvSpPr>
          <p:cNvPr id="5" name="Footer Placeholder 4"/>
          <p:cNvSpPr>
            <a:spLocks noGrp="1"/>
          </p:cNvSpPr>
          <p:nvPr>
            <p:ph type="ftr" sz="quarter" idx="11"/>
          </p:nvPr>
        </p:nvSpPr>
        <p:spPr/>
        <p:txBody>
          <a:bodyPr/>
          <a:lstStyle/>
          <a:p>
            <a:r>
              <a:rPr lang="en-US" smtClean="0">
                <a:solidFill>
                  <a:srgbClr val="6F6F73">
                    <a:tint val="75000"/>
                  </a:srgbClr>
                </a:solidFill>
              </a:rPr>
              <a:t>ADP Confidential</a:t>
            </a:r>
            <a:endParaRPr lang="en-US">
              <a:solidFill>
                <a:srgbClr val="6F6F73">
                  <a:tint val="75000"/>
                </a:srgbClr>
              </a:solidFill>
            </a:endParaRPr>
          </a:p>
        </p:txBody>
      </p:sp>
      <p:sp>
        <p:nvSpPr>
          <p:cNvPr id="6" name="Slide Number Placeholder 5"/>
          <p:cNvSpPr>
            <a:spLocks noGrp="1"/>
          </p:cNvSpPr>
          <p:nvPr>
            <p:ph type="sldNum" sz="quarter" idx="12"/>
          </p:nvPr>
        </p:nvSpPr>
        <p:spPr/>
        <p:txBody>
          <a:bodyPr/>
          <a:lstStyle/>
          <a:p>
            <a:fld id="{99BD8DA4-FDB3-448F-A1B5-B03AE8ADE80A}" type="slidenum">
              <a:rPr lang="en-US" smtClean="0">
                <a:solidFill>
                  <a:srgbClr val="6F6F73">
                    <a:tint val="75000"/>
                  </a:srgbClr>
                </a:solidFill>
              </a:rPr>
              <a:pPr/>
              <a:t>‹#›</a:t>
            </a:fld>
            <a:endParaRPr lang="en-US">
              <a:solidFill>
                <a:srgbClr val="6F6F73">
                  <a:tint val="75000"/>
                </a:srgbClr>
              </a:solidFill>
            </a:endParaRPr>
          </a:p>
        </p:txBody>
      </p:sp>
    </p:spTree>
    <p:extLst>
      <p:ext uri="{BB962C8B-B14F-4D97-AF65-F5344CB8AC3E}">
        <p14:creationId xmlns:p14="http://schemas.microsoft.com/office/powerpoint/2010/main" val="31367396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Content Pag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511357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itle or Divider Page 2">
    <p:spTree>
      <p:nvGrpSpPr>
        <p:cNvPr id="1" name=""/>
        <p:cNvGrpSpPr/>
        <p:nvPr/>
      </p:nvGrpSpPr>
      <p:grpSpPr>
        <a:xfrm>
          <a:off x="0" y="0"/>
          <a:ext cx="0" cy="0"/>
          <a:chOff x="0" y="0"/>
          <a:chExt cx="0" cy="0"/>
        </a:xfrm>
      </p:grpSpPr>
      <p:pic>
        <p:nvPicPr>
          <p:cNvPr id="2" name="Picture 1" descr="PATTERNS_PPT-08.png"/>
          <p:cNvPicPr>
            <a:picLocks noChangeAspect="1"/>
          </p:cNvPicPr>
          <p:nvPr userDrawn="1"/>
        </p:nvPicPr>
        <p:blipFill rotWithShape="1">
          <a:blip r:embed="rId2" cstate="email">
            <a:extLst>
              <a:ext uri="{28A0092B-C50C-407E-A947-70E740481C1C}">
                <a14:useLocalDpi xmlns:a14="http://schemas.microsoft.com/office/drawing/2010/main"/>
              </a:ext>
            </a:extLst>
          </a:blip>
          <a:srcRect t="46550" b="16696"/>
          <a:stretch/>
        </p:blipFill>
        <p:spPr>
          <a:xfrm>
            <a:off x="0" y="3040380"/>
            <a:ext cx="9144000" cy="2400567"/>
          </a:xfrm>
          <a:prstGeom prst="rect">
            <a:avLst/>
          </a:prstGeom>
        </p:spPr>
      </p:pic>
      <p:pic>
        <p:nvPicPr>
          <p:cNvPr id="4" name="Picture 3" descr="ADP-Red-Logo-w-Tag-RGB-Right.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515978" y="5966176"/>
            <a:ext cx="1412834" cy="565133"/>
          </a:xfrm>
          <a:prstGeom prst="rect">
            <a:avLst/>
          </a:prstGeom>
        </p:spPr>
      </p:pic>
      <p:sp>
        <p:nvSpPr>
          <p:cNvPr id="7" name="Text Placeholder 5"/>
          <p:cNvSpPr>
            <a:spLocks noGrp="1"/>
          </p:cNvSpPr>
          <p:nvPr>
            <p:ph type="body" sz="quarter" idx="14" hasCustomPrompt="1"/>
          </p:nvPr>
        </p:nvSpPr>
        <p:spPr>
          <a:xfrm>
            <a:off x="2391569" y="6523038"/>
            <a:ext cx="4360862" cy="201612"/>
          </a:xfrm>
          <a:prstGeom prst="rect">
            <a:avLst/>
          </a:prstGeom>
        </p:spPr>
        <p:txBody>
          <a:bodyPr/>
          <a:lstStyle>
            <a:lvl1pPr marL="0" indent="0" algn="ctr">
              <a:buNone/>
              <a:defRPr sz="800">
                <a:latin typeface="Arial"/>
                <a:cs typeface="Arial"/>
              </a:defRPr>
            </a:lvl1pPr>
          </a:lstStyle>
          <a:p>
            <a:pPr lvl="0"/>
            <a:r>
              <a:rPr lang="en-US" dirty="0" smtClean="0"/>
              <a:t>Copyright © 2015 ADP, LLC. Proprietary and Confidential. </a:t>
            </a:r>
            <a:endParaRPr lang="en-US" dirty="0"/>
          </a:p>
        </p:txBody>
      </p:sp>
      <p:sp>
        <p:nvSpPr>
          <p:cNvPr id="10" name="Title Placeholder 1"/>
          <p:cNvSpPr>
            <a:spLocks noGrp="1"/>
          </p:cNvSpPr>
          <p:nvPr>
            <p:ph type="title" hasCustomPrompt="1"/>
          </p:nvPr>
        </p:nvSpPr>
        <p:spPr>
          <a:xfrm>
            <a:off x="457200" y="4008438"/>
            <a:ext cx="8229600" cy="1143000"/>
          </a:xfrm>
          <a:prstGeom prst="rect">
            <a:avLst/>
          </a:prstGeom>
        </p:spPr>
        <p:txBody>
          <a:bodyPr vert="horz" lIns="91440" tIns="45720" rIns="91440" bIns="45720" rtlCol="0" anchor="ctr">
            <a:noAutofit/>
          </a:bodyPr>
          <a:lstStyle>
            <a:lvl1pPr algn="l">
              <a:defRPr sz="4400">
                <a:solidFill>
                  <a:schemeClr val="bg2"/>
                </a:solidFill>
              </a:defRPr>
            </a:lvl1pPr>
          </a:lstStyle>
          <a:p>
            <a:r>
              <a:rPr lang="en-US" sz="3600" b="1" dirty="0" smtClean="0">
                <a:solidFill>
                  <a:schemeClr val="bg1"/>
                </a:solidFill>
                <a:latin typeface="Arial"/>
                <a:cs typeface="Arial"/>
              </a:rPr>
              <a:t>Title is Arial 36pt </a:t>
            </a:r>
            <a:br>
              <a:rPr lang="en-US" sz="3600" b="1" dirty="0" smtClean="0">
                <a:solidFill>
                  <a:schemeClr val="bg1"/>
                </a:solidFill>
                <a:latin typeface="Arial"/>
                <a:cs typeface="Arial"/>
              </a:rPr>
            </a:br>
            <a:r>
              <a:rPr lang="en-US" sz="3600" b="1" dirty="0" smtClean="0">
                <a:solidFill>
                  <a:schemeClr val="bg1"/>
                </a:solidFill>
                <a:latin typeface="Arial"/>
                <a:cs typeface="Arial"/>
              </a:rPr>
              <a:t>Bold, Two Lines</a:t>
            </a:r>
            <a:endParaRPr lang="en-US" sz="3600" b="1" dirty="0">
              <a:solidFill>
                <a:schemeClr val="bg1"/>
              </a:solidFill>
              <a:latin typeface="Arial"/>
              <a:cs typeface="Arial"/>
            </a:endParaRPr>
          </a:p>
        </p:txBody>
      </p:sp>
      <p:sp>
        <p:nvSpPr>
          <p:cNvPr id="11" name="Text Placeholder 14"/>
          <p:cNvSpPr>
            <a:spLocks noGrp="1"/>
          </p:cNvSpPr>
          <p:nvPr>
            <p:ph type="body" sz="quarter" idx="13" hasCustomPrompt="1"/>
          </p:nvPr>
        </p:nvSpPr>
        <p:spPr>
          <a:xfrm>
            <a:off x="457200" y="5769518"/>
            <a:ext cx="7058025" cy="620587"/>
          </a:xfrm>
          <a:prstGeom prst="rect">
            <a:avLst/>
          </a:prstGeom>
        </p:spPr>
        <p:txBody>
          <a:bodyPr>
            <a:noAutofit/>
          </a:bodyPr>
          <a:lstStyle>
            <a:lvl1pPr marL="0" indent="0">
              <a:buNone/>
              <a:defRPr sz="1600" baseline="0">
                <a:solidFill>
                  <a:srgbClr val="6F6F73"/>
                </a:solidFill>
                <a:latin typeface="Arial"/>
                <a:cs typeface="Arial"/>
              </a:defRPr>
            </a:lvl1pPr>
          </a:lstStyle>
          <a:p>
            <a:pPr lvl="0"/>
            <a:r>
              <a:rPr lang="en-US" dirty="0" smtClean="0"/>
              <a:t>Subtitle goes here</a:t>
            </a:r>
          </a:p>
          <a:p>
            <a:pPr lvl="0"/>
            <a:r>
              <a:rPr lang="en-US" dirty="0" smtClean="0"/>
              <a:t>Date, Two lines</a:t>
            </a:r>
            <a:endParaRPr lang="en-US" dirty="0"/>
          </a:p>
        </p:txBody>
      </p:sp>
    </p:spTree>
    <p:extLst>
      <p:ext uri="{BB962C8B-B14F-4D97-AF65-F5344CB8AC3E}">
        <p14:creationId xmlns:p14="http://schemas.microsoft.com/office/powerpoint/2010/main" val="40824001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410892985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4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8610600" y="6291765"/>
            <a:ext cx="5334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82000" y="6553200"/>
            <a:ext cx="685800" cy="274320"/>
          </a:xfrm>
          <a:prstGeom prst="rect">
            <a:avLst/>
          </a:prstGeom>
        </p:spPr>
      </p:pic>
    </p:spTree>
    <p:extLst>
      <p:ext uri="{BB962C8B-B14F-4D97-AF65-F5344CB8AC3E}">
        <p14:creationId xmlns:p14="http://schemas.microsoft.com/office/powerpoint/2010/main" val="303652204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5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72861753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9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221033561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8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120314448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520" y="44068"/>
            <a:ext cx="7542133" cy="8316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64397941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Rectangle 2"/>
          <p:cNvSpPr/>
          <p:nvPr userDrawn="1"/>
        </p:nvSpPr>
        <p:spPr>
          <a:xfrm>
            <a:off x="332146" y="332145"/>
            <a:ext cx="1371600" cy="22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a:solidFill>
                <a:prstClr val="white"/>
              </a:solidFill>
            </a:endParaRPr>
          </a:p>
        </p:txBody>
      </p:sp>
      <p:sp>
        <p:nvSpPr>
          <p:cNvPr id="6" name="Text Placeholder 10"/>
          <p:cNvSpPr>
            <a:spLocks noGrp="1"/>
          </p:cNvSpPr>
          <p:nvPr>
            <p:ph type="body" sz="quarter" idx="10" hasCustomPrompt="1"/>
          </p:nvPr>
        </p:nvSpPr>
        <p:spPr>
          <a:xfrm>
            <a:off x="230188" y="679451"/>
            <a:ext cx="7942262" cy="770467"/>
          </a:xfrm>
          <a:prstGeom prst="rect">
            <a:avLst/>
          </a:prstGeom>
        </p:spPr>
        <p:txBody>
          <a:bodyPr/>
          <a:lstStyle>
            <a:lvl1pPr marL="0" indent="0">
              <a:buNone/>
              <a:defRPr lang="en-US" sz="2800" b="1" kern="1200" dirty="0" smtClean="0">
                <a:solidFill>
                  <a:srgbClr val="6F6F73"/>
                </a:solidFill>
                <a:latin typeface="Arial"/>
                <a:ea typeface="+mn-ea"/>
                <a:cs typeface="Arial"/>
              </a:defRPr>
            </a:lvl1pPr>
            <a:lvl2pPr>
              <a:defRPr lang="en-US" sz="2800" b="1" kern="1200" dirty="0" smtClean="0">
                <a:solidFill>
                  <a:srgbClr val="6F6F73"/>
                </a:solidFill>
                <a:latin typeface="Arial"/>
                <a:ea typeface="+mn-ea"/>
                <a:cs typeface="Arial"/>
              </a:defRPr>
            </a:lvl2pPr>
            <a:lvl3pPr>
              <a:defRPr lang="en-US" sz="2800" b="1" kern="1200" dirty="0" smtClean="0">
                <a:solidFill>
                  <a:srgbClr val="6F6F73"/>
                </a:solidFill>
                <a:latin typeface="Arial"/>
                <a:ea typeface="+mn-ea"/>
                <a:cs typeface="Arial"/>
              </a:defRPr>
            </a:lvl3pPr>
            <a:lvl4pPr>
              <a:defRPr lang="en-US" sz="2800" b="1" kern="1200" dirty="0" smtClean="0">
                <a:solidFill>
                  <a:srgbClr val="6F6F73"/>
                </a:solidFill>
                <a:latin typeface="Arial"/>
                <a:ea typeface="+mn-ea"/>
                <a:cs typeface="Arial"/>
              </a:defRPr>
            </a:lvl4pPr>
            <a:lvl5pPr>
              <a:defRPr lang="en-US" sz="2800" b="1" kern="1200" dirty="0">
                <a:solidFill>
                  <a:srgbClr val="6F6F73"/>
                </a:solidFill>
                <a:latin typeface="Arial"/>
                <a:ea typeface="+mn-ea"/>
                <a:cs typeface="Arial"/>
              </a:defRPr>
            </a:lvl5pPr>
          </a:lstStyle>
          <a:p>
            <a:pPr lvl="0"/>
            <a:r>
              <a:rPr lang="en-US" dirty="0" smtClean="0"/>
              <a:t>Headline</a:t>
            </a:r>
            <a:endParaRPr lang="en-US" dirty="0"/>
          </a:p>
        </p:txBody>
      </p:sp>
      <p:pic>
        <p:nvPicPr>
          <p:cNvPr id="9" name="Picture 8" descr="minimum-03.png"/>
          <p:cNvPicPr>
            <a:picLocks noChangeAspect="1"/>
          </p:cNvPicPr>
          <p:nvPr userDrawn="1"/>
        </p:nvPicPr>
        <p:blipFill rotWithShape="1">
          <a:blip r:embed="rId2" cstate="email">
            <a:extLst>
              <a:ext uri="{28A0092B-C50C-407E-A947-70E740481C1C}">
                <a14:useLocalDpi xmlns:a14="http://schemas.microsoft.com/office/drawing/2010/main"/>
              </a:ext>
            </a:extLst>
          </a:blip>
          <a:srcRect l="82693" t="78882"/>
          <a:stretch/>
        </p:blipFill>
        <p:spPr>
          <a:xfrm flipH="1">
            <a:off x="0" y="4978305"/>
            <a:ext cx="1582522" cy="1931017"/>
          </a:xfrm>
          <a:prstGeom prst="rect">
            <a:avLst/>
          </a:prstGeom>
        </p:spPr>
      </p:pic>
      <p:sp>
        <p:nvSpPr>
          <p:cNvPr id="13" name="Text Placeholder 7"/>
          <p:cNvSpPr>
            <a:spLocks noGrp="1"/>
          </p:cNvSpPr>
          <p:nvPr>
            <p:ph type="body" sz="quarter" idx="13" hasCustomPrompt="1"/>
          </p:nvPr>
        </p:nvSpPr>
        <p:spPr>
          <a:xfrm>
            <a:off x="986425" y="5483937"/>
            <a:ext cx="5789612" cy="560164"/>
          </a:xfrm>
          <a:prstGeom prst="rect">
            <a:avLst/>
          </a:prstGeom>
        </p:spPr>
        <p:txBody>
          <a:bodyPr>
            <a:normAutofit/>
          </a:bodyPr>
          <a:lstStyle>
            <a:lvl1pPr marL="0" indent="0">
              <a:buNone/>
              <a:defRPr sz="1000"/>
            </a:lvl1pPr>
          </a:lstStyle>
          <a:p>
            <a:pPr lvl="0"/>
            <a:r>
              <a:rPr lang="en-US" sz="1000" dirty="0" smtClean="0"/>
              <a:t>*Footnotes.</a:t>
            </a:r>
            <a:endParaRPr lang="en-US" dirty="0"/>
          </a:p>
        </p:txBody>
      </p:sp>
      <p:sp>
        <p:nvSpPr>
          <p:cNvPr id="10" name="Content Placeholder 4"/>
          <p:cNvSpPr>
            <a:spLocks noGrp="1"/>
          </p:cNvSpPr>
          <p:nvPr>
            <p:ph sz="quarter" idx="14"/>
          </p:nvPr>
        </p:nvSpPr>
        <p:spPr>
          <a:xfrm>
            <a:off x="254815" y="1518329"/>
            <a:ext cx="8288337" cy="3930649"/>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5"/>
          <p:cNvSpPr>
            <a:spLocks noGrp="1"/>
          </p:cNvSpPr>
          <p:nvPr>
            <p:ph type="body" sz="quarter" idx="15" hasCustomPrompt="1"/>
          </p:nvPr>
        </p:nvSpPr>
        <p:spPr>
          <a:xfrm>
            <a:off x="2415175" y="6292965"/>
            <a:ext cx="4360862" cy="268816"/>
          </a:xfrm>
          <a:prstGeom prst="rect">
            <a:avLst/>
          </a:prstGeom>
        </p:spPr>
        <p:txBody>
          <a:bodyPr/>
          <a:lstStyle>
            <a:lvl1pPr marL="0" indent="0" algn="ctr">
              <a:buNone/>
              <a:defRPr sz="800"/>
            </a:lvl1pPr>
          </a:lstStyle>
          <a:p>
            <a:pPr lvl="0"/>
            <a:r>
              <a:rPr lang="en-US" dirty="0" smtClean="0"/>
              <a:t>Copyright © 2016 ADP, LLC. Proprietary and Confidential. </a:t>
            </a:r>
            <a:endParaRPr lang="en-US" dirty="0"/>
          </a:p>
        </p:txBody>
      </p:sp>
      <p:pic>
        <p:nvPicPr>
          <p:cNvPr id="16" name="Picture 15" descr="ADP-Red-Logo-w-Tag-RGB-Right.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466033" y="5858331"/>
            <a:ext cx="1412834" cy="753511"/>
          </a:xfrm>
          <a:prstGeom prst="rect">
            <a:avLst/>
          </a:prstGeom>
        </p:spPr>
      </p:pic>
      <p:sp>
        <p:nvSpPr>
          <p:cNvPr id="17" name="TextBox 16"/>
          <p:cNvSpPr txBox="1"/>
          <p:nvPr userDrawn="1"/>
        </p:nvSpPr>
        <p:spPr>
          <a:xfrm>
            <a:off x="3886200" y="5985189"/>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6F6F73"/>
                </a:solidFill>
                <a:cs typeface="Arial"/>
              </a:rPr>
              <a:pPr algn="ctr" defTabSz="457200" fontAlgn="base">
                <a:spcBef>
                  <a:spcPct val="0"/>
                </a:spcBef>
                <a:spcAft>
                  <a:spcPct val="0"/>
                </a:spcAft>
              </a:pPr>
              <a:t>‹#›</a:t>
            </a:fld>
            <a:endParaRPr lang="en-US" sz="900" b="1" dirty="0">
              <a:solidFill>
                <a:srgbClr val="6F6F73"/>
              </a:solidFill>
              <a:cs typeface="Arial"/>
            </a:endParaRPr>
          </a:p>
        </p:txBody>
      </p:sp>
    </p:spTree>
    <p:extLst>
      <p:ext uri="{BB962C8B-B14F-4D97-AF65-F5344CB8AC3E}">
        <p14:creationId xmlns:p14="http://schemas.microsoft.com/office/powerpoint/2010/main" val="163330997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_Content Pag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91647170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le or Divider Page 2">
    <p:spTree>
      <p:nvGrpSpPr>
        <p:cNvPr id="1" name=""/>
        <p:cNvGrpSpPr/>
        <p:nvPr/>
      </p:nvGrpSpPr>
      <p:grpSpPr>
        <a:xfrm>
          <a:off x="0" y="0"/>
          <a:ext cx="0" cy="0"/>
          <a:chOff x="0" y="0"/>
          <a:chExt cx="0" cy="0"/>
        </a:xfrm>
      </p:grpSpPr>
      <p:pic>
        <p:nvPicPr>
          <p:cNvPr id="2" name="Picture 1" descr="PATTERNS_PPT-08.png"/>
          <p:cNvPicPr>
            <a:picLocks noChangeAspect="1"/>
          </p:cNvPicPr>
          <p:nvPr userDrawn="1"/>
        </p:nvPicPr>
        <p:blipFill rotWithShape="1">
          <a:blip r:embed="rId2" cstate="email">
            <a:extLst>
              <a:ext uri="{28A0092B-C50C-407E-A947-70E740481C1C}">
                <a14:useLocalDpi xmlns:a14="http://schemas.microsoft.com/office/drawing/2010/main"/>
              </a:ext>
            </a:extLst>
          </a:blip>
          <a:srcRect t="46550" b="16696"/>
          <a:stretch/>
        </p:blipFill>
        <p:spPr>
          <a:xfrm>
            <a:off x="0" y="3040380"/>
            <a:ext cx="9144000" cy="2400567"/>
          </a:xfrm>
          <a:prstGeom prst="rect">
            <a:avLst/>
          </a:prstGeom>
        </p:spPr>
      </p:pic>
      <p:pic>
        <p:nvPicPr>
          <p:cNvPr id="4" name="Picture 3" descr="ADP-Red-Logo-w-Tag-RGB-Right.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515978" y="5966176"/>
            <a:ext cx="1412834" cy="565133"/>
          </a:xfrm>
          <a:prstGeom prst="rect">
            <a:avLst/>
          </a:prstGeom>
        </p:spPr>
      </p:pic>
      <p:sp>
        <p:nvSpPr>
          <p:cNvPr id="7" name="Text Placeholder 5"/>
          <p:cNvSpPr>
            <a:spLocks noGrp="1"/>
          </p:cNvSpPr>
          <p:nvPr>
            <p:ph type="body" sz="quarter" idx="14" hasCustomPrompt="1"/>
          </p:nvPr>
        </p:nvSpPr>
        <p:spPr>
          <a:xfrm>
            <a:off x="2391569" y="6523038"/>
            <a:ext cx="4360862" cy="201612"/>
          </a:xfrm>
          <a:prstGeom prst="rect">
            <a:avLst/>
          </a:prstGeom>
        </p:spPr>
        <p:txBody>
          <a:bodyPr/>
          <a:lstStyle>
            <a:lvl1pPr marL="0" indent="0" algn="ctr">
              <a:buNone/>
              <a:defRPr sz="800">
                <a:latin typeface="Arial"/>
                <a:cs typeface="Arial"/>
              </a:defRPr>
            </a:lvl1pPr>
          </a:lstStyle>
          <a:p>
            <a:pPr lvl="0"/>
            <a:r>
              <a:rPr lang="en-US" dirty="0" smtClean="0"/>
              <a:t>Copyright © 2015 ADP, LLC. Proprietary and Confidential. </a:t>
            </a:r>
            <a:endParaRPr lang="en-US" dirty="0"/>
          </a:p>
        </p:txBody>
      </p:sp>
      <p:sp>
        <p:nvSpPr>
          <p:cNvPr id="10" name="Title Placeholder 1"/>
          <p:cNvSpPr>
            <a:spLocks noGrp="1"/>
          </p:cNvSpPr>
          <p:nvPr>
            <p:ph type="title" hasCustomPrompt="1"/>
          </p:nvPr>
        </p:nvSpPr>
        <p:spPr>
          <a:xfrm>
            <a:off x="457200" y="4008438"/>
            <a:ext cx="8229600" cy="1143000"/>
          </a:xfrm>
          <a:prstGeom prst="rect">
            <a:avLst/>
          </a:prstGeom>
        </p:spPr>
        <p:txBody>
          <a:bodyPr vert="horz" lIns="91440" tIns="45720" rIns="91440" bIns="45720" rtlCol="0" anchor="ctr">
            <a:noAutofit/>
          </a:bodyPr>
          <a:lstStyle>
            <a:lvl1pPr algn="l">
              <a:defRPr sz="4400">
                <a:solidFill>
                  <a:schemeClr val="bg2"/>
                </a:solidFill>
              </a:defRPr>
            </a:lvl1pPr>
          </a:lstStyle>
          <a:p>
            <a:r>
              <a:rPr lang="en-US" sz="3600" b="1" dirty="0" smtClean="0">
                <a:solidFill>
                  <a:schemeClr val="bg1"/>
                </a:solidFill>
                <a:latin typeface="Arial"/>
                <a:cs typeface="Arial"/>
              </a:rPr>
              <a:t>Title is Arial 36pt </a:t>
            </a:r>
            <a:br>
              <a:rPr lang="en-US" sz="3600" b="1" dirty="0" smtClean="0">
                <a:solidFill>
                  <a:schemeClr val="bg1"/>
                </a:solidFill>
                <a:latin typeface="Arial"/>
                <a:cs typeface="Arial"/>
              </a:rPr>
            </a:br>
            <a:r>
              <a:rPr lang="en-US" sz="3600" b="1" dirty="0" smtClean="0">
                <a:solidFill>
                  <a:schemeClr val="bg1"/>
                </a:solidFill>
                <a:latin typeface="Arial"/>
                <a:cs typeface="Arial"/>
              </a:rPr>
              <a:t>Bold, Two Lines</a:t>
            </a:r>
            <a:endParaRPr lang="en-US" sz="3600" b="1" dirty="0">
              <a:solidFill>
                <a:schemeClr val="bg1"/>
              </a:solidFill>
              <a:latin typeface="Arial"/>
              <a:cs typeface="Arial"/>
            </a:endParaRPr>
          </a:p>
        </p:txBody>
      </p:sp>
      <p:sp>
        <p:nvSpPr>
          <p:cNvPr id="11" name="Text Placeholder 14"/>
          <p:cNvSpPr>
            <a:spLocks noGrp="1"/>
          </p:cNvSpPr>
          <p:nvPr>
            <p:ph type="body" sz="quarter" idx="13" hasCustomPrompt="1"/>
          </p:nvPr>
        </p:nvSpPr>
        <p:spPr>
          <a:xfrm>
            <a:off x="457200" y="5769518"/>
            <a:ext cx="7058025" cy="620587"/>
          </a:xfrm>
          <a:prstGeom prst="rect">
            <a:avLst/>
          </a:prstGeom>
        </p:spPr>
        <p:txBody>
          <a:bodyPr>
            <a:noAutofit/>
          </a:bodyPr>
          <a:lstStyle>
            <a:lvl1pPr marL="0" indent="0">
              <a:buNone/>
              <a:defRPr sz="1600" baseline="0">
                <a:solidFill>
                  <a:srgbClr val="6F6F73"/>
                </a:solidFill>
                <a:latin typeface="Arial"/>
                <a:cs typeface="Arial"/>
              </a:defRPr>
            </a:lvl1pPr>
          </a:lstStyle>
          <a:p>
            <a:pPr lvl="0"/>
            <a:r>
              <a:rPr lang="en-US" dirty="0" smtClean="0"/>
              <a:t>Subtitle goes here</a:t>
            </a:r>
          </a:p>
          <a:p>
            <a:pPr lvl="0"/>
            <a:r>
              <a:rPr lang="en-US" dirty="0" smtClean="0"/>
              <a:t>Date, Two lines</a:t>
            </a:r>
            <a:endParaRPr lang="en-US" dirty="0"/>
          </a:p>
        </p:txBody>
      </p:sp>
    </p:spTree>
    <p:extLst>
      <p:ext uri="{BB962C8B-B14F-4D97-AF65-F5344CB8AC3E}">
        <p14:creationId xmlns:p14="http://schemas.microsoft.com/office/powerpoint/2010/main" val="2371223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4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8610600" y="6291765"/>
            <a:ext cx="5334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82000" y="6553200"/>
            <a:ext cx="685800" cy="274320"/>
          </a:xfrm>
          <a:prstGeom prst="rect">
            <a:avLst/>
          </a:prstGeom>
        </p:spPr>
      </p:pic>
    </p:spTree>
    <p:extLst>
      <p:ext uri="{BB962C8B-B14F-4D97-AF65-F5344CB8AC3E}">
        <p14:creationId xmlns:p14="http://schemas.microsoft.com/office/powerpoint/2010/main" val="323717345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5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2693902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9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244653287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9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357187911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8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44335391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520" y="44068"/>
            <a:ext cx="7542133" cy="8316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12460811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Rectangle 2"/>
          <p:cNvSpPr/>
          <p:nvPr userDrawn="1"/>
        </p:nvSpPr>
        <p:spPr>
          <a:xfrm>
            <a:off x="332146" y="332145"/>
            <a:ext cx="1371600" cy="22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a:solidFill>
                <a:prstClr val="white"/>
              </a:solidFill>
            </a:endParaRPr>
          </a:p>
        </p:txBody>
      </p:sp>
      <p:sp>
        <p:nvSpPr>
          <p:cNvPr id="6" name="Text Placeholder 10"/>
          <p:cNvSpPr>
            <a:spLocks noGrp="1"/>
          </p:cNvSpPr>
          <p:nvPr>
            <p:ph type="body" sz="quarter" idx="10" hasCustomPrompt="1"/>
          </p:nvPr>
        </p:nvSpPr>
        <p:spPr>
          <a:xfrm>
            <a:off x="230188" y="679451"/>
            <a:ext cx="7942262" cy="770467"/>
          </a:xfrm>
          <a:prstGeom prst="rect">
            <a:avLst/>
          </a:prstGeom>
        </p:spPr>
        <p:txBody>
          <a:bodyPr/>
          <a:lstStyle>
            <a:lvl1pPr marL="0" indent="0">
              <a:buNone/>
              <a:defRPr lang="en-US" sz="2800" b="1" kern="1200" dirty="0" smtClean="0">
                <a:solidFill>
                  <a:srgbClr val="6F6F73"/>
                </a:solidFill>
                <a:latin typeface="Arial"/>
                <a:ea typeface="+mn-ea"/>
                <a:cs typeface="Arial"/>
              </a:defRPr>
            </a:lvl1pPr>
            <a:lvl2pPr>
              <a:defRPr lang="en-US" sz="2800" b="1" kern="1200" dirty="0" smtClean="0">
                <a:solidFill>
                  <a:srgbClr val="6F6F73"/>
                </a:solidFill>
                <a:latin typeface="Arial"/>
                <a:ea typeface="+mn-ea"/>
                <a:cs typeface="Arial"/>
              </a:defRPr>
            </a:lvl2pPr>
            <a:lvl3pPr>
              <a:defRPr lang="en-US" sz="2800" b="1" kern="1200" dirty="0" smtClean="0">
                <a:solidFill>
                  <a:srgbClr val="6F6F73"/>
                </a:solidFill>
                <a:latin typeface="Arial"/>
                <a:ea typeface="+mn-ea"/>
                <a:cs typeface="Arial"/>
              </a:defRPr>
            </a:lvl3pPr>
            <a:lvl4pPr>
              <a:defRPr lang="en-US" sz="2800" b="1" kern="1200" dirty="0" smtClean="0">
                <a:solidFill>
                  <a:srgbClr val="6F6F73"/>
                </a:solidFill>
                <a:latin typeface="Arial"/>
                <a:ea typeface="+mn-ea"/>
                <a:cs typeface="Arial"/>
              </a:defRPr>
            </a:lvl4pPr>
            <a:lvl5pPr>
              <a:defRPr lang="en-US" sz="2800" b="1" kern="1200" dirty="0">
                <a:solidFill>
                  <a:srgbClr val="6F6F73"/>
                </a:solidFill>
                <a:latin typeface="Arial"/>
                <a:ea typeface="+mn-ea"/>
                <a:cs typeface="Arial"/>
              </a:defRPr>
            </a:lvl5pPr>
          </a:lstStyle>
          <a:p>
            <a:pPr lvl="0"/>
            <a:r>
              <a:rPr lang="en-US" dirty="0" smtClean="0"/>
              <a:t>Headline</a:t>
            </a:r>
            <a:endParaRPr lang="en-US" dirty="0"/>
          </a:p>
        </p:txBody>
      </p:sp>
      <p:pic>
        <p:nvPicPr>
          <p:cNvPr id="9" name="Picture 8" descr="minimum-03.png"/>
          <p:cNvPicPr>
            <a:picLocks noChangeAspect="1"/>
          </p:cNvPicPr>
          <p:nvPr userDrawn="1"/>
        </p:nvPicPr>
        <p:blipFill rotWithShape="1">
          <a:blip r:embed="rId2" cstate="email">
            <a:extLst>
              <a:ext uri="{28A0092B-C50C-407E-A947-70E740481C1C}">
                <a14:useLocalDpi xmlns:a14="http://schemas.microsoft.com/office/drawing/2010/main"/>
              </a:ext>
            </a:extLst>
          </a:blip>
          <a:srcRect l="82693" t="78882"/>
          <a:stretch/>
        </p:blipFill>
        <p:spPr>
          <a:xfrm flipH="1">
            <a:off x="0" y="4978305"/>
            <a:ext cx="1582522" cy="1931017"/>
          </a:xfrm>
          <a:prstGeom prst="rect">
            <a:avLst/>
          </a:prstGeom>
        </p:spPr>
      </p:pic>
      <p:sp>
        <p:nvSpPr>
          <p:cNvPr id="13" name="Text Placeholder 7"/>
          <p:cNvSpPr>
            <a:spLocks noGrp="1"/>
          </p:cNvSpPr>
          <p:nvPr>
            <p:ph type="body" sz="quarter" idx="13" hasCustomPrompt="1"/>
          </p:nvPr>
        </p:nvSpPr>
        <p:spPr>
          <a:xfrm>
            <a:off x="986425" y="5483937"/>
            <a:ext cx="5789612" cy="560164"/>
          </a:xfrm>
          <a:prstGeom prst="rect">
            <a:avLst/>
          </a:prstGeom>
        </p:spPr>
        <p:txBody>
          <a:bodyPr>
            <a:normAutofit/>
          </a:bodyPr>
          <a:lstStyle>
            <a:lvl1pPr marL="0" indent="0">
              <a:buNone/>
              <a:defRPr sz="1000"/>
            </a:lvl1pPr>
          </a:lstStyle>
          <a:p>
            <a:pPr lvl="0"/>
            <a:r>
              <a:rPr lang="en-US" sz="1000" dirty="0" smtClean="0"/>
              <a:t>*Footnotes.</a:t>
            </a:r>
            <a:endParaRPr lang="en-US" dirty="0"/>
          </a:p>
        </p:txBody>
      </p:sp>
      <p:sp>
        <p:nvSpPr>
          <p:cNvPr id="10" name="Content Placeholder 4"/>
          <p:cNvSpPr>
            <a:spLocks noGrp="1"/>
          </p:cNvSpPr>
          <p:nvPr>
            <p:ph sz="quarter" idx="14"/>
          </p:nvPr>
        </p:nvSpPr>
        <p:spPr>
          <a:xfrm>
            <a:off x="254815" y="1518329"/>
            <a:ext cx="8288337" cy="3930649"/>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5"/>
          <p:cNvSpPr>
            <a:spLocks noGrp="1"/>
          </p:cNvSpPr>
          <p:nvPr>
            <p:ph type="body" sz="quarter" idx="15" hasCustomPrompt="1"/>
          </p:nvPr>
        </p:nvSpPr>
        <p:spPr>
          <a:xfrm>
            <a:off x="2415175" y="6292965"/>
            <a:ext cx="4360862" cy="268816"/>
          </a:xfrm>
          <a:prstGeom prst="rect">
            <a:avLst/>
          </a:prstGeom>
        </p:spPr>
        <p:txBody>
          <a:bodyPr/>
          <a:lstStyle>
            <a:lvl1pPr marL="0" indent="0" algn="ctr">
              <a:buNone/>
              <a:defRPr sz="800"/>
            </a:lvl1pPr>
          </a:lstStyle>
          <a:p>
            <a:pPr lvl="0"/>
            <a:r>
              <a:rPr lang="en-US" dirty="0" smtClean="0"/>
              <a:t>Copyright © 2016 ADP, LLC. Proprietary and Confidential. </a:t>
            </a:r>
            <a:endParaRPr lang="en-US" dirty="0"/>
          </a:p>
        </p:txBody>
      </p:sp>
      <p:pic>
        <p:nvPicPr>
          <p:cNvPr id="16" name="Picture 15" descr="ADP-Red-Logo-w-Tag-RGB-Right.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466033" y="5858331"/>
            <a:ext cx="1412834" cy="753511"/>
          </a:xfrm>
          <a:prstGeom prst="rect">
            <a:avLst/>
          </a:prstGeom>
        </p:spPr>
      </p:pic>
      <p:sp>
        <p:nvSpPr>
          <p:cNvPr id="17" name="TextBox 16"/>
          <p:cNvSpPr txBox="1"/>
          <p:nvPr userDrawn="1"/>
        </p:nvSpPr>
        <p:spPr>
          <a:xfrm>
            <a:off x="3886200" y="5985189"/>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6F6F73"/>
                </a:solidFill>
                <a:cs typeface="Arial"/>
              </a:rPr>
              <a:pPr algn="ctr" defTabSz="457200" fontAlgn="base">
                <a:spcBef>
                  <a:spcPct val="0"/>
                </a:spcBef>
                <a:spcAft>
                  <a:spcPct val="0"/>
                </a:spcAft>
              </a:pPr>
              <a:t>‹#›</a:t>
            </a:fld>
            <a:endParaRPr lang="en-US" sz="900" b="1" dirty="0">
              <a:solidFill>
                <a:srgbClr val="6F6F73"/>
              </a:solidFill>
              <a:cs typeface="Arial"/>
            </a:endParaRPr>
          </a:p>
        </p:txBody>
      </p:sp>
    </p:spTree>
    <p:extLst>
      <p:ext uri="{BB962C8B-B14F-4D97-AF65-F5344CB8AC3E}">
        <p14:creationId xmlns:p14="http://schemas.microsoft.com/office/powerpoint/2010/main" val="228863615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Content Pag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770953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Title or Divider Page 2">
    <p:spTree>
      <p:nvGrpSpPr>
        <p:cNvPr id="1" name=""/>
        <p:cNvGrpSpPr/>
        <p:nvPr/>
      </p:nvGrpSpPr>
      <p:grpSpPr>
        <a:xfrm>
          <a:off x="0" y="0"/>
          <a:ext cx="0" cy="0"/>
          <a:chOff x="0" y="0"/>
          <a:chExt cx="0" cy="0"/>
        </a:xfrm>
      </p:grpSpPr>
      <p:pic>
        <p:nvPicPr>
          <p:cNvPr id="2" name="Picture 1" descr="PATTERNS_PPT-08.png"/>
          <p:cNvPicPr>
            <a:picLocks noChangeAspect="1"/>
          </p:cNvPicPr>
          <p:nvPr userDrawn="1"/>
        </p:nvPicPr>
        <p:blipFill rotWithShape="1">
          <a:blip r:embed="rId2" cstate="email">
            <a:extLst>
              <a:ext uri="{28A0092B-C50C-407E-A947-70E740481C1C}">
                <a14:useLocalDpi xmlns:a14="http://schemas.microsoft.com/office/drawing/2010/main"/>
              </a:ext>
            </a:extLst>
          </a:blip>
          <a:srcRect t="46550" b="16696"/>
          <a:stretch/>
        </p:blipFill>
        <p:spPr>
          <a:xfrm>
            <a:off x="0" y="3040380"/>
            <a:ext cx="9144000" cy="2400567"/>
          </a:xfrm>
          <a:prstGeom prst="rect">
            <a:avLst/>
          </a:prstGeom>
        </p:spPr>
      </p:pic>
      <p:pic>
        <p:nvPicPr>
          <p:cNvPr id="4" name="Picture 3" descr="ADP-Red-Logo-w-Tag-RGB-Right.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515978" y="5966176"/>
            <a:ext cx="1412834" cy="565133"/>
          </a:xfrm>
          <a:prstGeom prst="rect">
            <a:avLst/>
          </a:prstGeom>
        </p:spPr>
      </p:pic>
      <p:sp>
        <p:nvSpPr>
          <p:cNvPr id="7" name="Text Placeholder 5"/>
          <p:cNvSpPr>
            <a:spLocks noGrp="1"/>
          </p:cNvSpPr>
          <p:nvPr>
            <p:ph type="body" sz="quarter" idx="14" hasCustomPrompt="1"/>
          </p:nvPr>
        </p:nvSpPr>
        <p:spPr>
          <a:xfrm>
            <a:off x="2391569" y="6523038"/>
            <a:ext cx="4360862" cy="201612"/>
          </a:xfrm>
          <a:prstGeom prst="rect">
            <a:avLst/>
          </a:prstGeom>
        </p:spPr>
        <p:txBody>
          <a:bodyPr/>
          <a:lstStyle>
            <a:lvl1pPr marL="0" indent="0" algn="ctr">
              <a:buNone/>
              <a:defRPr sz="800">
                <a:latin typeface="Arial"/>
                <a:cs typeface="Arial"/>
              </a:defRPr>
            </a:lvl1pPr>
          </a:lstStyle>
          <a:p>
            <a:pPr lvl="0"/>
            <a:r>
              <a:rPr lang="en-US" dirty="0" smtClean="0"/>
              <a:t>Copyright © 2015 ADP, LLC. Proprietary and Confidential. </a:t>
            </a:r>
            <a:endParaRPr lang="en-US" dirty="0"/>
          </a:p>
        </p:txBody>
      </p:sp>
      <p:sp>
        <p:nvSpPr>
          <p:cNvPr id="10" name="Title Placeholder 1"/>
          <p:cNvSpPr>
            <a:spLocks noGrp="1"/>
          </p:cNvSpPr>
          <p:nvPr>
            <p:ph type="title" hasCustomPrompt="1"/>
          </p:nvPr>
        </p:nvSpPr>
        <p:spPr>
          <a:xfrm>
            <a:off x="457200" y="4008438"/>
            <a:ext cx="8229600" cy="1143000"/>
          </a:xfrm>
          <a:prstGeom prst="rect">
            <a:avLst/>
          </a:prstGeom>
        </p:spPr>
        <p:txBody>
          <a:bodyPr vert="horz" lIns="91440" tIns="45720" rIns="91440" bIns="45720" rtlCol="0" anchor="ctr">
            <a:noAutofit/>
          </a:bodyPr>
          <a:lstStyle>
            <a:lvl1pPr algn="l">
              <a:defRPr sz="4400">
                <a:solidFill>
                  <a:schemeClr val="bg2"/>
                </a:solidFill>
              </a:defRPr>
            </a:lvl1pPr>
          </a:lstStyle>
          <a:p>
            <a:r>
              <a:rPr lang="en-US" sz="3600" b="1" dirty="0" smtClean="0">
                <a:solidFill>
                  <a:schemeClr val="bg1"/>
                </a:solidFill>
                <a:latin typeface="Arial"/>
                <a:cs typeface="Arial"/>
              </a:rPr>
              <a:t>Title is Arial 36pt </a:t>
            </a:r>
            <a:br>
              <a:rPr lang="en-US" sz="3600" b="1" dirty="0" smtClean="0">
                <a:solidFill>
                  <a:schemeClr val="bg1"/>
                </a:solidFill>
                <a:latin typeface="Arial"/>
                <a:cs typeface="Arial"/>
              </a:rPr>
            </a:br>
            <a:r>
              <a:rPr lang="en-US" sz="3600" b="1" dirty="0" smtClean="0">
                <a:solidFill>
                  <a:schemeClr val="bg1"/>
                </a:solidFill>
                <a:latin typeface="Arial"/>
                <a:cs typeface="Arial"/>
              </a:rPr>
              <a:t>Bold, Two Lines</a:t>
            </a:r>
            <a:endParaRPr lang="en-US" sz="3600" b="1" dirty="0">
              <a:solidFill>
                <a:schemeClr val="bg1"/>
              </a:solidFill>
              <a:latin typeface="Arial"/>
              <a:cs typeface="Arial"/>
            </a:endParaRPr>
          </a:p>
        </p:txBody>
      </p:sp>
      <p:sp>
        <p:nvSpPr>
          <p:cNvPr id="11" name="Text Placeholder 14"/>
          <p:cNvSpPr>
            <a:spLocks noGrp="1"/>
          </p:cNvSpPr>
          <p:nvPr>
            <p:ph type="body" sz="quarter" idx="13" hasCustomPrompt="1"/>
          </p:nvPr>
        </p:nvSpPr>
        <p:spPr>
          <a:xfrm>
            <a:off x="457200" y="5769518"/>
            <a:ext cx="7058025" cy="620587"/>
          </a:xfrm>
          <a:prstGeom prst="rect">
            <a:avLst/>
          </a:prstGeom>
        </p:spPr>
        <p:txBody>
          <a:bodyPr>
            <a:noAutofit/>
          </a:bodyPr>
          <a:lstStyle>
            <a:lvl1pPr marL="0" indent="0">
              <a:buNone/>
              <a:defRPr sz="1600" baseline="0">
                <a:solidFill>
                  <a:srgbClr val="6F6F73"/>
                </a:solidFill>
                <a:latin typeface="Arial"/>
                <a:cs typeface="Arial"/>
              </a:defRPr>
            </a:lvl1pPr>
          </a:lstStyle>
          <a:p>
            <a:pPr lvl="0"/>
            <a:r>
              <a:rPr lang="en-US" dirty="0" smtClean="0"/>
              <a:t>Subtitle goes here</a:t>
            </a:r>
          </a:p>
          <a:p>
            <a:pPr lvl="0"/>
            <a:r>
              <a:rPr lang="en-US" dirty="0" smtClean="0"/>
              <a:t>Date, Two lines</a:t>
            </a:r>
            <a:endParaRPr lang="en-US" dirty="0"/>
          </a:p>
        </p:txBody>
      </p:sp>
    </p:spTree>
    <p:extLst>
      <p:ext uri="{BB962C8B-B14F-4D97-AF65-F5344CB8AC3E}">
        <p14:creationId xmlns:p14="http://schemas.microsoft.com/office/powerpoint/2010/main" val="3192352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4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8610600" y="6291765"/>
            <a:ext cx="5334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82000" y="6553200"/>
            <a:ext cx="685800" cy="274320"/>
          </a:xfrm>
          <a:prstGeom prst="rect">
            <a:avLst/>
          </a:prstGeom>
        </p:spPr>
      </p:pic>
    </p:spTree>
    <p:extLst>
      <p:ext uri="{BB962C8B-B14F-4D97-AF65-F5344CB8AC3E}">
        <p14:creationId xmlns:p14="http://schemas.microsoft.com/office/powerpoint/2010/main" val="213021511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5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323566144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9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305374025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8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1156788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8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3874778" y="6628381"/>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pic>
        <p:nvPicPr>
          <p:cNvPr id="14" name="Picture 13" descr="ADP-Red-Logo-w-Tag-RGB-Right.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15978" y="6275457"/>
            <a:ext cx="1412834" cy="565133"/>
          </a:xfrm>
          <a:prstGeom prst="rect">
            <a:avLst/>
          </a:prstGeom>
        </p:spPr>
      </p:pic>
    </p:spTree>
    <p:extLst>
      <p:ext uri="{BB962C8B-B14F-4D97-AF65-F5344CB8AC3E}">
        <p14:creationId xmlns:p14="http://schemas.microsoft.com/office/powerpoint/2010/main" val="311903567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520" y="44068"/>
            <a:ext cx="7542133" cy="8316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8297704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Rectangle 2"/>
          <p:cNvSpPr/>
          <p:nvPr userDrawn="1"/>
        </p:nvSpPr>
        <p:spPr>
          <a:xfrm>
            <a:off x="332146" y="332145"/>
            <a:ext cx="1371600" cy="22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a:solidFill>
                <a:prstClr val="white"/>
              </a:solidFill>
            </a:endParaRPr>
          </a:p>
        </p:txBody>
      </p:sp>
      <p:sp>
        <p:nvSpPr>
          <p:cNvPr id="6" name="Text Placeholder 10"/>
          <p:cNvSpPr>
            <a:spLocks noGrp="1"/>
          </p:cNvSpPr>
          <p:nvPr>
            <p:ph type="body" sz="quarter" idx="10" hasCustomPrompt="1"/>
          </p:nvPr>
        </p:nvSpPr>
        <p:spPr>
          <a:xfrm>
            <a:off x="230188" y="679451"/>
            <a:ext cx="7942262" cy="770467"/>
          </a:xfrm>
          <a:prstGeom prst="rect">
            <a:avLst/>
          </a:prstGeom>
        </p:spPr>
        <p:txBody>
          <a:bodyPr/>
          <a:lstStyle>
            <a:lvl1pPr marL="0" indent="0">
              <a:buNone/>
              <a:defRPr lang="en-US" sz="2800" b="1" kern="1200" dirty="0" smtClean="0">
                <a:solidFill>
                  <a:srgbClr val="6F6F73"/>
                </a:solidFill>
                <a:latin typeface="Arial"/>
                <a:ea typeface="+mn-ea"/>
                <a:cs typeface="Arial"/>
              </a:defRPr>
            </a:lvl1pPr>
            <a:lvl2pPr>
              <a:defRPr lang="en-US" sz="2800" b="1" kern="1200" dirty="0" smtClean="0">
                <a:solidFill>
                  <a:srgbClr val="6F6F73"/>
                </a:solidFill>
                <a:latin typeface="Arial"/>
                <a:ea typeface="+mn-ea"/>
                <a:cs typeface="Arial"/>
              </a:defRPr>
            </a:lvl2pPr>
            <a:lvl3pPr>
              <a:defRPr lang="en-US" sz="2800" b="1" kern="1200" dirty="0" smtClean="0">
                <a:solidFill>
                  <a:srgbClr val="6F6F73"/>
                </a:solidFill>
                <a:latin typeface="Arial"/>
                <a:ea typeface="+mn-ea"/>
                <a:cs typeface="Arial"/>
              </a:defRPr>
            </a:lvl3pPr>
            <a:lvl4pPr>
              <a:defRPr lang="en-US" sz="2800" b="1" kern="1200" dirty="0" smtClean="0">
                <a:solidFill>
                  <a:srgbClr val="6F6F73"/>
                </a:solidFill>
                <a:latin typeface="Arial"/>
                <a:ea typeface="+mn-ea"/>
                <a:cs typeface="Arial"/>
              </a:defRPr>
            </a:lvl4pPr>
            <a:lvl5pPr>
              <a:defRPr lang="en-US" sz="2800" b="1" kern="1200" dirty="0">
                <a:solidFill>
                  <a:srgbClr val="6F6F73"/>
                </a:solidFill>
                <a:latin typeface="Arial"/>
                <a:ea typeface="+mn-ea"/>
                <a:cs typeface="Arial"/>
              </a:defRPr>
            </a:lvl5pPr>
          </a:lstStyle>
          <a:p>
            <a:pPr lvl="0"/>
            <a:r>
              <a:rPr lang="en-US" dirty="0" smtClean="0"/>
              <a:t>Headline</a:t>
            </a:r>
            <a:endParaRPr lang="en-US" dirty="0"/>
          </a:p>
        </p:txBody>
      </p:sp>
      <p:pic>
        <p:nvPicPr>
          <p:cNvPr id="9" name="Picture 8" descr="minimum-03.png"/>
          <p:cNvPicPr>
            <a:picLocks noChangeAspect="1"/>
          </p:cNvPicPr>
          <p:nvPr userDrawn="1"/>
        </p:nvPicPr>
        <p:blipFill rotWithShape="1">
          <a:blip r:embed="rId2" cstate="email">
            <a:extLst>
              <a:ext uri="{28A0092B-C50C-407E-A947-70E740481C1C}">
                <a14:useLocalDpi xmlns:a14="http://schemas.microsoft.com/office/drawing/2010/main"/>
              </a:ext>
            </a:extLst>
          </a:blip>
          <a:srcRect l="82693" t="78882"/>
          <a:stretch/>
        </p:blipFill>
        <p:spPr>
          <a:xfrm flipH="1">
            <a:off x="0" y="4978305"/>
            <a:ext cx="1582522" cy="1931017"/>
          </a:xfrm>
          <a:prstGeom prst="rect">
            <a:avLst/>
          </a:prstGeom>
        </p:spPr>
      </p:pic>
      <p:sp>
        <p:nvSpPr>
          <p:cNvPr id="13" name="Text Placeholder 7"/>
          <p:cNvSpPr>
            <a:spLocks noGrp="1"/>
          </p:cNvSpPr>
          <p:nvPr>
            <p:ph type="body" sz="quarter" idx="13" hasCustomPrompt="1"/>
          </p:nvPr>
        </p:nvSpPr>
        <p:spPr>
          <a:xfrm>
            <a:off x="986425" y="5483937"/>
            <a:ext cx="5789612" cy="560164"/>
          </a:xfrm>
          <a:prstGeom prst="rect">
            <a:avLst/>
          </a:prstGeom>
        </p:spPr>
        <p:txBody>
          <a:bodyPr>
            <a:normAutofit/>
          </a:bodyPr>
          <a:lstStyle>
            <a:lvl1pPr marL="0" indent="0">
              <a:buNone/>
              <a:defRPr sz="1000"/>
            </a:lvl1pPr>
          </a:lstStyle>
          <a:p>
            <a:pPr lvl="0"/>
            <a:r>
              <a:rPr lang="en-US" sz="1000" dirty="0" smtClean="0"/>
              <a:t>*Footnotes.</a:t>
            </a:r>
            <a:endParaRPr lang="en-US" dirty="0"/>
          </a:p>
        </p:txBody>
      </p:sp>
      <p:sp>
        <p:nvSpPr>
          <p:cNvPr id="10" name="Content Placeholder 4"/>
          <p:cNvSpPr>
            <a:spLocks noGrp="1"/>
          </p:cNvSpPr>
          <p:nvPr>
            <p:ph sz="quarter" idx="14"/>
          </p:nvPr>
        </p:nvSpPr>
        <p:spPr>
          <a:xfrm>
            <a:off x="254815" y="1518329"/>
            <a:ext cx="8288337" cy="3930649"/>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5"/>
          <p:cNvSpPr>
            <a:spLocks noGrp="1"/>
          </p:cNvSpPr>
          <p:nvPr>
            <p:ph type="body" sz="quarter" idx="15" hasCustomPrompt="1"/>
          </p:nvPr>
        </p:nvSpPr>
        <p:spPr>
          <a:xfrm>
            <a:off x="2415175" y="6292965"/>
            <a:ext cx="4360862" cy="268816"/>
          </a:xfrm>
          <a:prstGeom prst="rect">
            <a:avLst/>
          </a:prstGeom>
        </p:spPr>
        <p:txBody>
          <a:bodyPr/>
          <a:lstStyle>
            <a:lvl1pPr marL="0" indent="0" algn="ctr">
              <a:buNone/>
              <a:defRPr sz="800"/>
            </a:lvl1pPr>
          </a:lstStyle>
          <a:p>
            <a:pPr lvl="0"/>
            <a:r>
              <a:rPr lang="en-US" dirty="0" smtClean="0"/>
              <a:t>Copyright © 2016 ADP, LLC. Proprietary and Confidential. </a:t>
            </a:r>
            <a:endParaRPr lang="en-US" dirty="0"/>
          </a:p>
        </p:txBody>
      </p:sp>
      <p:pic>
        <p:nvPicPr>
          <p:cNvPr id="16" name="Picture 15" descr="ADP-Red-Logo-w-Tag-RGB-Right.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466033" y="5858331"/>
            <a:ext cx="1412834" cy="753511"/>
          </a:xfrm>
          <a:prstGeom prst="rect">
            <a:avLst/>
          </a:prstGeom>
        </p:spPr>
      </p:pic>
      <p:sp>
        <p:nvSpPr>
          <p:cNvPr id="17" name="TextBox 16"/>
          <p:cNvSpPr txBox="1"/>
          <p:nvPr userDrawn="1"/>
        </p:nvSpPr>
        <p:spPr>
          <a:xfrm>
            <a:off x="3886200" y="5985189"/>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6F6F73"/>
                </a:solidFill>
                <a:cs typeface="Arial"/>
              </a:rPr>
              <a:pPr algn="ctr" defTabSz="457200" fontAlgn="base">
                <a:spcBef>
                  <a:spcPct val="0"/>
                </a:spcBef>
                <a:spcAft>
                  <a:spcPct val="0"/>
                </a:spcAft>
              </a:pPr>
              <a:t>‹#›</a:t>
            </a:fld>
            <a:endParaRPr lang="en-US" sz="900" b="1" dirty="0">
              <a:solidFill>
                <a:srgbClr val="6F6F73"/>
              </a:solidFill>
              <a:cs typeface="Arial"/>
            </a:endParaRPr>
          </a:p>
        </p:txBody>
      </p:sp>
    </p:spTree>
    <p:extLst>
      <p:ext uri="{BB962C8B-B14F-4D97-AF65-F5344CB8AC3E}">
        <p14:creationId xmlns:p14="http://schemas.microsoft.com/office/powerpoint/2010/main" val="348702166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Wednesday, July 6, 16</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Wednesday, July 6, 16</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Wednesday, July 6, 16</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Wednesday, July 6, 16</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Wednesday, July 6, 16</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Wednesday, July 6, 16</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Wednesday, July 6, 16</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Wednesday, July 6, 16</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520" y="44068"/>
            <a:ext cx="7542133" cy="8316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5224865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Wednesday, July 6, 16</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Wednesday, July 6, 16</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Wednesday, July 6, 16</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Title or Divider Page 2">
    <p:spTree>
      <p:nvGrpSpPr>
        <p:cNvPr id="1" name=""/>
        <p:cNvGrpSpPr/>
        <p:nvPr/>
      </p:nvGrpSpPr>
      <p:grpSpPr>
        <a:xfrm>
          <a:off x="0" y="0"/>
          <a:ext cx="0" cy="0"/>
          <a:chOff x="0" y="0"/>
          <a:chExt cx="0" cy="0"/>
        </a:xfrm>
      </p:grpSpPr>
      <p:pic>
        <p:nvPicPr>
          <p:cNvPr id="2" name="Picture 1" descr="PATTERNS_PPT-08.png"/>
          <p:cNvPicPr>
            <a:picLocks noChangeAspect="1"/>
          </p:cNvPicPr>
          <p:nvPr userDrawn="1"/>
        </p:nvPicPr>
        <p:blipFill rotWithShape="1">
          <a:blip r:embed="rId2" cstate="email">
            <a:extLst>
              <a:ext uri="{28A0092B-C50C-407E-A947-70E740481C1C}">
                <a14:useLocalDpi xmlns:a14="http://schemas.microsoft.com/office/drawing/2010/main"/>
              </a:ext>
            </a:extLst>
          </a:blip>
          <a:srcRect t="46550" b="16696"/>
          <a:stretch/>
        </p:blipFill>
        <p:spPr>
          <a:xfrm>
            <a:off x="0" y="3040380"/>
            <a:ext cx="9144000" cy="2400567"/>
          </a:xfrm>
          <a:prstGeom prst="rect">
            <a:avLst/>
          </a:prstGeom>
        </p:spPr>
      </p:pic>
      <p:sp>
        <p:nvSpPr>
          <p:cNvPr id="10" name="Title Placeholder 1"/>
          <p:cNvSpPr>
            <a:spLocks noGrp="1"/>
          </p:cNvSpPr>
          <p:nvPr>
            <p:ph type="title" hasCustomPrompt="1"/>
          </p:nvPr>
        </p:nvSpPr>
        <p:spPr>
          <a:xfrm>
            <a:off x="457200" y="4008438"/>
            <a:ext cx="8229600" cy="1143000"/>
          </a:xfrm>
          <a:prstGeom prst="rect">
            <a:avLst/>
          </a:prstGeom>
        </p:spPr>
        <p:txBody>
          <a:bodyPr vert="horz" lIns="91440" tIns="45720" rIns="91440" bIns="45720" rtlCol="0" anchor="ctr">
            <a:noAutofit/>
          </a:bodyPr>
          <a:lstStyle>
            <a:lvl1pPr algn="l">
              <a:defRPr sz="4400">
                <a:solidFill>
                  <a:schemeClr val="bg2"/>
                </a:solidFill>
              </a:defRPr>
            </a:lvl1pPr>
          </a:lstStyle>
          <a:p>
            <a:r>
              <a:rPr lang="en-US" sz="3600" b="1" dirty="0" smtClean="0">
                <a:solidFill>
                  <a:schemeClr val="bg1"/>
                </a:solidFill>
                <a:latin typeface="Arial"/>
                <a:cs typeface="Arial"/>
              </a:rPr>
              <a:t>Title is Arial 36pt </a:t>
            </a:r>
            <a:br>
              <a:rPr lang="en-US" sz="3600" b="1" dirty="0" smtClean="0">
                <a:solidFill>
                  <a:schemeClr val="bg1"/>
                </a:solidFill>
                <a:latin typeface="Arial"/>
                <a:cs typeface="Arial"/>
              </a:rPr>
            </a:br>
            <a:r>
              <a:rPr lang="en-US" sz="3600" b="1" dirty="0" smtClean="0">
                <a:solidFill>
                  <a:schemeClr val="bg1"/>
                </a:solidFill>
                <a:latin typeface="Arial"/>
                <a:cs typeface="Arial"/>
              </a:rPr>
              <a:t>Bold, Two Lines</a:t>
            </a:r>
            <a:endParaRPr lang="en-US" sz="3600" b="1" dirty="0">
              <a:solidFill>
                <a:schemeClr val="bg1"/>
              </a:solidFill>
              <a:latin typeface="Arial"/>
              <a:cs typeface="Arial"/>
            </a:endParaRPr>
          </a:p>
        </p:txBody>
      </p:sp>
      <p:sp>
        <p:nvSpPr>
          <p:cNvPr id="11" name="Text Placeholder 14"/>
          <p:cNvSpPr>
            <a:spLocks noGrp="1"/>
          </p:cNvSpPr>
          <p:nvPr>
            <p:ph type="body" sz="quarter" idx="13" hasCustomPrompt="1"/>
          </p:nvPr>
        </p:nvSpPr>
        <p:spPr>
          <a:xfrm>
            <a:off x="457200" y="5769518"/>
            <a:ext cx="7058025" cy="620587"/>
          </a:xfrm>
          <a:prstGeom prst="rect">
            <a:avLst/>
          </a:prstGeom>
        </p:spPr>
        <p:txBody>
          <a:bodyPr>
            <a:noAutofit/>
          </a:bodyPr>
          <a:lstStyle>
            <a:lvl1pPr marL="0" indent="0">
              <a:buNone/>
              <a:defRPr sz="1600" baseline="0">
                <a:solidFill>
                  <a:srgbClr val="6F6F73"/>
                </a:solidFill>
                <a:latin typeface="Arial"/>
                <a:cs typeface="Arial"/>
              </a:defRPr>
            </a:lvl1pPr>
          </a:lstStyle>
          <a:p>
            <a:pPr lvl="0"/>
            <a:r>
              <a:rPr lang="en-US" dirty="0" smtClean="0"/>
              <a:t>Subtitle goes here</a:t>
            </a:r>
          </a:p>
          <a:p>
            <a:pPr lvl="0"/>
            <a:r>
              <a:rPr lang="en-US" dirty="0" smtClean="0"/>
              <a:t>Date, Two lines</a:t>
            </a:r>
            <a:endParaRPr lang="en-US" dirty="0"/>
          </a:p>
        </p:txBody>
      </p:sp>
    </p:spTree>
    <p:extLst>
      <p:ext uri="{BB962C8B-B14F-4D97-AF65-F5344CB8AC3E}">
        <p14:creationId xmlns:p14="http://schemas.microsoft.com/office/powerpoint/2010/main" val="3743260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3_Content Page 1">
    <p:spTree>
      <p:nvGrpSpPr>
        <p:cNvPr id="1" name=""/>
        <p:cNvGrpSpPr/>
        <p:nvPr/>
      </p:nvGrpSpPr>
      <p:grpSpPr>
        <a:xfrm>
          <a:off x="0" y="0"/>
          <a:ext cx="0" cy="0"/>
          <a:chOff x="0" y="0"/>
          <a:chExt cx="0" cy="0"/>
        </a:xfrm>
      </p:grpSpPr>
      <p:sp>
        <p:nvSpPr>
          <p:cNvPr id="8" name="Title 7"/>
          <p:cNvSpPr>
            <a:spLocks noGrp="1"/>
          </p:cNvSpPr>
          <p:nvPr>
            <p:ph type="title"/>
          </p:nvPr>
        </p:nvSpPr>
        <p:spPr>
          <a:xfrm>
            <a:off x="336013" y="274996"/>
            <a:ext cx="8229600" cy="761278"/>
          </a:xfrm>
          <a:prstGeom prst="rect">
            <a:avLst/>
          </a:prstGeom>
        </p:spPr>
        <p:txBody>
          <a:bodyPr/>
          <a:lstStyle>
            <a:lvl1pPr algn="l">
              <a:defRPr sz="2400" b="0"/>
            </a:lvl1pPr>
          </a:lstStyle>
          <a:p>
            <a:r>
              <a:rPr lang="en-US" smtClean="0"/>
              <a:t>Click to edit Master title style</a:t>
            </a:r>
            <a:endParaRPr lang="en-US"/>
          </a:p>
        </p:txBody>
      </p:sp>
      <p:sp>
        <p:nvSpPr>
          <p:cNvPr id="9" name="Text Placeholder 2"/>
          <p:cNvSpPr>
            <a:spLocks noGrp="1"/>
          </p:cNvSpPr>
          <p:nvPr>
            <p:ph type="body" sz="quarter" idx="15"/>
          </p:nvPr>
        </p:nvSpPr>
        <p:spPr>
          <a:xfrm>
            <a:off x="362901" y="2030693"/>
            <a:ext cx="7023753" cy="2084972"/>
          </a:xfrm>
          <a:prstGeom prst="rect">
            <a:avLst/>
          </a:prstGeom>
        </p:spPr>
        <p:txBody>
          <a:bodyPr/>
          <a:lstStyle>
            <a:lvl1pPr marL="285750" indent="-285750">
              <a:buClr>
                <a:schemeClr val="accent1"/>
              </a:buClr>
              <a:buFont typeface="Wingdings" panose="05000000000000000000" pitchFamily="2" charset="2"/>
              <a:buChar char="§"/>
              <a:defRPr sz="1600" b="1">
                <a:solidFill>
                  <a:srgbClr val="000000"/>
                </a:solidFill>
              </a:defRPr>
            </a:lvl1pPr>
            <a:lvl2pPr marL="511175" indent="-174625">
              <a:buClr>
                <a:schemeClr val="accent1"/>
              </a:buClr>
              <a:defRPr sz="1600">
                <a:solidFill>
                  <a:srgbClr val="000000"/>
                </a:solidFill>
              </a:defRPr>
            </a:lvl2pPr>
            <a:lvl3pPr marL="806450" indent="-228600">
              <a:buClr>
                <a:schemeClr val="accent1"/>
              </a:buClr>
              <a:buFont typeface="Courier New" panose="02070309020205020404" pitchFamily="49" charset="0"/>
              <a:buChar char="o"/>
              <a:defRPr sz="1600">
                <a:solidFill>
                  <a:srgbClr val="000000"/>
                </a:solidFill>
              </a:defRPr>
            </a:lvl3pPr>
            <a:lvl4pPr marL="1371600" indent="0">
              <a:buClr>
                <a:schemeClr val="accent3"/>
              </a:buClr>
              <a:buNone/>
              <a:defRPr sz="1600">
                <a:solidFill>
                  <a:srgbClr val="000000"/>
                </a:solidFill>
              </a:defRPr>
            </a:lvl4pPr>
            <a:lvl5pPr>
              <a:buClr>
                <a:schemeClr val="accent3"/>
              </a:buClr>
              <a:defRPr sz="1600">
                <a:solidFill>
                  <a:srgbClr val="000000"/>
                </a:solidFill>
              </a:defRPr>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p:txBody>
      </p:sp>
      <p:sp>
        <p:nvSpPr>
          <p:cNvPr id="10" name="TextBox 9"/>
          <p:cNvSpPr txBox="1"/>
          <p:nvPr userDrawn="1"/>
        </p:nvSpPr>
        <p:spPr>
          <a:xfrm>
            <a:off x="8610600" y="6553200"/>
            <a:ext cx="5334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000000"/>
                </a:solidFill>
                <a:cs typeface="Arial"/>
              </a:rPr>
              <a:pPr algn="ctr" defTabSz="457200" fontAlgn="base">
                <a:spcBef>
                  <a:spcPct val="0"/>
                </a:spcBef>
                <a:spcAft>
                  <a:spcPct val="0"/>
                </a:spcAft>
              </a:pPr>
              <a:t>‹#›</a:t>
            </a:fld>
            <a:endParaRPr lang="en-US" sz="900" b="1" dirty="0">
              <a:solidFill>
                <a:srgbClr val="000000"/>
              </a:solidFill>
              <a:cs typeface="Arial"/>
            </a:endParaRPr>
          </a:p>
        </p:txBody>
      </p:sp>
    </p:spTree>
    <p:extLst>
      <p:ext uri="{BB962C8B-B14F-4D97-AF65-F5344CB8AC3E}">
        <p14:creationId xmlns:p14="http://schemas.microsoft.com/office/powerpoint/2010/main" val="1511090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Rectangle 2"/>
          <p:cNvSpPr/>
          <p:nvPr userDrawn="1"/>
        </p:nvSpPr>
        <p:spPr>
          <a:xfrm>
            <a:off x="332146" y="332145"/>
            <a:ext cx="1371600" cy="22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a:solidFill>
                <a:prstClr val="white"/>
              </a:solidFill>
            </a:endParaRPr>
          </a:p>
        </p:txBody>
      </p:sp>
      <p:sp>
        <p:nvSpPr>
          <p:cNvPr id="6" name="Text Placeholder 10"/>
          <p:cNvSpPr>
            <a:spLocks noGrp="1"/>
          </p:cNvSpPr>
          <p:nvPr>
            <p:ph type="body" sz="quarter" idx="10" hasCustomPrompt="1"/>
          </p:nvPr>
        </p:nvSpPr>
        <p:spPr>
          <a:xfrm>
            <a:off x="230188" y="679451"/>
            <a:ext cx="7942262" cy="770467"/>
          </a:xfrm>
          <a:prstGeom prst="rect">
            <a:avLst/>
          </a:prstGeom>
        </p:spPr>
        <p:txBody>
          <a:bodyPr/>
          <a:lstStyle>
            <a:lvl1pPr marL="0" indent="0">
              <a:buNone/>
              <a:defRPr lang="en-US" sz="2800" b="1" kern="1200" dirty="0" smtClean="0">
                <a:solidFill>
                  <a:srgbClr val="6F6F73"/>
                </a:solidFill>
                <a:latin typeface="Arial"/>
                <a:ea typeface="+mn-ea"/>
                <a:cs typeface="Arial"/>
              </a:defRPr>
            </a:lvl1pPr>
            <a:lvl2pPr>
              <a:defRPr lang="en-US" sz="2800" b="1" kern="1200" dirty="0" smtClean="0">
                <a:solidFill>
                  <a:srgbClr val="6F6F73"/>
                </a:solidFill>
                <a:latin typeface="Arial"/>
                <a:ea typeface="+mn-ea"/>
                <a:cs typeface="Arial"/>
              </a:defRPr>
            </a:lvl2pPr>
            <a:lvl3pPr>
              <a:defRPr lang="en-US" sz="2800" b="1" kern="1200" dirty="0" smtClean="0">
                <a:solidFill>
                  <a:srgbClr val="6F6F73"/>
                </a:solidFill>
                <a:latin typeface="Arial"/>
                <a:ea typeface="+mn-ea"/>
                <a:cs typeface="Arial"/>
              </a:defRPr>
            </a:lvl3pPr>
            <a:lvl4pPr>
              <a:defRPr lang="en-US" sz="2800" b="1" kern="1200" dirty="0" smtClean="0">
                <a:solidFill>
                  <a:srgbClr val="6F6F73"/>
                </a:solidFill>
                <a:latin typeface="Arial"/>
                <a:ea typeface="+mn-ea"/>
                <a:cs typeface="Arial"/>
              </a:defRPr>
            </a:lvl4pPr>
            <a:lvl5pPr>
              <a:defRPr lang="en-US" sz="2800" b="1" kern="1200" dirty="0">
                <a:solidFill>
                  <a:srgbClr val="6F6F73"/>
                </a:solidFill>
                <a:latin typeface="Arial"/>
                <a:ea typeface="+mn-ea"/>
                <a:cs typeface="Arial"/>
              </a:defRPr>
            </a:lvl5pPr>
          </a:lstStyle>
          <a:p>
            <a:pPr lvl="0"/>
            <a:r>
              <a:rPr lang="en-US" dirty="0" smtClean="0"/>
              <a:t>Headline</a:t>
            </a:r>
            <a:endParaRPr lang="en-US" dirty="0"/>
          </a:p>
        </p:txBody>
      </p:sp>
      <p:pic>
        <p:nvPicPr>
          <p:cNvPr id="9" name="Picture 8" descr="minimum-03.png"/>
          <p:cNvPicPr>
            <a:picLocks noChangeAspect="1"/>
          </p:cNvPicPr>
          <p:nvPr userDrawn="1"/>
        </p:nvPicPr>
        <p:blipFill rotWithShape="1">
          <a:blip r:embed="rId2" cstate="email">
            <a:extLst>
              <a:ext uri="{28A0092B-C50C-407E-A947-70E740481C1C}">
                <a14:useLocalDpi xmlns:a14="http://schemas.microsoft.com/office/drawing/2010/main"/>
              </a:ext>
            </a:extLst>
          </a:blip>
          <a:srcRect l="82693" t="78882"/>
          <a:stretch/>
        </p:blipFill>
        <p:spPr>
          <a:xfrm flipH="1">
            <a:off x="0" y="4978305"/>
            <a:ext cx="1582522" cy="1931017"/>
          </a:xfrm>
          <a:prstGeom prst="rect">
            <a:avLst/>
          </a:prstGeom>
        </p:spPr>
      </p:pic>
      <p:sp>
        <p:nvSpPr>
          <p:cNvPr id="13" name="Text Placeholder 7"/>
          <p:cNvSpPr>
            <a:spLocks noGrp="1"/>
          </p:cNvSpPr>
          <p:nvPr>
            <p:ph type="body" sz="quarter" idx="13" hasCustomPrompt="1"/>
          </p:nvPr>
        </p:nvSpPr>
        <p:spPr>
          <a:xfrm>
            <a:off x="986425" y="5483937"/>
            <a:ext cx="5789612" cy="560164"/>
          </a:xfrm>
          <a:prstGeom prst="rect">
            <a:avLst/>
          </a:prstGeom>
        </p:spPr>
        <p:txBody>
          <a:bodyPr>
            <a:normAutofit/>
          </a:bodyPr>
          <a:lstStyle>
            <a:lvl1pPr marL="0" indent="0">
              <a:buNone/>
              <a:defRPr sz="1000"/>
            </a:lvl1pPr>
          </a:lstStyle>
          <a:p>
            <a:pPr lvl="0"/>
            <a:r>
              <a:rPr lang="en-US" sz="1000" dirty="0" smtClean="0"/>
              <a:t>*Footnotes.</a:t>
            </a:r>
            <a:endParaRPr lang="en-US" dirty="0"/>
          </a:p>
        </p:txBody>
      </p:sp>
      <p:sp>
        <p:nvSpPr>
          <p:cNvPr id="10" name="Content Placeholder 4"/>
          <p:cNvSpPr>
            <a:spLocks noGrp="1"/>
          </p:cNvSpPr>
          <p:nvPr>
            <p:ph sz="quarter" idx="14"/>
          </p:nvPr>
        </p:nvSpPr>
        <p:spPr>
          <a:xfrm>
            <a:off x="254815" y="1518329"/>
            <a:ext cx="8288337" cy="3930649"/>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5"/>
          <p:cNvSpPr>
            <a:spLocks noGrp="1"/>
          </p:cNvSpPr>
          <p:nvPr>
            <p:ph type="body" sz="quarter" idx="15" hasCustomPrompt="1"/>
          </p:nvPr>
        </p:nvSpPr>
        <p:spPr>
          <a:xfrm>
            <a:off x="2415175" y="6292965"/>
            <a:ext cx="4360862" cy="268816"/>
          </a:xfrm>
          <a:prstGeom prst="rect">
            <a:avLst/>
          </a:prstGeom>
        </p:spPr>
        <p:txBody>
          <a:bodyPr/>
          <a:lstStyle>
            <a:lvl1pPr marL="0" indent="0" algn="ctr">
              <a:buNone/>
              <a:defRPr sz="800"/>
            </a:lvl1pPr>
          </a:lstStyle>
          <a:p>
            <a:pPr lvl="0"/>
            <a:r>
              <a:rPr lang="en-US" dirty="0" smtClean="0"/>
              <a:t>Copyright © 2016 ADP, LLC. Proprietary and Confidential. </a:t>
            </a:r>
            <a:endParaRPr lang="en-US" dirty="0"/>
          </a:p>
        </p:txBody>
      </p:sp>
      <p:pic>
        <p:nvPicPr>
          <p:cNvPr id="16" name="Picture 15" descr="ADP-Red-Logo-w-Tag-RGB-Right.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466033" y="5858331"/>
            <a:ext cx="1412834" cy="753511"/>
          </a:xfrm>
          <a:prstGeom prst="rect">
            <a:avLst/>
          </a:prstGeom>
        </p:spPr>
      </p:pic>
      <p:sp>
        <p:nvSpPr>
          <p:cNvPr id="17" name="TextBox 16"/>
          <p:cNvSpPr txBox="1"/>
          <p:nvPr userDrawn="1"/>
        </p:nvSpPr>
        <p:spPr>
          <a:xfrm>
            <a:off x="3886200" y="5985189"/>
            <a:ext cx="1371600" cy="230832"/>
          </a:xfrm>
          <a:prstGeom prst="rect">
            <a:avLst/>
          </a:prstGeom>
          <a:noFill/>
        </p:spPr>
        <p:txBody>
          <a:bodyPr wrap="square" rtlCol="0">
            <a:spAutoFit/>
          </a:bodyPr>
          <a:lstStyle/>
          <a:p>
            <a:pPr algn="ctr" defTabSz="457200" fontAlgn="base">
              <a:spcBef>
                <a:spcPct val="0"/>
              </a:spcBef>
              <a:spcAft>
                <a:spcPct val="0"/>
              </a:spcAft>
            </a:pPr>
            <a:fld id="{60168079-C11C-9048-AA4B-B68B32CF28D5}" type="slidenum">
              <a:rPr lang="en-US" sz="900" b="1">
                <a:solidFill>
                  <a:srgbClr val="6F6F73"/>
                </a:solidFill>
                <a:cs typeface="Arial"/>
              </a:rPr>
              <a:pPr algn="ctr" defTabSz="457200" fontAlgn="base">
                <a:spcBef>
                  <a:spcPct val="0"/>
                </a:spcBef>
                <a:spcAft>
                  <a:spcPct val="0"/>
                </a:spcAft>
              </a:pPr>
              <a:t>‹#›</a:t>
            </a:fld>
            <a:endParaRPr lang="en-US" sz="900" b="1" dirty="0">
              <a:solidFill>
                <a:srgbClr val="6F6F73"/>
              </a:solidFill>
              <a:cs typeface="Arial"/>
            </a:endParaRPr>
          </a:p>
        </p:txBody>
      </p:sp>
    </p:spTree>
    <p:extLst>
      <p:ext uri="{BB962C8B-B14F-4D97-AF65-F5344CB8AC3E}">
        <p14:creationId xmlns:p14="http://schemas.microsoft.com/office/powerpoint/2010/main" val="18308583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vmlDrawing" Target="../drawings/vmlDrawing1.vml"/><Relationship Id="rId13" Type="http://schemas.openxmlformats.org/officeDocument/2006/relationships/tags" Target="../tags/tag2.xml"/><Relationship Id="rId14" Type="http://schemas.openxmlformats.org/officeDocument/2006/relationships/oleObject" Target="../embeddings/oleObject1.bin"/><Relationship Id="rId15"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Relationship Id="rId14" Type="http://schemas.openxmlformats.org/officeDocument/2006/relationships/theme" Target="../theme/theme10.xml"/><Relationship Id="rId1" Type="http://schemas.openxmlformats.org/officeDocument/2006/relationships/slideLayout" Target="../slideLayouts/slideLayout72.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theme" Target="../theme/theme2.xml"/><Relationship Id="rId10" Type="http://schemas.openxmlformats.org/officeDocument/2006/relationships/image" Target="../media/image6.png"/><Relationship Id="rId1" Type="http://schemas.openxmlformats.org/officeDocument/2006/relationships/slideLayout" Target="../slideLayouts/slideLayout11.xml"/><Relationship Id="rId2"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11" Type="http://schemas.openxmlformats.org/officeDocument/2006/relationships/vmlDrawing" Target="../drawings/vmlDrawing2.vml"/><Relationship Id="rId12" Type="http://schemas.openxmlformats.org/officeDocument/2006/relationships/tags" Target="../tags/tag3.xml"/><Relationship Id="rId13" Type="http://schemas.openxmlformats.org/officeDocument/2006/relationships/oleObject" Target="../embeddings/oleObject2.bin"/><Relationship Id="rId14" Type="http://schemas.openxmlformats.org/officeDocument/2006/relationships/image" Target="../media/image1.emf"/><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 Id="rId9" Type="http://schemas.openxmlformats.org/officeDocument/2006/relationships/slideLayout" Target="../slideLayouts/slideLayout27.xml"/><Relationship Id="rId10"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1" Type="http://schemas.openxmlformats.org/officeDocument/2006/relationships/oleObject" Target="../embeddings/oleObject3.bin"/><Relationship Id="rId12" Type="http://schemas.openxmlformats.org/officeDocument/2006/relationships/image" Target="../media/image1.emf"/><Relationship Id="rId1" Type="http://schemas.openxmlformats.org/officeDocument/2006/relationships/slideLayout" Target="../slideLayouts/slideLayout28.xml"/><Relationship Id="rId2" Type="http://schemas.openxmlformats.org/officeDocument/2006/relationships/slideLayout" Target="../slideLayouts/slideLayout29.xml"/><Relationship Id="rId3" Type="http://schemas.openxmlformats.org/officeDocument/2006/relationships/slideLayout" Target="../slideLayouts/slideLayout30.xml"/><Relationship Id="rId4" Type="http://schemas.openxmlformats.org/officeDocument/2006/relationships/slideLayout" Target="../slideLayouts/slideLayout31.xml"/><Relationship Id="rId5" Type="http://schemas.openxmlformats.org/officeDocument/2006/relationships/slideLayout" Target="../slideLayouts/slideLayout32.xml"/><Relationship Id="rId6" Type="http://schemas.openxmlformats.org/officeDocument/2006/relationships/slideLayout" Target="../slideLayouts/slideLayout33.xml"/><Relationship Id="rId7" Type="http://schemas.openxmlformats.org/officeDocument/2006/relationships/slideLayout" Target="../slideLayouts/slideLayout34.xml"/><Relationship Id="rId8" Type="http://schemas.openxmlformats.org/officeDocument/2006/relationships/theme" Target="../theme/theme4.xml"/><Relationship Id="rId9" Type="http://schemas.openxmlformats.org/officeDocument/2006/relationships/vmlDrawing" Target="../drawings/vmlDrawing3.vml"/><Relationship Id="rId10" Type="http://schemas.openxmlformats.org/officeDocument/2006/relationships/tags" Target="../tags/tag4.xml"/></Relationships>
</file>

<file path=ppt/slideMasters/_rels/slideMaster5.xml.rels><?xml version="1.0" encoding="UTF-8" standalone="yes"?>
<Relationships xmlns="http://schemas.openxmlformats.org/package/2006/relationships"><Relationship Id="rId11" Type="http://schemas.openxmlformats.org/officeDocument/2006/relationships/tags" Target="../tags/tag5.xml"/><Relationship Id="rId12" Type="http://schemas.openxmlformats.org/officeDocument/2006/relationships/oleObject" Target="../embeddings/oleObject4.bin"/><Relationship Id="rId13" Type="http://schemas.openxmlformats.org/officeDocument/2006/relationships/image" Target="../media/image1.emf"/><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theme" Target="../theme/theme5.xml"/><Relationship Id="rId10" Type="http://schemas.openxmlformats.org/officeDocument/2006/relationships/vmlDrawing" Target="../drawings/vmlDrawing4.v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theme" Target="../theme/theme6.xml"/><Relationship Id="rId7" Type="http://schemas.openxmlformats.org/officeDocument/2006/relationships/vmlDrawing" Target="../drawings/vmlDrawing5.vml"/><Relationship Id="rId8" Type="http://schemas.openxmlformats.org/officeDocument/2006/relationships/tags" Target="../tags/tag6.xml"/><Relationship Id="rId9" Type="http://schemas.openxmlformats.org/officeDocument/2006/relationships/oleObject" Target="../embeddings/oleObject5.bin"/><Relationship Id="rId10" Type="http://schemas.openxmlformats.org/officeDocument/2006/relationships/image" Target="../media/image18.emf"/><Relationship Id="rId1" Type="http://schemas.openxmlformats.org/officeDocument/2006/relationships/slideLayout" Target="../slideLayouts/slideLayout43.xml"/><Relationship Id="rId2" Type="http://schemas.openxmlformats.org/officeDocument/2006/relationships/slideLayout" Target="../slideLayouts/slideLayout44.xml"/></Relationships>
</file>

<file path=ppt/slideMasters/_rels/slideMaster7.xml.rels><?xml version="1.0" encoding="UTF-8" standalone="yes"?>
<Relationships xmlns="http://schemas.openxmlformats.org/package/2006/relationships"><Relationship Id="rId11" Type="http://schemas.openxmlformats.org/officeDocument/2006/relationships/tags" Target="../tags/tag7.xml"/><Relationship Id="rId12" Type="http://schemas.openxmlformats.org/officeDocument/2006/relationships/oleObject" Target="../embeddings/oleObject6.bin"/><Relationship Id="rId13" Type="http://schemas.openxmlformats.org/officeDocument/2006/relationships/image" Target="../media/image1.emf"/><Relationship Id="rId1" Type="http://schemas.openxmlformats.org/officeDocument/2006/relationships/slideLayout" Target="../slideLayouts/slideLayout48.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theme" Target="../theme/theme7.xml"/><Relationship Id="rId10" Type="http://schemas.openxmlformats.org/officeDocument/2006/relationships/vmlDrawing" Target="../drawings/vmlDrawing6.vml"/></Relationships>
</file>

<file path=ppt/slideMasters/_rels/slideMaster8.xml.rels><?xml version="1.0" encoding="UTF-8" standalone="yes"?>
<Relationships xmlns="http://schemas.openxmlformats.org/package/2006/relationships"><Relationship Id="rId11" Type="http://schemas.openxmlformats.org/officeDocument/2006/relationships/tags" Target="../tags/tag8.xml"/><Relationship Id="rId12" Type="http://schemas.openxmlformats.org/officeDocument/2006/relationships/oleObject" Target="../embeddings/oleObject7.bin"/><Relationship Id="rId13" Type="http://schemas.openxmlformats.org/officeDocument/2006/relationships/image" Target="../media/image1.emf"/><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theme" Target="../theme/theme8.xml"/><Relationship Id="rId10" Type="http://schemas.openxmlformats.org/officeDocument/2006/relationships/vmlDrawing" Target="../drawings/vmlDrawing7.vml"/></Relationships>
</file>

<file path=ppt/slideMasters/_rels/slideMaster9.xml.rels><?xml version="1.0" encoding="UTF-8" standalone="yes"?>
<Relationships xmlns="http://schemas.openxmlformats.org/package/2006/relationships"><Relationship Id="rId11" Type="http://schemas.openxmlformats.org/officeDocument/2006/relationships/tags" Target="../tags/tag9.xml"/><Relationship Id="rId12" Type="http://schemas.openxmlformats.org/officeDocument/2006/relationships/oleObject" Target="../embeddings/oleObject8.bin"/><Relationship Id="rId13" Type="http://schemas.openxmlformats.org/officeDocument/2006/relationships/image" Target="../media/image1.emf"/><Relationship Id="rId1" Type="http://schemas.openxmlformats.org/officeDocument/2006/relationships/slideLayout" Target="../slideLayouts/slideLayout64.xml"/><Relationship Id="rId2" Type="http://schemas.openxmlformats.org/officeDocument/2006/relationships/slideLayout" Target="../slideLayouts/slideLayout65.xml"/><Relationship Id="rId3" Type="http://schemas.openxmlformats.org/officeDocument/2006/relationships/slideLayout" Target="../slideLayouts/slideLayout66.xml"/><Relationship Id="rId4" Type="http://schemas.openxmlformats.org/officeDocument/2006/relationships/slideLayout" Target="../slideLayouts/slideLayout67.xml"/><Relationship Id="rId5" Type="http://schemas.openxmlformats.org/officeDocument/2006/relationships/slideLayout" Target="../slideLayouts/slideLayout68.xml"/><Relationship Id="rId6" Type="http://schemas.openxmlformats.org/officeDocument/2006/relationships/slideLayout" Target="../slideLayouts/slideLayout69.xml"/><Relationship Id="rId7" Type="http://schemas.openxmlformats.org/officeDocument/2006/relationships/slideLayout" Target="../slideLayouts/slideLayout70.xml"/><Relationship Id="rId8" Type="http://schemas.openxmlformats.org/officeDocument/2006/relationships/slideLayout" Target="../slideLayouts/slideLayout71.xml"/><Relationship Id="rId9" Type="http://schemas.openxmlformats.org/officeDocument/2006/relationships/theme" Target="../theme/theme9.xml"/><Relationship Id="rId10" Type="http://schemas.openxmlformats.org/officeDocument/2006/relationships/vmlDrawing" Target="../drawings/vmlDrawing8.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3"/>
            </p:custDataLst>
            <p:extLst>
              <p:ext uri="{D42A27DB-BD31-4B8C-83A1-F6EECF244321}">
                <p14:modId xmlns:p14="http://schemas.microsoft.com/office/powerpoint/2010/main" val="230380910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86" name="think-cell Slide" r:id="rId14" imgW="360" imgH="360" progId="TCLayout.ActiveDocument.1">
                  <p:embed/>
                </p:oleObj>
              </mc:Choice>
              <mc:Fallback>
                <p:oleObj name="think-cell Slide" r:id="rId14" imgW="360" imgH="360" progId="TCLayout.ActiveDocument.1">
                  <p:embed/>
                  <p:pic>
                    <p:nvPicPr>
                      <p:cNvPr id="0" name=""/>
                      <p:cNvPicPr/>
                      <p:nvPr/>
                    </p:nvPicPr>
                    <p:blipFill>
                      <a:blip r:embed="rId15"/>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35588521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757" r:id="rId10"/>
  </p:sldLayoutIdLst>
  <p:txStyles>
    <p:titleStyle>
      <a:lvl1pPr algn="ctr" defTabSz="914400" rtl="0" eaLnBrk="1" latinLnBrk="0" hangingPunct="1">
        <a:spcBef>
          <a:spcPct val="0"/>
        </a:spcBef>
        <a:buNone/>
        <a:defRPr sz="4400" b="1" i="0"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Wednesday, July 6, 16</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3" descr="F:\Clients\ADP\Departments\Creative\Common Elements\Logos\ADP Logos with New Tag_MullenLowe_Updated\ADP Logo w Tag Right\ADP Logo w Tag Right_Png\ADP RED Logo w Tag_RGB_Right_updated.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02658" y="5896937"/>
            <a:ext cx="1776222" cy="101498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1147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5"/>
          <p:cNvSpPr txBox="1">
            <a:spLocks/>
          </p:cNvSpPr>
          <p:nvPr/>
        </p:nvSpPr>
        <p:spPr>
          <a:xfrm>
            <a:off x="2391569" y="6523038"/>
            <a:ext cx="4360862" cy="201612"/>
          </a:xfrm>
          <a:prstGeom prst="rect">
            <a:avLst/>
          </a:prstGeom>
        </p:spPr>
        <p:txBody>
          <a:bodyPr/>
          <a:lstStyle>
            <a:lvl1pPr marL="0" indent="0" algn="ctr" defTabSz="914400" rtl="0" eaLnBrk="1" latinLnBrk="0" hangingPunct="1">
              <a:spcBef>
                <a:spcPct val="20000"/>
              </a:spcBef>
              <a:buFont typeface="Arial" pitchFamily="34" charset="0"/>
              <a:buNone/>
              <a:defRPr sz="8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solidFill>
                  <a:srgbClr val="6F6F73"/>
                </a:solidFill>
              </a:rPr>
              <a:t>Copyright © 2015 ADP, LLC. Proprietary and Confidential. </a:t>
            </a:r>
            <a:endParaRPr lang="en-US" dirty="0">
              <a:solidFill>
                <a:srgbClr val="6F6F73"/>
              </a:solidFill>
            </a:endParaRPr>
          </a:p>
        </p:txBody>
      </p:sp>
    </p:spTree>
    <p:extLst>
      <p:ext uri="{BB962C8B-B14F-4D97-AF65-F5344CB8AC3E}">
        <p14:creationId xmlns:p14="http://schemas.microsoft.com/office/powerpoint/2010/main" val="2051279668"/>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Lst>
  <p:txStyles>
    <p:titleStyle>
      <a:lvl1pPr algn="l" defTabSz="914400" rtl="0" eaLnBrk="1" latinLnBrk="0" hangingPunct="1">
        <a:spcBef>
          <a:spcPct val="0"/>
        </a:spcBef>
        <a:buNone/>
        <a:defRPr sz="2800" b="1" kern="1200">
          <a:solidFill>
            <a:srgbClr val="62626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rgbClr val="62626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rgbClr val="62626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rgbClr val="62626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rgbClr val="62626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rgbClr val="62626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2"/>
            </p:custDataLst>
            <p:extLst>
              <p:ext uri="{D42A27DB-BD31-4B8C-83A1-F6EECF244321}">
                <p14:modId xmlns:p14="http://schemas.microsoft.com/office/powerpoint/2010/main" val="4298887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31" name="think-cell Slide" r:id="rId13" imgW="360" imgH="360" progId="TCLayout.ActiveDocument.1">
                  <p:embed/>
                </p:oleObj>
              </mc:Choice>
              <mc:Fallback>
                <p:oleObj name="think-cell Slide" r:id="rId13" imgW="360" imgH="360" progId="TCLayout.ActiveDocument.1">
                  <p:embed/>
                  <p:pic>
                    <p:nvPicPr>
                      <p:cNvPr id="0" name=""/>
                      <p:cNvPicPr/>
                      <p:nvPr/>
                    </p:nvPicPr>
                    <p:blipFill>
                      <a:blip r:embed="rId14"/>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307342781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Lst>
  <p:txStyles>
    <p:titleStyle>
      <a:lvl1pPr algn="ctr" defTabSz="914400" rtl="0" eaLnBrk="1" latinLnBrk="0" hangingPunct="1">
        <a:spcBef>
          <a:spcPct val="0"/>
        </a:spcBef>
        <a:buNone/>
        <a:defRPr sz="4400" b="1" i="0"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0"/>
            </p:custDataLst>
            <p:extLst>
              <p:ext uri="{D42A27DB-BD31-4B8C-83A1-F6EECF244321}">
                <p14:modId xmlns:p14="http://schemas.microsoft.com/office/powerpoint/2010/main" val="414131039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202" name="think-cell Slide" r:id="rId11" imgW="360" imgH="360" progId="TCLayout.ActiveDocument.1">
                  <p:embed/>
                </p:oleObj>
              </mc:Choice>
              <mc:Fallback>
                <p:oleObj name="think-cell Slide" r:id="rId11" imgW="360" imgH="360" progId="TCLayout.ActiveDocument.1">
                  <p:embed/>
                  <p:pic>
                    <p:nvPicPr>
                      <p:cNvPr id="0" name=""/>
                      <p:cNvPicPr/>
                      <p:nvPr/>
                    </p:nvPicPr>
                    <p:blipFill>
                      <a:blip r:embed="rId12"/>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374703498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3" r:id="rId3"/>
    <p:sldLayoutId id="2147483694" r:id="rId4"/>
    <p:sldLayoutId id="2147483695" r:id="rId5"/>
    <p:sldLayoutId id="2147483696" r:id="rId6"/>
    <p:sldLayoutId id="2147483697" r:id="rId7"/>
  </p:sldLayoutIdLst>
  <p:txStyles>
    <p:titleStyle>
      <a:lvl1pPr algn="ctr" defTabSz="914400" rtl="0" eaLnBrk="1" latinLnBrk="0" hangingPunct="1">
        <a:spcBef>
          <a:spcPct val="0"/>
        </a:spcBef>
        <a:buNone/>
        <a:defRPr sz="4400" b="1" i="0"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1"/>
            </p:custDataLst>
            <p:extLst>
              <p:ext uri="{D42A27DB-BD31-4B8C-83A1-F6EECF244321}">
                <p14:modId xmlns:p14="http://schemas.microsoft.com/office/powerpoint/2010/main" val="179158445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341" name="think-cell Slide" r:id="rId12" imgW="360" imgH="360" progId="TCLayout.ActiveDocument.1">
                  <p:embed/>
                </p:oleObj>
              </mc:Choice>
              <mc:Fallback>
                <p:oleObj name="think-cell Slide" r:id="rId12" imgW="360" imgH="360" progId="TCLayout.ActiveDocument.1">
                  <p:embed/>
                  <p:pic>
                    <p:nvPicPr>
                      <p:cNvPr id="0" name=""/>
                      <p:cNvPicPr/>
                      <p:nvPr/>
                    </p:nvPicPr>
                    <p:blipFill>
                      <a:blip r:embed="rId13"/>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248551712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2" r:id="rId3"/>
    <p:sldLayoutId id="2147483703" r:id="rId4"/>
    <p:sldLayoutId id="2147483704" r:id="rId5"/>
    <p:sldLayoutId id="2147483705" r:id="rId6"/>
    <p:sldLayoutId id="2147483706" r:id="rId7"/>
    <p:sldLayoutId id="2147483707" r:id="rId8"/>
  </p:sldLayoutIdLst>
  <p:txStyles>
    <p:titleStyle>
      <a:lvl1pPr algn="ctr" defTabSz="914400" rtl="0" eaLnBrk="1" latinLnBrk="0" hangingPunct="1">
        <a:spcBef>
          <a:spcPct val="0"/>
        </a:spcBef>
        <a:buNone/>
        <a:defRPr sz="4400" b="1" i="0"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8"/>
            </p:custDataLst>
            <p:extLst>
              <p:ext uri="{D42A27DB-BD31-4B8C-83A1-F6EECF244321}">
                <p14:modId xmlns:p14="http://schemas.microsoft.com/office/powerpoint/2010/main" val="976890389"/>
              </p:ext>
            </p:extLst>
          </p:nvPr>
        </p:nvGraphicFramePr>
        <p:xfrm>
          <a:off x="1591" y="1589"/>
          <a:ext cx="1587" cy="1587"/>
        </p:xfrm>
        <a:graphic>
          <a:graphicData uri="http://schemas.openxmlformats.org/presentationml/2006/ole">
            <mc:AlternateContent xmlns:mc="http://schemas.openxmlformats.org/markup-compatibility/2006">
              <mc:Choice xmlns:v="urn:schemas-microsoft-com:vml" Requires="v">
                <p:oleObj spid="_x0000_s13365" name="think-cell Slide" r:id="rId9" imgW="270" imgH="270" progId="TCLayout.ActiveDocument.1">
                  <p:embed/>
                </p:oleObj>
              </mc:Choice>
              <mc:Fallback>
                <p:oleObj name="think-cell Slide" r:id="rId9" imgW="270" imgH="270" progId="TCLayout.ActiveDocument.1">
                  <p:embed/>
                  <p:pic>
                    <p:nvPicPr>
                      <p:cNvPr id="0" name=""/>
                      <p:cNvPicPr/>
                      <p:nvPr/>
                    </p:nvPicPr>
                    <p:blipFill>
                      <a:blip r:embed="rId10"/>
                      <a:stretch>
                        <a:fillRect/>
                      </a:stretch>
                    </p:blipFill>
                    <p:spPr>
                      <a:xfrm>
                        <a:off x="1591" y="1589"/>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457200" y="274637"/>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endParaRPr lang="en-US">
              <a:solidFill>
                <a:srgbClr val="6F6F73">
                  <a:tint val="75000"/>
                </a:srgbClr>
              </a:solidFill>
            </a:endParaRP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a:solidFill>
                <a:srgbClr val="6F6F73">
                  <a:tint val="75000"/>
                </a:srgbClr>
              </a:solidFill>
            </a:endParaRP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42FAF971-F5CC-428B-96CB-3646D0AB3B36}" type="slidenum">
              <a:rPr lang="en-US" smtClean="0">
                <a:solidFill>
                  <a:srgbClr val="6F6F73">
                    <a:tint val="75000"/>
                  </a:srgbClr>
                </a:solidFill>
              </a:rPr>
              <a:pPr defTabSz="457200"/>
              <a:t>‹#›</a:t>
            </a:fld>
            <a:endParaRPr lang="en-US">
              <a:solidFill>
                <a:srgbClr val="6F6F73">
                  <a:tint val="75000"/>
                </a:srgbClr>
              </a:solidFill>
            </a:endParaRPr>
          </a:p>
        </p:txBody>
      </p:sp>
    </p:spTree>
    <p:extLst>
      <p:ext uri="{BB962C8B-B14F-4D97-AF65-F5344CB8AC3E}">
        <p14:creationId xmlns:p14="http://schemas.microsoft.com/office/powerpoint/2010/main" val="277817744"/>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Lst>
  <p:hf hdr="0" ftr="0" dt="0"/>
  <p:txStyles>
    <p:titleStyle>
      <a:lvl1pPr algn="l" defTabSz="914400" rtl="0" eaLnBrk="1" latinLnBrk="0" hangingPunct="1">
        <a:spcBef>
          <a:spcPct val="0"/>
        </a:spcBef>
        <a:buNone/>
        <a:defRPr sz="2800" b="1"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1"/>
            </p:custDataLst>
            <p:extLst>
              <p:ext uri="{D42A27DB-BD31-4B8C-83A1-F6EECF244321}">
                <p14:modId xmlns:p14="http://schemas.microsoft.com/office/powerpoint/2010/main" val="19946824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510" name="think-cell Slide" r:id="rId12" imgW="360" imgH="360" progId="TCLayout.ActiveDocument.1">
                  <p:embed/>
                </p:oleObj>
              </mc:Choice>
              <mc:Fallback>
                <p:oleObj name="think-cell Slide" r:id="rId12" imgW="360" imgH="360" progId="TCLayout.ActiveDocument.1">
                  <p:embed/>
                  <p:pic>
                    <p:nvPicPr>
                      <p:cNvPr id="0" name=""/>
                      <p:cNvPicPr/>
                      <p:nvPr/>
                    </p:nvPicPr>
                    <p:blipFill>
                      <a:blip r:embed="rId13"/>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625763166"/>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1" r:id="rId3"/>
    <p:sldLayoutId id="2147483732" r:id="rId4"/>
    <p:sldLayoutId id="2147483733" r:id="rId5"/>
    <p:sldLayoutId id="2147483734" r:id="rId6"/>
    <p:sldLayoutId id="2147483735" r:id="rId7"/>
    <p:sldLayoutId id="2147483736" r:id="rId8"/>
  </p:sldLayoutIdLst>
  <p:txStyles>
    <p:titleStyle>
      <a:lvl1pPr algn="ctr" defTabSz="914400" rtl="0" eaLnBrk="1" latinLnBrk="0" hangingPunct="1">
        <a:spcBef>
          <a:spcPct val="0"/>
        </a:spcBef>
        <a:buNone/>
        <a:defRPr sz="4400" b="1" i="0"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1"/>
            </p:custDataLst>
            <p:extLst>
              <p:ext uri="{D42A27DB-BD31-4B8C-83A1-F6EECF244321}">
                <p14:modId xmlns:p14="http://schemas.microsoft.com/office/powerpoint/2010/main" val="125885094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556" name="think-cell Slide" r:id="rId12" imgW="360" imgH="360" progId="TCLayout.ActiveDocument.1">
                  <p:embed/>
                </p:oleObj>
              </mc:Choice>
              <mc:Fallback>
                <p:oleObj name="think-cell Slide" r:id="rId12" imgW="360" imgH="360" progId="TCLayout.ActiveDocument.1">
                  <p:embed/>
                  <p:pic>
                    <p:nvPicPr>
                      <p:cNvPr id="0" name=""/>
                      <p:cNvPicPr/>
                      <p:nvPr/>
                    </p:nvPicPr>
                    <p:blipFill>
                      <a:blip r:embed="rId13"/>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3583578858"/>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1" r:id="rId3"/>
    <p:sldLayoutId id="2147483742" r:id="rId4"/>
    <p:sldLayoutId id="2147483743" r:id="rId5"/>
    <p:sldLayoutId id="2147483744" r:id="rId6"/>
    <p:sldLayoutId id="2147483745" r:id="rId7"/>
    <p:sldLayoutId id="2147483746" r:id="rId8"/>
  </p:sldLayoutIdLst>
  <p:txStyles>
    <p:titleStyle>
      <a:lvl1pPr algn="ctr" defTabSz="914400" rtl="0" eaLnBrk="1" latinLnBrk="0" hangingPunct="1">
        <a:spcBef>
          <a:spcPct val="0"/>
        </a:spcBef>
        <a:buNone/>
        <a:defRPr sz="4400" b="1" i="0"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1"/>
            </p:custDataLst>
            <p:extLst>
              <p:ext uri="{D42A27DB-BD31-4B8C-83A1-F6EECF244321}">
                <p14:modId xmlns:p14="http://schemas.microsoft.com/office/powerpoint/2010/main" val="31995698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580" name="think-cell Slide" r:id="rId12" imgW="360" imgH="360" progId="TCLayout.ActiveDocument.1">
                  <p:embed/>
                </p:oleObj>
              </mc:Choice>
              <mc:Fallback>
                <p:oleObj name="think-cell Slide" r:id="rId12" imgW="360" imgH="360" progId="TCLayout.ActiveDocument.1">
                  <p:embed/>
                  <p:pic>
                    <p:nvPicPr>
                      <p:cNvPr id="0" name=""/>
                      <p:cNvPicPr/>
                      <p:nvPr/>
                    </p:nvPicPr>
                    <p:blipFill>
                      <a:blip r:embed="rId13"/>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412036283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1" r:id="rId3"/>
    <p:sldLayoutId id="2147483752" r:id="rId4"/>
    <p:sldLayoutId id="2147483753" r:id="rId5"/>
    <p:sldLayoutId id="2147483754" r:id="rId6"/>
    <p:sldLayoutId id="2147483755" r:id="rId7"/>
    <p:sldLayoutId id="2147483756" r:id="rId8"/>
  </p:sldLayoutIdLst>
  <p:txStyles>
    <p:titleStyle>
      <a:lvl1pPr algn="ctr" defTabSz="914400" rtl="0" eaLnBrk="1" latinLnBrk="0" hangingPunct="1">
        <a:spcBef>
          <a:spcPct val="0"/>
        </a:spcBef>
        <a:buNone/>
        <a:defRPr sz="4400" b="1" i="0"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4.xml"/><Relationship Id="rId2"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4.xml"/><Relationship Id="rId2" Type="http://schemas.openxmlformats.org/officeDocument/2006/relationships/image" Target="../media/image27.png"/><Relationship Id="rId3"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2.xml"/><Relationship Id="rId3" Type="http://schemas.openxmlformats.org/officeDocument/2006/relationships/chart" Target="../charts/char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3.xml"/><Relationship Id="rId3" Type="http://schemas.openxmlformats.org/officeDocument/2006/relationships/chart" Target="../charts/char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5.xml"/><Relationship Id="rId3" Type="http://schemas.openxmlformats.org/officeDocument/2006/relationships/chart" Target="../charts/char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6.xml"/><Relationship Id="rId3" Type="http://schemas.openxmlformats.org/officeDocument/2006/relationships/chart" Target="../charts/char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8.xml"/><Relationship Id="rId3" Type="http://schemas.openxmlformats.org/officeDocument/2006/relationships/chart" Target="../charts/char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4.xml"/><Relationship Id="rId2" Type="http://schemas.openxmlformats.org/officeDocument/2006/relationships/hyperlink" Target="https://docs.google.com/document/d/11Rs9k_rrTdcq37EwuAXoyahMkR4dIskegcUbBMqkf5U/edit?usp=shari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9.xml"/><Relationship Id="rId3" Type="http://schemas.openxmlformats.org/officeDocument/2006/relationships/chart" Target="../charts/char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0.xml"/><Relationship Id="rId3" Type="http://schemas.openxmlformats.org/officeDocument/2006/relationships/chart" Target="../charts/char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1.xml"/><Relationship Id="rId3" Type="http://schemas.openxmlformats.org/officeDocument/2006/relationships/chart" Target="../charts/char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2.xml"/></Relationships>
</file>

<file path=ppt/slides/_rels/slide24.xml.rels><?xml version="1.0" encoding="UTF-8" standalone="yes"?>
<Relationships xmlns="http://schemas.openxmlformats.org/package/2006/relationships"><Relationship Id="rId3" Type="http://schemas.openxmlformats.org/officeDocument/2006/relationships/chart" Target="../charts/chart9.xml"/><Relationship Id="rId4" Type="http://schemas.openxmlformats.org/officeDocument/2006/relationships/chart" Target="../charts/chart10.xml"/><Relationship Id="rId1" Type="http://schemas.openxmlformats.org/officeDocument/2006/relationships/slideLayout" Target="../slideLayouts/slideLayout73.xml"/><Relationship Id="rId2" Type="http://schemas.openxmlformats.org/officeDocument/2006/relationships/notesSlide" Target="../notesSlides/notesSlide13.xml"/></Relationships>
</file>

<file path=ppt/slides/_rels/slide25.xml.rels><?xml version="1.0" encoding="UTF-8" standalone="yes"?>
<Relationships xmlns="http://schemas.openxmlformats.org/package/2006/relationships"><Relationship Id="rId3" Type="http://schemas.openxmlformats.org/officeDocument/2006/relationships/chart" Target="../charts/chart11.xml"/><Relationship Id="rId4" Type="http://schemas.openxmlformats.org/officeDocument/2006/relationships/chart" Target="../charts/chart12.xml"/><Relationship Id="rId1" Type="http://schemas.openxmlformats.org/officeDocument/2006/relationships/slideLayout" Target="../slideLayouts/slideLayout73.xml"/><Relationship Id="rId2" Type="http://schemas.openxmlformats.org/officeDocument/2006/relationships/notesSlide" Target="../notesSlides/notesSlide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5.xml"/><Relationship Id="rId3" Type="http://schemas.openxmlformats.org/officeDocument/2006/relationships/chart" Target="../charts/char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6.xml"/><Relationship Id="rId3" Type="http://schemas.openxmlformats.org/officeDocument/2006/relationships/chart" Target="../charts/char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84.xml"/><Relationship Id="rId4" Type="http://schemas.openxmlformats.org/officeDocument/2006/relationships/oleObject" Target="../embeddings/oleObject9.bin"/><Relationship Id="rId5" Type="http://schemas.openxmlformats.org/officeDocument/2006/relationships/image" Target="../media/image18.emf"/><Relationship Id="rId1" Type="http://schemas.openxmlformats.org/officeDocument/2006/relationships/vmlDrawing" Target="../drawings/vmlDrawing9.vml"/><Relationship Id="rId2" Type="http://schemas.openxmlformats.org/officeDocument/2006/relationships/tags" Target="../tags/tag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73.xml"/><Relationship Id="rId2"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JobView</a:t>
            </a:r>
            <a:r>
              <a:rPr lang="en-US" dirty="0" smtClean="0"/>
              <a:t/>
            </a:r>
            <a:br>
              <a:rPr lang="en-US" dirty="0" smtClean="0"/>
            </a:br>
            <a:r>
              <a:rPr lang="en-US" sz="3200" b="0" dirty="0" smtClean="0"/>
              <a:t>Visualizing ADP’s Employment Report</a:t>
            </a:r>
            <a:endParaRPr lang="en-US" b="0" dirty="0"/>
          </a:p>
        </p:txBody>
      </p:sp>
      <p:sp>
        <p:nvSpPr>
          <p:cNvPr id="3" name="Text Placeholder 2"/>
          <p:cNvSpPr>
            <a:spLocks noGrp="1"/>
          </p:cNvSpPr>
          <p:nvPr>
            <p:ph type="body" sz="quarter" idx="13"/>
          </p:nvPr>
        </p:nvSpPr>
        <p:spPr/>
        <p:txBody>
          <a:bodyPr/>
          <a:lstStyle/>
          <a:p>
            <a:r>
              <a:rPr lang="en-US" dirty="0" smtClean="0"/>
              <a:t>July XX, 2016</a:t>
            </a:r>
            <a:endParaRPr lang="en-US" dirty="0"/>
          </a:p>
        </p:txBody>
      </p:sp>
    </p:spTree>
    <p:extLst>
      <p:ext uri="{BB962C8B-B14F-4D97-AF65-F5344CB8AC3E}">
        <p14:creationId xmlns:p14="http://schemas.microsoft.com/office/powerpoint/2010/main" val="29318862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012" y="274996"/>
            <a:ext cx="8655587" cy="761278"/>
          </a:xfrm>
        </p:spPr>
        <p:txBody>
          <a:bodyPr>
            <a:normAutofit fontScale="90000"/>
          </a:bodyPr>
          <a:lstStyle/>
          <a:p>
            <a:r>
              <a:rPr lang="en-US" b="1" dirty="0" smtClean="0"/>
              <a:t>Using a map makes it difficult to view changes over time</a:t>
            </a:r>
            <a:br>
              <a:rPr lang="en-US" b="1" dirty="0" smtClean="0"/>
            </a:br>
            <a:endParaRPr lang="en-US" b="1" dirty="0"/>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66800"/>
            <a:ext cx="7764463" cy="541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136888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Time series may make more sense</a:t>
            </a:r>
            <a:br>
              <a:rPr lang="en-US" b="1" dirty="0" smtClean="0"/>
            </a:br>
            <a:r>
              <a:rPr lang="en-US" sz="2000" dirty="0" smtClean="0"/>
              <a:t>Two levels: primary dimension and then filters</a:t>
            </a:r>
            <a:endParaRPr lang="en-US" sz="2000" dirty="0"/>
          </a:p>
        </p:txBody>
      </p:sp>
      <p:pic>
        <p:nvPicPr>
          <p:cNvPr id="327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77804"/>
            <a:ext cx="7240011" cy="41229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50862" y="1295400"/>
            <a:ext cx="1354138" cy="276999"/>
          </a:xfrm>
          <a:prstGeom prst="rect">
            <a:avLst/>
          </a:prstGeom>
          <a:noFill/>
        </p:spPr>
        <p:txBody>
          <a:bodyPr wrap="square" rtlCol="0">
            <a:spAutoFit/>
          </a:bodyPr>
          <a:lstStyle/>
          <a:p>
            <a:r>
              <a:rPr lang="en-US" sz="1200" b="1" dirty="0" smtClean="0"/>
              <a:t>By Sector</a:t>
            </a:r>
            <a:endParaRPr lang="en-US" sz="1200" b="1" dirty="0"/>
          </a:p>
        </p:txBody>
      </p:sp>
      <p:sp>
        <p:nvSpPr>
          <p:cNvPr id="7" name="TextBox 6"/>
          <p:cNvSpPr txBox="1"/>
          <p:nvPr/>
        </p:nvSpPr>
        <p:spPr>
          <a:xfrm>
            <a:off x="3141662" y="1295400"/>
            <a:ext cx="1354138" cy="276999"/>
          </a:xfrm>
          <a:prstGeom prst="rect">
            <a:avLst/>
          </a:prstGeom>
          <a:noFill/>
        </p:spPr>
        <p:txBody>
          <a:bodyPr wrap="square" rtlCol="0">
            <a:spAutoFit/>
          </a:bodyPr>
          <a:lstStyle/>
          <a:p>
            <a:r>
              <a:rPr lang="en-US" sz="1200" b="1" dirty="0" smtClean="0"/>
              <a:t>By Industry</a:t>
            </a:r>
            <a:endParaRPr lang="en-US" sz="1200" b="1" dirty="0"/>
          </a:p>
        </p:txBody>
      </p:sp>
      <p:sp>
        <p:nvSpPr>
          <p:cNvPr id="8" name="TextBox 7"/>
          <p:cNvSpPr txBox="1"/>
          <p:nvPr/>
        </p:nvSpPr>
        <p:spPr>
          <a:xfrm>
            <a:off x="5580062" y="1295400"/>
            <a:ext cx="1354138" cy="276999"/>
          </a:xfrm>
          <a:prstGeom prst="rect">
            <a:avLst/>
          </a:prstGeom>
          <a:noFill/>
        </p:spPr>
        <p:txBody>
          <a:bodyPr wrap="square" rtlCol="0">
            <a:spAutoFit/>
          </a:bodyPr>
          <a:lstStyle/>
          <a:p>
            <a:r>
              <a:rPr lang="en-US" sz="1200" b="1" dirty="0" smtClean="0"/>
              <a:t>By Region</a:t>
            </a:r>
            <a:endParaRPr lang="en-US" sz="1200" b="1" dirty="0"/>
          </a:p>
        </p:txBody>
      </p:sp>
      <p:pic>
        <p:nvPicPr>
          <p:cNvPr id="32773" name="Picture 5" descr="https://upload.wikimedia.org/wikipedia/commons/d/d1/Drop-down_list_examp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295400"/>
            <a:ext cx="1285875" cy="85725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7477342" y="1295400"/>
            <a:ext cx="1354138" cy="276999"/>
          </a:xfrm>
          <a:prstGeom prst="rect">
            <a:avLst/>
          </a:prstGeom>
          <a:noFill/>
        </p:spPr>
        <p:txBody>
          <a:bodyPr wrap="square" rtlCol="0">
            <a:spAutoFit/>
          </a:bodyPr>
          <a:lstStyle/>
          <a:p>
            <a:r>
              <a:rPr lang="en-US" sz="1200" b="1" dirty="0" smtClean="0"/>
              <a:t>By State</a:t>
            </a:r>
            <a:endParaRPr lang="en-US" sz="1200" b="1" dirty="0"/>
          </a:p>
        </p:txBody>
      </p:sp>
      <p:sp>
        <p:nvSpPr>
          <p:cNvPr id="5" name="Rectangle 4"/>
          <p:cNvSpPr/>
          <p:nvPr/>
        </p:nvSpPr>
        <p:spPr>
          <a:xfrm>
            <a:off x="6553200" y="7731"/>
            <a:ext cx="2590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p>
        </p:txBody>
      </p:sp>
    </p:spTree>
    <p:extLst>
      <p:ext uri="{BB962C8B-B14F-4D97-AF65-F5344CB8AC3E}">
        <p14:creationId xmlns:p14="http://schemas.microsoft.com/office/powerpoint/2010/main" val="313187791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0428"/>
            <a:ext cx="8229600" cy="990600"/>
          </a:xfrm>
        </p:spPr>
        <p:txBody>
          <a:bodyPr/>
          <a:lstStyle/>
          <a:p>
            <a:pPr algn="ctr"/>
            <a:r>
              <a:rPr lang="en-US" dirty="0" smtClean="0"/>
              <a:t>Iteration 1 (ADP </a:t>
            </a:r>
            <a:r>
              <a:rPr lang="en-US" dirty="0" err="1" smtClean="0"/>
              <a:t>vs</a:t>
            </a:r>
            <a:r>
              <a:rPr lang="en-US" dirty="0" smtClean="0"/>
              <a:t> BLS)</a:t>
            </a:r>
            <a:endParaRPr lang="en-US" dirty="0"/>
          </a:p>
        </p:txBody>
      </p:sp>
    </p:spTree>
    <p:extLst>
      <p:ext uri="{BB962C8B-B14F-4D97-AF65-F5344CB8AC3E}">
        <p14:creationId xmlns:p14="http://schemas.microsoft.com/office/powerpoint/2010/main" val="269763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ADP vs. BLS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75523742"/>
              </p:ext>
            </p:extLst>
          </p:nvPr>
        </p:nvGraphicFramePr>
        <p:xfrm>
          <a:off x="457200" y="2071270"/>
          <a:ext cx="7620000" cy="432953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321572" y="1424939"/>
            <a:ext cx="1786803" cy="646331"/>
          </a:xfrm>
          <a:prstGeom prst="rect">
            <a:avLst/>
          </a:prstGeom>
          <a:solidFill>
            <a:srgbClr val="CCFFCC"/>
          </a:solidFill>
          <a:ln>
            <a:solidFill>
              <a:schemeClr val="tx1"/>
            </a:solidFill>
          </a:ln>
        </p:spPr>
        <p:txBody>
          <a:bodyPr wrap="square" rtlCol="0">
            <a:spAutoFit/>
          </a:bodyPr>
          <a:lstStyle/>
          <a:p>
            <a:r>
              <a:rPr lang="en-US" b="1" dirty="0" smtClean="0"/>
              <a:t>Monthly comparison </a:t>
            </a:r>
            <a:endParaRPr lang="en-US" b="1" dirty="0"/>
          </a:p>
        </p:txBody>
      </p:sp>
      <p:cxnSp>
        <p:nvCxnSpPr>
          <p:cNvPr id="7" name="Straight Arrow Connector 6"/>
          <p:cNvCxnSpPr/>
          <p:nvPr/>
        </p:nvCxnSpPr>
        <p:spPr>
          <a:xfrm flipH="1">
            <a:off x="2108375" y="1597546"/>
            <a:ext cx="616484" cy="2122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724859" y="1417638"/>
            <a:ext cx="1097341" cy="307777"/>
          </a:xfrm>
          <a:prstGeom prst="rect">
            <a:avLst/>
          </a:prstGeom>
          <a:noFill/>
        </p:spPr>
        <p:txBody>
          <a:bodyPr wrap="square" rtlCol="0">
            <a:spAutoFit/>
          </a:bodyPr>
          <a:lstStyle/>
          <a:p>
            <a:r>
              <a:rPr lang="en-US" sz="1400" dirty="0" smtClean="0"/>
              <a:t>Button</a:t>
            </a:r>
            <a:endParaRPr lang="en-US" sz="1400" dirty="0"/>
          </a:p>
        </p:txBody>
      </p:sp>
    </p:spTree>
    <p:extLst>
      <p:ext uri="{BB962C8B-B14F-4D97-AF65-F5344CB8AC3E}">
        <p14:creationId xmlns:p14="http://schemas.microsoft.com/office/powerpoint/2010/main" val="3603853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Monthly Comparison of ADP vs. BLS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04244321"/>
              </p:ext>
            </p:extLst>
          </p:nvPr>
        </p:nvGraphicFramePr>
        <p:xfrm>
          <a:off x="457200" y="2132914"/>
          <a:ext cx="8229600" cy="4344085"/>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321572" y="1597546"/>
            <a:ext cx="1786803" cy="646331"/>
          </a:xfrm>
          <a:prstGeom prst="rect">
            <a:avLst/>
          </a:prstGeom>
          <a:solidFill>
            <a:srgbClr val="CCFFCC"/>
          </a:solidFill>
          <a:ln>
            <a:solidFill>
              <a:schemeClr val="tx1"/>
            </a:solidFill>
          </a:ln>
        </p:spPr>
        <p:txBody>
          <a:bodyPr wrap="square" rtlCol="0">
            <a:spAutoFit/>
          </a:bodyPr>
          <a:lstStyle/>
          <a:p>
            <a:r>
              <a:rPr lang="en-US" b="1" dirty="0" smtClean="0"/>
              <a:t>Monthly comparison </a:t>
            </a:r>
            <a:endParaRPr lang="en-US" b="1" dirty="0"/>
          </a:p>
        </p:txBody>
      </p:sp>
      <p:cxnSp>
        <p:nvCxnSpPr>
          <p:cNvPr id="6" name="Straight Arrow Connector 5"/>
          <p:cNvCxnSpPr/>
          <p:nvPr/>
        </p:nvCxnSpPr>
        <p:spPr>
          <a:xfrm flipH="1">
            <a:off x="2108375" y="1770153"/>
            <a:ext cx="616484" cy="2122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724859" y="1590245"/>
            <a:ext cx="1726156" cy="523220"/>
          </a:xfrm>
          <a:prstGeom prst="rect">
            <a:avLst/>
          </a:prstGeom>
          <a:noFill/>
        </p:spPr>
        <p:txBody>
          <a:bodyPr wrap="square" rtlCol="0">
            <a:spAutoFit/>
          </a:bodyPr>
          <a:lstStyle/>
          <a:p>
            <a:r>
              <a:rPr lang="en-US" sz="1400" dirty="0" smtClean="0"/>
              <a:t>Result of selecting button</a:t>
            </a:r>
            <a:endParaRPr lang="en-US" sz="1400" dirty="0"/>
          </a:p>
        </p:txBody>
      </p:sp>
    </p:spTree>
    <p:extLst>
      <p:ext uri="{BB962C8B-B14F-4D97-AF65-F5344CB8AC3E}">
        <p14:creationId xmlns:p14="http://schemas.microsoft.com/office/powerpoint/2010/main" val="1766985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0428"/>
            <a:ext cx="8229600" cy="990600"/>
          </a:xfrm>
        </p:spPr>
        <p:txBody>
          <a:bodyPr/>
          <a:lstStyle/>
          <a:p>
            <a:pPr algn="ctr"/>
            <a:r>
              <a:rPr lang="en-US" dirty="0" smtClean="0"/>
              <a:t>Iteration 2 </a:t>
            </a:r>
            <a:r>
              <a:rPr lang="en-US" dirty="0"/>
              <a:t>(ADP </a:t>
            </a:r>
            <a:r>
              <a:rPr lang="en-US" dirty="0" err="1"/>
              <a:t>vs</a:t>
            </a:r>
            <a:r>
              <a:rPr lang="en-US" dirty="0"/>
              <a:t> BLS)</a:t>
            </a:r>
            <a:endParaRPr lang="en-US" dirty="0"/>
          </a:p>
        </p:txBody>
      </p:sp>
    </p:spTree>
    <p:extLst>
      <p:ext uri="{BB962C8B-B14F-4D97-AF65-F5344CB8AC3E}">
        <p14:creationId xmlns:p14="http://schemas.microsoft.com/office/powerpoint/2010/main" val="4274299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572" y="264073"/>
            <a:ext cx="8229600" cy="990600"/>
          </a:xfrm>
        </p:spPr>
        <p:txBody>
          <a:bodyPr/>
          <a:lstStyle/>
          <a:p>
            <a:r>
              <a:rPr lang="en-US" dirty="0" smtClean="0"/>
              <a:t>ADP vs. BLS private payroll growth</a:t>
            </a:r>
            <a:endParaRPr 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255314713"/>
              </p:ext>
            </p:extLst>
          </p:nvPr>
        </p:nvGraphicFramePr>
        <p:xfrm>
          <a:off x="457200" y="1809750"/>
          <a:ext cx="8229600" cy="4876800"/>
        </p:xfrm>
        <a:graphic>
          <a:graphicData uri="http://schemas.openxmlformats.org/drawingml/2006/chart">
            <c:chart xmlns:c="http://schemas.openxmlformats.org/drawingml/2006/chart" xmlns:r="http://schemas.openxmlformats.org/officeDocument/2006/relationships" r:id="rId3"/>
          </a:graphicData>
        </a:graphic>
      </p:graphicFrame>
      <p:sp>
        <p:nvSpPr>
          <p:cNvPr id="11" name="Rounded Rectangle 10"/>
          <p:cNvSpPr/>
          <p:nvPr/>
        </p:nvSpPr>
        <p:spPr>
          <a:xfrm>
            <a:off x="457200" y="1135143"/>
            <a:ext cx="1045883" cy="46317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Monthly </a:t>
            </a:r>
            <a:r>
              <a:rPr lang="en-US" sz="1000" b="1" dirty="0" smtClean="0">
                <a:solidFill>
                  <a:schemeClr val="tx1"/>
                </a:solidFill>
              </a:rPr>
              <a:t>Comparison </a:t>
            </a:r>
            <a:endParaRPr lang="en-US" sz="1000" b="1" dirty="0">
              <a:solidFill>
                <a:schemeClr val="tx1"/>
              </a:solidFill>
            </a:endParaRPr>
          </a:p>
        </p:txBody>
      </p:sp>
      <p:sp>
        <p:nvSpPr>
          <p:cNvPr id="12" name="TextBox 11"/>
          <p:cNvSpPr txBox="1"/>
          <p:nvPr/>
        </p:nvSpPr>
        <p:spPr>
          <a:xfrm>
            <a:off x="5797176" y="1950117"/>
            <a:ext cx="3003176" cy="646331"/>
          </a:xfrm>
          <a:prstGeom prst="rect">
            <a:avLst/>
          </a:prstGeom>
          <a:noFill/>
        </p:spPr>
        <p:txBody>
          <a:bodyPr wrap="square" rtlCol="0">
            <a:spAutoFit/>
          </a:bodyPr>
          <a:lstStyle/>
          <a:p>
            <a:r>
              <a:rPr lang="en-US" sz="1200" b="1" dirty="0" smtClean="0"/>
              <a:t>Time period: Jan ‘06 – May ‘16</a:t>
            </a:r>
          </a:p>
          <a:p>
            <a:r>
              <a:rPr lang="en-US" sz="1200" b="1" dirty="0" smtClean="0"/>
              <a:t>Correlation: 0.98</a:t>
            </a:r>
          </a:p>
          <a:p>
            <a:r>
              <a:rPr lang="en-US" sz="1200" b="1" dirty="0" smtClean="0"/>
              <a:t>Mean absolute error: 45k</a:t>
            </a:r>
            <a:endParaRPr lang="en-US" sz="1200" b="1" dirty="0"/>
          </a:p>
        </p:txBody>
      </p:sp>
      <p:sp>
        <p:nvSpPr>
          <p:cNvPr id="13" name="TextBox 12"/>
          <p:cNvSpPr txBox="1"/>
          <p:nvPr/>
        </p:nvSpPr>
        <p:spPr>
          <a:xfrm>
            <a:off x="2584824" y="1100785"/>
            <a:ext cx="702235" cy="307777"/>
          </a:xfrm>
          <a:prstGeom prst="rect">
            <a:avLst/>
          </a:prstGeom>
          <a:noFill/>
        </p:spPr>
        <p:txBody>
          <a:bodyPr wrap="square" rtlCol="0">
            <a:spAutoFit/>
          </a:bodyPr>
          <a:lstStyle/>
          <a:p>
            <a:r>
              <a:rPr lang="en-US" sz="1400" dirty="0" smtClean="0"/>
              <a:t>Start: </a:t>
            </a:r>
            <a:endParaRPr lang="en-US" sz="1400" dirty="0"/>
          </a:p>
        </p:txBody>
      </p:sp>
      <p:sp>
        <p:nvSpPr>
          <p:cNvPr id="14" name="TextBox 13"/>
          <p:cNvSpPr txBox="1"/>
          <p:nvPr/>
        </p:nvSpPr>
        <p:spPr>
          <a:xfrm>
            <a:off x="5195047" y="1089038"/>
            <a:ext cx="1688352" cy="307777"/>
          </a:xfrm>
          <a:prstGeom prst="rect">
            <a:avLst/>
          </a:prstGeom>
          <a:noFill/>
        </p:spPr>
        <p:txBody>
          <a:bodyPr wrap="square" rtlCol="0">
            <a:spAutoFit/>
          </a:bodyPr>
          <a:lstStyle/>
          <a:p>
            <a:r>
              <a:rPr lang="en-US" sz="1400" dirty="0" smtClean="0"/>
              <a:t>End:</a:t>
            </a:r>
            <a:endParaRPr lang="en-US" sz="1400" dirty="0"/>
          </a:p>
        </p:txBody>
      </p:sp>
      <p:sp>
        <p:nvSpPr>
          <p:cNvPr id="15" name="Rectangle 14"/>
          <p:cNvSpPr/>
          <p:nvPr/>
        </p:nvSpPr>
        <p:spPr>
          <a:xfrm>
            <a:off x="3287059" y="1135143"/>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3170518" y="1135143"/>
            <a:ext cx="936813" cy="276999"/>
          </a:xfrm>
          <a:prstGeom prst="rect">
            <a:avLst/>
          </a:prstGeom>
          <a:noFill/>
        </p:spPr>
        <p:txBody>
          <a:bodyPr wrap="square" rtlCol="0">
            <a:spAutoFit/>
          </a:bodyPr>
          <a:lstStyle/>
          <a:p>
            <a:pPr algn="ctr"/>
            <a:r>
              <a:rPr lang="en-US" sz="1200" dirty="0" smtClean="0"/>
              <a:t>Month</a:t>
            </a:r>
            <a:endParaRPr lang="en-US" sz="1200" dirty="0"/>
          </a:p>
        </p:txBody>
      </p:sp>
      <p:sp>
        <p:nvSpPr>
          <p:cNvPr id="19" name="Rectangle 18"/>
          <p:cNvSpPr/>
          <p:nvPr/>
        </p:nvSpPr>
        <p:spPr>
          <a:xfrm>
            <a:off x="4223872" y="1135143"/>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5767294" y="1133352"/>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6665256" y="1134371"/>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4107331" y="1142429"/>
            <a:ext cx="936813" cy="276999"/>
          </a:xfrm>
          <a:prstGeom prst="rect">
            <a:avLst/>
          </a:prstGeom>
          <a:noFill/>
        </p:spPr>
        <p:txBody>
          <a:bodyPr wrap="square" rtlCol="0">
            <a:spAutoFit/>
          </a:bodyPr>
          <a:lstStyle/>
          <a:p>
            <a:pPr algn="ctr"/>
            <a:r>
              <a:rPr lang="en-US" sz="1200" dirty="0" smtClean="0"/>
              <a:t>Year</a:t>
            </a:r>
            <a:endParaRPr lang="en-US" sz="1200" dirty="0"/>
          </a:p>
        </p:txBody>
      </p:sp>
      <p:sp>
        <p:nvSpPr>
          <p:cNvPr id="23" name="TextBox 22"/>
          <p:cNvSpPr txBox="1"/>
          <p:nvPr/>
        </p:nvSpPr>
        <p:spPr>
          <a:xfrm>
            <a:off x="5622363" y="1119816"/>
            <a:ext cx="936813" cy="276999"/>
          </a:xfrm>
          <a:prstGeom prst="rect">
            <a:avLst/>
          </a:prstGeom>
          <a:noFill/>
        </p:spPr>
        <p:txBody>
          <a:bodyPr wrap="square" rtlCol="0">
            <a:spAutoFit/>
          </a:bodyPr>
          <a:lstStyle/>
          <a:p>
            <a:pPr algn="ctr"/>
            <a:r>
              <a:rPr lang="en-US" sz="1200" dirty="0" smtClean="0"/>
              <a:t>Month</a:t>
            </a:r>
            <a:endParaRPr lang="en-US" sz="1200" dirty="0"/>
          </a:p>
        </p:txBody>
      </p:sp>
      <p:sp>
        <p:nvSpPr>
          <p:cNvPr id="24" name="TextBox 23"/>
          <p:cNvSpPr txBox="1"/>
          <p:nvPr/>
        </p:nvSpPr>
        <p:spPr>
          <a:xfrm>
            <a:off x="6559176" y="1131563"/>
            <a:ext cx="936813" cy="276999"/>
          </a:xfrm>
          <a:prstGeom prst="rect">
            <a:avLst/>
          </a:prstGeom>
          <a:noFill/>
        </p:spPr>
        <p:txBody>
          <a:bodyPr wrap="square" rtlCol="0">
            <a:spAutoFit/>
          </a:bodyPr>
          <a:lstStyle/>
          <a:p>
            <a:pPr algn="ctr"/>
            <a:r>
              <a:rPr lang="en-US" sz="1200" dirty="0" smtClean="0"/>
              <a:t>Year</a:t>
            </a:r>
            <a:endParaRPr lang="en-US" sz="1200" dirty="0"/>
          </a:p>
        </p:txBody>
      </p:sp>
      <p:sp>
        <p:nvSpPr>
          <p:cNvPr id="27" name="Oval 26"/>
          <p:cNvSpPr/>
          <p:nvPr/>
        </p:nvSpPr>
        <p:spPr>
          <a:xfrm>
            <a:off x="7724588" y="1089038"/>
            <a:ext cx="418353" cy="33039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7724588" y="1113566"/>
            <a:ext cx="826584" cy="307777"/>
          </a:xfrm>
          <a:prstGeom prst="rect">
            <a:avLst/>
          </a:prstGeom>
          <a:noFill/>
        </p:spPr>
        <p:txBody>
          <a:bodyPr wrap="square" rtlCol="0">
            <a:spAutoFit/>
          </a:bodyPr>
          <a:lstStyle/>
          <a:p>
            <a:r>
              <a:rPr lang="en-US" sz="1400" b="1" dirty="0" smtClean="0"/>
              <a:t>GO</a:t>
            </a:r>
            <a:endParaRPr lang="en-US" sz="1400" b="1" dirty="0"/>
          </a:p>
        </p:txBody>
      </p:sp>
    </p:spTree>
    <p:extLst>
      <p:ext uri="{BB962C8B-B14F-4D97-AF65-F5344CB8AC3E}">
        <p14:creationId xmlns:p14="http://schemas.microsoft.com/office/powerpoint/2010/main" val="3638602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577"/>
            <a:ext cx="8229600" cy="990600"/>
          </a:xfrm>
        </p:spPr>
        <p:txBody>
          <a:bodyPr/>
          <a:lstStyle/>
          <a:p>
            <a:r>
              <a:rPr lang="en-US" dirty="0" smtClean="0"/>
              <a:t>Monthly Comparison of ADP vs. BLS</a:t>
            </a:r>
            <a:endParaRPr 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61373105"/>
              </p:ext>
            </p:extLst>
          </p:nvPr>
        </p:nvGraphicFramePr>
        <p:xfrm>
          <a:off x="457200" y="1794435"/>
          <a:ext cx="8229600" cy="4876800"/>
        </p:xfrm>
        <a:graphic>
          <a:graphicData uri="http://schemas.openxmlformats.org/drawingml/2006/chart">
            <c:chart xmlns:c="http://schemas.openxmlformats.org/drawingml/2006/chart" xmlns:r="http://schemas.openxmlformats.org/officeDocument/2006/relationships" r:id="rId3"/>
          </a:graphicData>
        </a:graphic>
      </p:graphicFrame>
      <p:sp>
        <p:nvSpPr>
          <p:cNvPr id="8" name="Rounded Rectangle 7"/>
          <p:cNvSpPr/>
          <p:nvPr/>
        </p:nvSpPr>
        <p:spPr>
          <a:xfrm>
            <a:off x="457200" y="1209859"/>
            <a:ext cx="1045883" cy="46317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Monthly </a:t>
            </a:r>
            <a:r>
              <a:rPr lang="en-US" sz="1000" b="1" dirty="0" smtClean="0">
                <a:solidFill>
                  <a:schemeClr val="bg1"/>
                </a:solidFill>
              </a:rPr>
              <a:t>Comparison </a:t>
            </a:r>
            <a:endParaRPr lang="en-US" sz="1000" b="1" dirty="0">
              <a:solidFill>
                <a:schemeClr val="bg1"/>
              </a:solidFill>
            </a:endParaRPr>
          </a:p>
        </p:txBody>
      </p:sp>
      <p:sp>
        <p:nvSpPr>
          <p:cNvPr id="18" name="TextBox 17"/>
          <p:cNvSpPr txBox="1"/>
          <p:nvPr/>
        </p:nvSpPr>
        <p:spPr>
          <a:xfrm>
            <a:off x="2556434" y="1239314"/>
            <a:ext cx="702235" cy="307777"/>
          </a:xfrm>
          <a:prstGeom prst="rect">
            <a:avLst/>
          </a:prstGeom>
          <a:noFill/>
        </p:spPr>
        <p:txBody>
          <a:bodyPr wrap="square" rtlCol="0">
            <a:spAutoFit/>
          </a:bodyPr>
          <a:lstStyle/>
          <a:p>
            <a:r>
              <a:rPr lang="en-US" sz="1400" dirty="0" smtClean="0"/>
              <a:t>Start: </a:t>
            </a:r>
            <a:endParaRPr lang="en-US" sz="1400" dirty="0"/>
          </a:p>
        </p:txBody>
      </p:sp>
      <p:sp>
        <p:nvSpPr>
          <p:cNvPr id="19" name="TextBox 18"/>
          <p:cNvSpPr txBox="1"/>
          <p:nvPr/>
        </p:nvSpPr>
        <p:spPr>
          <a:xfrm>
            <a:off x="5166657" y="1227567"/>
            <a:ext cx="1688352" cy="307777"/>
          </a:xfrm>
          <a:prstGeom prst="rect">
            <a:avLst/>
          </a:prstGeom>
          <a:noFill/>
        </p:spPr>
        <p:txBody>
          <a:bodyPr wrap="square" rtlCol="0">
            <a:spAutoFit/>
          </a:bodyPr>
          <a:lstStyle/>
          <a:p>
            <a:r>
              <a:rPr lang="en-US" sz="1400" dirty="0" smtClean="0"/>
              <a:t>End:</a:t>
            </a:r>
            <a:endParaRPr lang="en-US" sz="1400" dirty="0"/>
          </a:p>
        </p:txBody>
      </p:sp>
      <p:sp>
        <p:nvSpPr>
          <p:cNvPr id="20" name="Rectangle 19"/>
          <p:cNvSpPr/>
          <p:nvPr/>
        </p:nvSpPr>
        <p:spPr>
          <a:xfrm>
            <a:off x="3258669" y="1273672"/>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3142128" y="1273672"/>
            <a:ext cx="936813" cy="276999"/>
          </a:xfrm>
          <a:prstGeom prst="rect">
            <a:avLst/>
          </a:prstGeom>
          <a:noFill/>
        </p:spPr>
        <p:txBody>
          <a:bodyPr wrap="square" rtlCol="0">
            <a:spAutoFit/>
          </a:bodyPr>
          <a:lstStyle/>
          <a:p>
            <a:pPr algn="ctr"/>
            <a:r>
              <a:rPr lang="en-US" sz="1200" dirty="0" smtClean="0"/>
              <a:t>Month</a:t>
            </a:r>
            <a:endParaRPr lang="en-US" sz="1200" dirty="0"/>
          </a:p>
        </p:txBody>
      </p:sp>
      <p:sp>
        <p:nvSpPr>
          <p:cNvPr id="22" name="Rectangle 21"/>
          <p:cNvSpPr/>
          <p:nvPr/>
        </p:nvSpPr>
        <p:spPr>
          <a:xfrm>
            <a:off x="4195482" y="1273672"/>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5738904" y="1271881"/>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6636866" y="1272900"/>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4078941" y="1280958"/>
            <a:ext cx="936813" cy="276999"/>
          </a:xfrm>
          <a:prstGeom prst="rect">
            <a:avLst/>
          </a:prstGeom>
          <a:noFill/>
        </p:spPr>
        <p:txBody>
          <a:bodyPr wrap="square" rtlCol="0">
            <a:spAutoFit/>
          </a:bodyPr>
          <a:lstStyle/>
          <a:p>
            <a:pPr algn="ctr"/>
            <a:r>
              <a:rPr lang="en-US" sz="1200" dirty="0" smtClean="0"/>
              <a:t>Year</a:t>
            </a:r>
            <a:endParaRPr lang="en-US" sz="1200" dirty="0"/>
          </a:p>
        </p:txBody>
      </p:sp>
      <p:sp>
        <p:nvSpPr>
          <p:cNvPr id="26" name="TextBox 25"/>
          <p:cNvSpPr txBox="1"/>
          <p:nvPr/>
        </p:nvSpPr>
        <p:spPr>
          <a:xfrm>
            <a:off x="5593973" y="1258345"/>
            <a:ext cx="936813" cy="276999"/>
          </a:xfrm>
          <a:prstGeom prst="rect">
            <a:avLst/>
          </a:prstGeom>
          <a:noFill/>
        </p:spPr>
        <p:txBody>
          <a:bodyPr wrap="square" rtlCol="0">
            <a:spAutoFit/>
          </a:bodyPr>
          <a:lstStyle/>
          <a:p>
            <a:pPr algn="ctr"/>
            <a:r>
              <a:rPr lang="en-US" sz="1200" dirty="0" smtClean="0"/>
              <a:t>Month</a:t>
            </a:r>
            <a:endParaRPr lang="en-US" sz="1200" dirty="0"/>
          </a:p>
        </p:txBody>
      </p:sp>
      <p:sp>
        <p:nvSpPr>
          <p:cNvPr id="27" name="TextBox 26"/>
          <p:cNvSpPr txBox="1"/>
          <p:nvPr/>
        </p:nvSpPr>
        <p:spPr>
          <a:xfrm>
            <a:off x="6530786" y="1270092"/>
            <a:ext cx="936813" cy="276999"/>
          </a:xfrm>
          <a:prstGeom prst="rect">
            <a:avLst/>
          </a:prstGeom>
          <a:noFill/>
        </p:spPr>
        <p:txBody>
          <a:bodyPr wrap="square" rtlCol="0">
            <a:spAutoFit/>
          </a:bodyPr>
          <a:lstStyle/>
          <a:p>
            <a:pPr algn="ctr"/>
            <a:r>
              <a:rPr lang="en-US" sz="1200" dirty="0" smtClean="0"/>
              <a:t>Year</a:t>
            </a:r>
            <a:endParaRPr lang="en-US" sz="1200" dirty="0"/>
          </a:p>
        </p:txBody>
      </p:sp>
      <p:sp>
        <p:nvSpPr>
          <p:cNvPr id="28" name="Oval 27"/>
          <p:cNvSpPr/>
          <p:nvPr/>
        </p:nvSpPr>
        <p:spPr>
          <a:xfrm>
            <a:off x="7696198" y="1227567"/>
            <a:ext cx="418353" cy="33039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7696198" y="1258345"/>
            <a:ext cx="826584" cy="307777"/>
          </a:xfrm>
          <a:prstGeom prst="rect">
            <a:avLst/>
          </a:prstGeom>
          <a:noFill/>
        </p:spPr>
        <p:txBody>
          <a:bodyPr wrap="square" rtlCol="0">
            <a:spAutoFit/>
          </a:bodyPr>
          <a:lstStyle/>
          <a:p>
            <a:r>
              <a:rPr lang="en-US" sz="1400" b="1" dirty="0" smtClean="0"/>
              <a:t>GO</a:t>
            </a:r>
            <a:endParaRPr lang="en-US" sz="1400" b="1" dirty="0"/>
          </a:p>
        </p:txBody>
      </p:sp>
    </p:spTree>
    <p:extLst>
      <p:ext uri="{BB962C8B-B14F-4D97-AF65-F5344CB8AC3E}">
        <p14:creationId xmlns:p14="http://schemas.microsoft.com/office/powerpoint/2010/main" val="1083610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0428"/>
            <a:ext cx="8229600" cy="990600"/>
          </a:xfrm>
        </p:spPr>
        <p:txBody>
          <a:bodyPr/>
          <a:lstStyle/>
          <a:p>
            <a:pPr algn="ctr"/>
            <a:r>
              <a:rPr lang="en-US" dirty="0" smtClean="0"/>
              <a:t>Iteration 3 </a:t>
            </a:r>
            <a:r>
              <a:rPr lang="en-US" dirty="0"/>
              <a:t>(ADP </a:t>
            </a:r>
            <a:r>
              <a:rPr lang="en-US" dirty="0" err="1"/>
              <a:t>vs</a:t>
            </a:r>
            <a:r>
              <a:rPr lang="en-US" dirty="0"/>
              <a:t> BLS)</a:t>
            </a:r>
            <a:endParaRPr lang="en-US" dirty="0"/>
          </a:p>
        </p:txBody>
      </p:sp>
    </p:spTree>
    <p:extLst>
      <p:ext uri="{BB962C8B-B14F-4D97-AF65-F5344CB8AC3E}">
        <p14:creationId xmlns:p14="http://schemas.microsoft.com/office/powerpoint/2010/main" val="3459123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572" y="264073"/>
            <a:ext cx="8229600" cy="990600"/>
          </a:xfrm>
        </p:spPr>
        <p:txBody>
          <a:bodyPr/>
          <a:lstStyle/>
          <a:p>
            <a:r>
              <a:rPr lang="en-US" dirty="0" smtClean="0"/>
              <a:t>ADP vs. BLS private payroll growth</a:t>
            </a:r>
            <a:endParaRPr 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2451990528"/>
              </p:ext>
            </p:extLst>
          </p:nvPr>
        </p:nvGraphicFramePr>
        <p:xfrm>
          <a:off x="457200" y="1809750"/>
          <a:ext cx="8229600" cy="4876800"/>
        </p:xfrm>
        <a:graphic>
          <a:graphicData uri="http://schemas.openxmlformats.org/drawingml/2006/chart">
            <c:chart xmlns:c="http://schemas.openxmlformats.org/drawingml/2006/chart" xmlns:r="http://schemas.openxmlformats.org/officeDocument/2006/relationships" r:id="rId3"/>
          </a:graphicData>
        </a:graphic>
      </p:graphicFrame>
      <p:sp>
        <p:nvSpPr>
          <p:cNvPr id="11" name="Rounded Rectangle 10"/>
          <p:cNvSpPr/>
          <p:nvPr/>
        </p:nvSpPr>
        <p:spPr>
          <a:xfrm>
            <a:off x="457200" y="1135143"/>
            <a:ext cx="1045883" cy="46317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Monthly </a:t>
            </a:r>
            <a:r>
              <a:rPr lang="en-US" sz="1000" b="1" dirty="0" smtClean="0">
                <a:solidFill>
                  <a:schemeClr val="tx1"/>
                </a:solidFill>
              </a:rPr>
              <a:t>Comparison </a:t>
            </a:r>
            <a:endParaRPr lang="en-US" sz="1000" b="1" dirty="0">
              <a:solidFill>
                <a:schemeClr val="tx1"/>
              </a:solidFill>
            </a:endParaRPr>
          </a:p>
        </p:txBody>
      </p:sp>
      <p:sp>
        <p:nvSpPr>
          <p:cNvPr id="12" name="TextBox 11"/>
          <p:cNvSpPr txBox="1"/>
          <p:nvPr/>
        </p:nvSpPr>
        <p:spPr>
          <a:xfrm>
            <a:off x="5797176" y="1950117"/>
            <a:ext cx="3003176" cy="646331"/>
          </a:xfrm>
          <a:prstGeom prst="rect">
            <a:avLst/>
          </a:prstGeom>
          <a:noFill/>
        </p:spPr>
        <p:txBody>
          <a:bodyPr wrap="square" rtlCol="0">
            <a:spAutoFit/>
          </a:bodyPr>
          <a:lstStyle/>
          <a:p>
            <a:r>
              <a:rPr lang="en-US" sz="1200" b="1" dirty="0" smtClean="0"/>
              <a:t>Time period: Jan ‘06 – May ‘16</a:t>
            </a:r>
          </a:p>
          <a:p>
            <a:r>
              <a:rPr lang="en-US" sz="1200" b="1" dirty="0" smtClean="0"/>
              <a:t>Correlation: 0.98</a:t>
            </a:r>
          </a:p>
          <a:p>
            <a:r>
              <a:rPr lang="en-US" sz="1200" b="1" dirty="0" smtClean="0"/>
              <a:t>Mean absolute error: 45k</a:t>
            </a:r>
            <a:endParaRPr lang="en-US" sz="1200" b="1" dirty="0"/>
          </a:p>
        </p:txBody>
      </p:sp>
      <p:sp>
        <p:nvSpPr>
          <p:cNvPr id="13" name="TextBox 12"/>
          <p:cNvSpPr txBox="1"/>
          <p:nvPr/>
        </p:nvSpPr>
        <p:spPr>
          <a:xfrm>
            <a:off x="2584824" y="1100785"/>
            <a:ext cx="702235" cy="307777"/>
          </a:xfrm>
          <a:prstGeom prst="rect">
            <a:avLst/>
          </a:prstGeom>
          <a:noFill/>
        </p:spPr>
        <p:txBody>
          <a:bodyPr wrap="square" rtlCol="0">
            <a:spAutoFit/>
          </a:bodyPr>
          <a:lstStyle/>
          <a:p>
            <a:r>
              <a:rPr lang="en-US" sz="1400" dirty="0" smtClean="0"/>
              <a:t>Start: </a:t>
            </a:r>
            <a:endParaRPr lang="en-US" sz="1400" dirty="0"/>
          </a:p>
        </p:txBody>
      </p:sp>
      <p:sp>
        <p:nvSpPr>
          <p:cNvPr id="14" name="TextBox 13"/>
          <p:cNvSpPr txBox="1"/>
          <p:nvPr/>
        </p:nvSpPr>
        <p:spPr>
          <a:xfrm>
            <a:off x="5195047" y="1089038"/>
            <a:ext cx="1688352" cy="307777"/>
          </a:xfrm>
          <a:prstGeom prst="rect">
            <a:avLst/>
          </a:prstGeom>
          <a:noFill/>
        </p:spPr>
        <p:txBody>
          <a:bodyPr wrap="square" rtlCol="0">
            <a:spAutoFit/>
          </a:bodyPr>
          <a:lstStyle/>
          <a:p>
            <a:r>
              <a:rPr lang="en-US" sz="1400" dirty="0" smtClean="0"/>
              <a:t>End:</a:t>
            </a:r>
            <a:endParaRPr lang="en-US" sz="1400" dirty="0"/>
          </a:p>
        </p:txBody>
      </p:sp>
      <p:sp>
        <p:nvSpPr>
          <p:cNvPr id="15" name="Rectangle 14"/>
          <p:cNvSpPr/>
          <p:nvPr/>
        </p:nvSpPr>
        <p:spPr>
          <a:xfrm>
            <a:off x="3287059" y="1135143"/>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3170518" y="1135143"/>
            <a:ext cx="936813" cy="276999"/>
          </a:xfrm>
          <a:prstGeom prst="rect">
            <a:avLst/>
          </a:prstGeom>
          <a:noFill/>
        </p:spPr>
        <p:txBody>
          <a:bodyPr wrap="square" rtlCol="0">
            <a:spAutoFit/>
          </a:bodyPr>
          <a:lstStyle/>
          <a:p>
            <a:pPr algn="ctr"/>
            <a:r>
              <a:rPr lang="en-US" sz="1200" dirty="0" smtClean="0"/>
              <a:t>Month</a:t>
            </a:r>
            <a:endParaRPr lang="en-US" sz="1200" dirty="0"/>
          </a:p>
        </p:txBody>
      </p:sp>
      <p:sp>
        <p:nvSpPr>
          <p:cNvPr id="19" name="Rectangle 18"/>
          <p:cNvSpPr/>
          <p:nvPr/>
        </p:nvSpPr>
        <p:spPr>
          <a:xfrm>
            <a:off x="4223872" y="1135143"/>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5767294" y="1133352"/>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6665256" y="1134371"/>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4107331" y="1142429"/>
            <a:ext cx="936813" cy="276999"/>
          </a:xfrm>
          <a:prstGeom prst="rect">
            <a:avLst/>
          </a:prstGeom>
          <a:noFill/>
        </p:spPr>
        <p:txBody>
          <a:bodyPr wrap="square" rtlCol="0">
            <a:spAutoFit/>
          </a:bodyPr>
          <a:lstStyle/>
          <a:p>
            <a:pPr algn="ctr"/>
            <a:r>
              <a:rPr lang="en-US" sz="1200" dirty="0" smtClean="0"/>
              <a:t>Year</a:t>
            </a:r>
            <a:endParaRPr lang="en-US" sz="1200" dirty="0"/>
          </a:p>
        </p:txBody>
      </p:sp>
      <p:sp>
        <p:nvSpPr>
          <p:cNvPr id="23" name="TextBox 22"/>
          <p:cNvSpPr txBox="1"/>
          <p:nvPr/>
        </p:nvSpPr>
        <p:spPr>
          <a:xfrm>
            <a:off x="5622363" y="1119816"/>
            <a:ext cx="936813" cy="276999"/>
          </a:xfrm>
          <a:prstGeom prst="rect">
            <a:avLst/>
          </a:prstGeom>
          <a:noFill/>
        </p:spPr>
        <p:txBody>
          <a:bodyPr wrap="square" rtlCol="0">
            <a:spAutoFit/>
          </a:bodyPr>
          <a:lstStyle/>
          <a:p>
            <a:pPr algn="ctr"/>
            <a:r>
              <a:rPr lang="en-US" sz="1200" dirty="0" smtClean="0"/>
              <a:t>Month</a:t>
            </a:r>
            <a:endParaRPr lang="en-US" sz="1200" dirty="0"/>
          </a:p>
        </p:txBody>
      </p:sp>
      <p:sp>
        <p:nvSpPr>
          <p:cNvPr id="24" name="TextBox 23"/>
          <p:cNvSpPr txBox="1"/>
          <p:nvPr/>
        </p:nvSpPr>
        <p:spPr>
          <a:xfrm>
            <a:off x="6559176" y="1131563"/>
            <a:ext cx="936813" cy="276999"/>
          </a:xfrm>
          <a:prstGeom prst="rect">
            <a:avLst/>
          </a:prstGeom>
          <a:noFill/>
        </p:spPr>
        <p:txBody>
          <a:bodyPr wrap="square" rtlCol="0">
            <a:spAutoFit/>
          </a:bodyPr>
          <a:lstStyle/>
          <a:p>
            <a:pPr algn="ctr"/>
            <a:r>
              <a:rPr lang="en-US" sz="1200" dirty="0" smtClean="0"/>
              <a:t>Year</a:t>
            </a:r>
            <a:endParaRPr lang="en-US" sz="1200" dirty="0"/>
          </a:p>
        </p:txBody>
      </p:sp>
      <p:sp>
        <p:nvSpPr>
          <p:cNvPr id="27" name="Oval 26"/>
          <p:cNvSpPr/>
          <p:nvPr/>
        </p:nvSpPr>
        <p:spPr>
          <a:xfrm>
            <a:off x="7724588" y="1089038"/>
            <a:ext cx="418353" cy="33039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7724588" y="1113566"/>
            <a:ext cx="826584" cy="307777"/>
          </a:xfrm>
          <a:prstGeom prst="rect">
            <a:avLst/>
          </a:prstGeom>
          <a:noFill/>
        </p:spPr>
        <p:txBody>
          <a:bodyPr wrap="square" rtlCol="0">
            <a:spAutoFit/>
          </a:bodyPr>
          <a:lstStyle/>
          <a:p>
            <a:r>
              <a:rPr lang="en-US" sz="1400" b="1" dirty="0" smtClean="0"/>
              <a:t>GO</a:t>
            </a:r>
            <a:endParaRPr lang="en-US" sz="1400" b="1" dirty="0"/>
          </a:p>
        </p:txBody>
      </p:sp>
      <p:sp>
        <p:nvSpPr>
          <p:cNvPr id="3" name="TextBox 2"/>
          <p:cNvSpPr txBox="1"/>
          <p:nvPr/>
        </p:nvSpPr>
        <p:spPr>
          <a:xfrm>
            <a:off x="457200" y="1950117"/>
            <a:ext cx="1150470" cy="246221"/>
          </a:xfrm>
          <a:prstGeom prst="rect">
            <a:avLst/>
          </a:prstGeom>
          <a:noFill/>
        </p:spPr>
        <p:txBody>
          <a:bodyPr wrap="square" rtlCol="0">
            <a:spAutoFit/>
          </a:bodyPr>
          <a:lstStyle/>
          <a:p>
            <a:r>
              <a:rPr lang="en-US" sz="1000" dirty="0" smtClean="0"/>
              <a:t>Thous.</a:t>
            </a:r>
            <a:endParaRPr lang="en-US" sz="1000" dirty="0"/>
          </a:p>
        </p:txBody>
      </p:sp>
    </p:spTree>
    <p:extLst>
      <p:ext uri="{BB962C8B-B14F-4D97-AF65-F5344CB8AC3E}">
        <p14:creationId xmlns:p14="http://schemas.microsoft.com/office/powerpoint/2010/main" val="3018832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Mid-term Presentations (week 9 – 7/7/16)</a:t>
            </a:r>
            <a:endParaRPr lang="en-US" b="1" dirty="0"/>
          </a:p>
        </p:txBody>
      </p:sp>
      <p:sp>
        <p:nvSpPr>
          <p:cNvPr id="3" name="Text Placeholder 2"/>
          <p:cNvSpPr>
            <a:spLocks noGrp="1"/>
          </p:cNvSpPr>
          <p:nvPr>
            <p:ph type="body" sz="quarter" idx="15"/>
          </p:nvPr>
        </p:nvSpPr>
        <p:spPr>
          <a:xfrm>
            <a:off x="304800" y="838200"/>
            <a:ext cx="8552499" cy="5257800"/>
          </a:xfrm>
        </p:spPr>
        <p:txBody>
          <a:bodyPr>
            <a:normAutofit lnSpcReduction="10000"/>
          </a:bodyPr>
          <a:lstStyle/>
          <a:p>
            <a:pPr marL="0" indent="0">
              <a:buNone/>
            </a:pPr>
            <a:endParaRPr lang="en-US" sz="1200" dirty="0"/>
          </a:p>
          <a:p>
            <a:r>
              <a:rPr lang="en-US" sz="1200" b="0" dirty="0"/>
              <a:t>You will give a 15-minute presentation showing your prototype thus far during the week nine live session. At this point, you should have some form of prototype that can demonstrate the interactions. You might do this with Keynote or PowerPoint, for example. You may use a static drawing program if you can explain the interaction thoroughly. You can show your work in code if you like, but it's not required at this stage. You should show several iterations of designs that your group has considered and explain why you made the choices you made to get the current design. You should also explain how you plan to test your design. The use of supporting slides is encouraged. All team members must participate in the presentation</a:t>
            </a:r>
            <a:r>
              <a:rPr lang="en-US" sz="1200" b="0" dirty="0" smtClean="0"/>
              <a:t>.</a:t>
            </a:r>
          </a:p>
          <a:p>
            <a:pPr marL="0" indent="0">
              <a:buNone/>
            </a:pPr>
            <a:endParaRPr lang="en-US" sz="1200" dirty="0"/>
          </a:p>
          <a:p>
            <a:r>
              <a:rPr lang="en-US" sz="1200" dirty="0"/>
              <a:t>Points to be sure you cover</a:t>
            </a:r>
            <a:r>
              <a:rPr lang="en-US" sz="1200" dirty="0" smtClean="0"/>
              <a:t>:</a:t>
            </a:r>
          </a:p>
          <a:p>
            <a:pPr lvl="1"/>
            <a:r>
              <a:rPr lang="en-US" sz="1200" dirty="0" smtClean="0"/>
              <a:t>Deck mockup (Amin)</a:t>
            </a:r>
            <a:endParaRPr lang="en-US" sz="1200" dirty="0"/>
          </a:p>
          <a:p>
            <a:pPr lvl="1" fontAlgn="base"/>
            <a:r>
              <a:rPr lang="en-US" sz="1200" dirty="0" smtClean="0"/>
              <a:t>Current ADP state: what is the NER? (Roiana) </a:t>
            </a:r>
            <a:endParaRPr lang="en-US" sz="1200" b="0" dirty="0" smtClean="0"/>
          </a:p>
          <a:p>
            <a:pPr lvl="1" fontAlgn="base"/>
            <a:r>
              <a:rPr lang="en-US" sz="1200" dirty="0" smtClean="0"/>
              <a:t>Target audience </a:t>
            </a:r>
            <a:r>
              <a:rPr lang="en-US" sz="1200" dirty="0"/>
              <a:t>and appropriate audience tasks </a:t>
            </a:r>
            <a:r>
              <a:rPr lang="en-US" sz="1200" dirty="0" smtClean="0"/>
              <a:t>(Amin)</a:t>
            </a:r>
            <a:endParaRPr lang="en-US" sz="1200" dirty="0"/>
          </a:p>
          <a:p>
            <a:pPr lvl="1" fontAlgn="base"/>
            <a:r>
              <a:rPr lang="en-US" sz="1200" dirty="0" smtClean="0"/>
              <a:t>User Discovery research (Roiana and Saad)</a:t>
            </a:r>
          </a:p>
          <a:p>
            <a:pPr lvl="2" fontAlgn="base"/>
            <a:r>
              <a:rPr lang="en-US" sz="1200" dirty="0" smtClean="0"/>
              <a:t>observation of how journalists use NER</a:t>
            </a:r>
          </a:p>
          <a:p>
            <a:pPr lvl="2" fontAlgn="base"/>
            <a:r>
              <a:rPr lang="en-US" sz="1200" dirty="0" smtClean="0"/>
              <a:t>Interviews with financial professionals</a:t>
            </a:r>
          </a:p>
          <a:p>
            <a:pPr lvl="1" fontAlgn="base"/>
            <a:r>
              <a:rPr lang="en-US" sz="1200" dirty="0" smtClean="0"/>
              <a:t>Deeper dive on dataset (what cuts does it have) and </a:t>
            </a:r>
            <a:r>
              <a:rPr lang="en-US" sz="1200" dirty="0"/>
              <a:t>how you are using it </a:t>
            </a:r>
            <a:r>
              <a:rPr lang="en-US" sz="1200" dirty="0" smtClean="0"/>
              <a:t>(Saad)</a:t>
            </a:r>
            <a:endParaRPr lang="en-US" sz="1200" b="0" dirty="0" smtClean="0"/>
          </a:p>
          <a:p>
            <a:pPr lvl="1" fontAlgn="base"/>
            <a:r>
              <a:rPr lang="en-US" sz="1200" b="0" dirty="0" smtClean="0"/>
              <a:t>Iteration </a:t>
            </a:r>
            <a:r>
              <a:rPr lang="en-US" sz="1200" b="0" dirty="0"/>
              <a:t>of your </a:t>
            </a:r>
            <a:r>
              <a:rPr lang="en-US" sz="1200" b="0" dirty="0" smtClean="0"/>
              <a:t>design (Amin and Roiana)</a:t>
            </a:r>
            <a:endParaRPr lang="en-US" sz="1200" b="0" dirty="0"/>
          </a:p>
          <a:p>
            <a:pPr lvl="1" fontAlgn="base"/>
            <a:r>
              <a:rPr lang="en-US" sz="1200" dirty="0"/>
              <a:t>Your complete current mockup </a:t>
            </a:r>
            <a:r>
              <a:rPr lang="en-US" sz="1200" dirty="0" smtClean="0"/>
              <a:t>(Amin and Roiana)</a:t>
            </a:r>
          </a:p>
          <a:p>
            <a:pPr lvl="1" fontAlgn="base"/>
            <a:r>
              <a:rPr lang="en-US" sz="1200" dirty="0" smtClean="0"/>
              <a:t>Testing plan (esp. UAT) (Amin)</a:t>
            </a:r>
            <a:endParaRPr lang="en-US" sz="1200" b="0" dirty="0" smtClean="0"/>
          </a:p>
          <a:p>
            <a:pPr lvl="1" fontAlgn="base"/>
            <a:r>
              <a:rPr lang="en-US" sz="1200" b="0" dirty="0" smtClean="0"/>
              <a:t>email </a:t>
            </a:r>
            <a:r>
              <a:rPr lang="en-US" sz="1200" b="0" dirty="0"/>
              <a:t>address for receiving </a:t>
            </a:r>
            <a:r>
              <a:rPr lang="en-US" sz="1200" b="0" dirty="0" smtClean="0"/>
              <a:t>feedback (Saad)</a:t>
            </a:r>
            <a:endParaRPr lang="en-US" sz="1200" b="0" dirty="0"/>
          </a:p>
          <a:p>
            <a:endParaRPr lang="en-US" sz="1200" b="0" dirty="0" smtClean="0"/>
          </a:p>
          <a:p>
            <a:r>
              <a:rPr lang="en-US" sz="1200" dirty="0" smtClean="0"/>
              <a:t>Feedback </a:t>
            </a:r>
            <a:r>
              <a:rPr lang="en-US" sz="1200" dirty="0"/>
              <a:t>for presentations</a:t>
            </a:r>
            <a:r>
              <a:rPr lang="en-US" sz="1200" b="0" dirty="0"/>
              <a:t>: Each member of a group will be assigned to give feedback to another group (group 1 members each provide their thoughts to group 2, group 2 to group 3, etc.). See the </a:t>
            </a:r>
            <a:r>
              <a:rPr lang="en-US" sz="1200" b="0" u="sng" dirty="0">
                <a:hlinkClick r:id="rId2"/>
              </a:rPr>
              <a:t>midterm presentation peer review google doc</a:t>
            </a:r>
            <a:r>
              <a:rPr lang="en-US" sz="1200" b="0" dirty="0"/>
              <a:t> for a list of questions to consider. Try to make your notes during the presentation itself so that you can send your feedback right away. Your group’s presentation should include an email address to which your peer reviewers can send their feedback.</a:t>
            </a:r>
            <a:endParaRPr lang="en-US" sz="1200" dirty="0"/>
          </a:p>
          <a:p>
            <a:endParaRPr lang="en-US" sz="1200" dirty="0"/>
          </a:p>
        </p:txBody>
      </p:sp>
    </p:spTree>
    <p:extLst>
      <p:ext uri="{BB962C8B-B14F-4D97-AF65-F5344CB8AC3E}">
        <p14:creationId xmlns:p14="http://schemas.microsoft.com/office/powerpoint/2010/main" val="232157356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572" y="264073"/>
            <a:ext cx="8229600" cy="990600"/>
          </a:xfrm>
        </p:spPr>
        <p:txBody>
          <a:bodyPr/>
          <a:lstStyle/>
          <a:p>
            <a:r>
              <a:rPr lang="en-US" dirty="0" smtClean="0"/>
              <a:t>ADP vs. BLS private payroll growth</a:t>
            </a:r>
            <a:endParaRPr 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1084616076"/>
              </p:ext>
            </p:extLst>
          </p:nvPr>
        </p:nvGraphicFramePr>
        <p:xfrm>
          <a:off x="457200" y="1809750"/>
          <a:ext cx="8229600" cy="4876800"/>
        </p:xfrm>
        <a:graphic>
          <a:graphicData uri="http://schemas.openxmlformats.org/drawingml/2006/chart">
            <c:chart xmlns:c="http://schemas.openxmlformats.org/drawingml/2006/chart" xmlns:r="http://schemas.openxmlformats.org/officeDocument/2006/relationships" r:id="rId3"/>
          </a:graphicData>
        </a:graphic>
      </p:graphicFrame>
      <p:sp>
        <p:nvSpPr>
          <p:cNvPr id="11" name="Rounded Rectangle 10"/>
          <p:cNvSpPr/>
          <p:nvPr/>
        </p:nvSpPr>
        <p:spPr>
          <a:xfrm>
            <a:off x="457200" y="1135143"/>
            <a:ext cx="1045883" cy="46317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Monthly </a:t>
            </a:r>
            <a:r>
              <a:rPr lang="en-US" sz="1000" b="1" dirty="0" smtClean="0">
                <a:solidFill>
                  <a:schemeClr val="tx1"/>
                </a:solidFill>
              </a:rPr>
              <a:t>Comparison </a:t>
            </a:r>
            <a:endParaRPr lang="en-US" sz="1000" b="1" dirty="0">
              <a:solidFill>
                <a:schemeClr val="tx1"/>
              </a:solidFill>
            </a:endParaRPr>
          </a:p>
        </p:txBody>
      </p:sp>
      <p:sp>
        <p:nvSpPr>
          <p:cNvPr id="12" name="TextBox 11"/>
          <p:cNvSpPr txBox="1"/>
          <p:nvPr/>
        </p:nvSpPr>
        <p:spPr>
          <a:xfrm>
            <a:off x="5797176" y="1950117"/>
            <a:ext cx="3003176" cy="646331"/>
          </a:xfrm>
          <a:prstGeom prst="rect">
            <a:avLst/>
          </a:prstGeom>
          <a:noFill/>
        </p:spPr>
        <p:txBody>
          <a:bodyPr wrap="square" rtlCol="0">
            <a:spAutoFit/>
          </a:bodyPr>
          <a:lstStyle/>
          <a:p>
            <a:r>
              <a:rPr lang="en-US" sz="1200" b="1" dirty="0" smtClean="0"/>
              <a:t>Time period: Jan ‘12 – May ‘16</a:t>
            </a:r>
          </a:p>
          <a:p>
            <a:r>
              <a:rPr lang="en-US" sz="1200" b="1" dirty="0" smtClean="0"/>
              <a:t>Correlation: 0.99</a:t>
            </a:r>
          </a:p>
          <a:p>
            <a:r>
              <a:rPr lang="en-US" sz="1200" b="1" dirty="0" smtClean="0"/>
              <a:t>Mean absolute error: 30k</a:t>
            </a:r>
            <a:endParaRPr lang="en-US" sz="1200" b="1" dirty="0"/>
          </a:p>
        </p:txBody>
      </p:sp>
      <p:sp>
        <p:nvSpPr>
          <p:cNvPr id="13" name="TextBox 12"/>
          <p:cNvSpPr txBox="1"/>
          <p:nvPr/>
        </p:nvSpPr>
        <p:spPr>
          <a:xfrm>
            <a:off x="2584824" y="1100785"/>
            <a:ext cx="702235" cy="307777"/>
          </a:xfrm>
          <a:prstGeom prst="rect">
            <a:avLst/>
          </a:prstGeom>
          <a:noFill/>
        </p:spPr>
        <p:txBody>
          <a:bodyPr wrap="square" rtlCol="0">
            <a:spAutoFit/>
          </a:bodyPr>
          <a:lstStyle/>
          <a:p>
            <a:r>
              <a:rPr lang="en-US" sz="1400" dirty="0" smtClean="0"/>
              <a:t>Start: </a:t>
            </a:r>
            <a:endParaRPr lang="en-US" sz="1400" dirty="0"/>
          </a:p>
        </p:txBody>
      </p:sp>
      <p:sp>
        <p:nvSpPr>
          <p:cNvPr id="14" name="TextBox 13"/>
          <p:cNvSpPr txBox="1"/>
          <p:nvPr/>
        </p:nvSpPr>
        <p:spPr>
          <a:xfrm>
            <a:off x="5195047" y="1089038"/>
            <a:ext cx="1688352" cy="307777"/>
          </a:xfrm>
          <a:prstGeom prst="rect">
            <a:avLst/>
          </a:prstGeom>
          <a:noFill/>
        </p:spPr>
        <p:txBody>
          <a:bodyPr wrap="square" rtlCol="0">
            <a:spAutoFit/>
          </a:bodyPr>
          <a:lstStyle/>
          <a:p>
            <a:r>
              <a:rPr lang="en-US" sz="1400" dirty="0" smtClean="0"/>
              <a:t>End:</a:t>
            </a:r>
            <a:endParaRPr lang="en-US" sz="1400" dirty="0"/>
          </a:p>
        </p:txBody>
      </p:sp>
      <p:sp>
        <p:nvSpPr>
          <p:cNvPr id="15" name="Rectangle 14"/>
          <p:cNvSpPr/>
          <p:nvPr/>
        </p:nvSpPr>
        <p:spPr>
          <a:xfrm>
            <a:off x="3287059" y="1135143"/>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3170518" y="1135143"/>
            <a:ext cx="936813" cy="276999"/>
          </a:xfrm>
          <a:prstGeom prst="rect">
            <a:avLst/>
          </a:prstGeom>
          <a:noFill/>
        </p:spPr>
        <p:txBody>
          <a:bodyPr wrap="square" rtlCol="0">
            <a:spAutoFit/>
          </a:bodyPr>
          <a:lstStyle/>
          <a:p>
            <a:pPr algn="ctr"/>
            <a:r>
              <a:rPr lang="en-US" sz="1200" b="1" dirty="0" smtClean="0"/>
              <a:t>Jan</a:t>
            </a:r>
            <a:endParaRPr lang="en-US" sz="1200" b="1" dirty="0"/>
          </a:p>
        </p:txBody>
      </p:sp>
      <p:sp>
        <p:nvSpPr>
          <p:cNvPr id="19" name="Rectangle 18"/>
          <p:cNvSpPr/>
          <p:nvPr/>
        </p:nvSpPr>
        <p:spPr>
          <a:xfrm>
            <a:off x="4223872" y="1135143"/>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5767294" y="1133352"/>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6665256" y="1134371"/>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4107331" y="1142429"/>
            <a:ext cx="936813" cy="276999"/>
          </a:xfrm>
          <a:prstGeom prst="rect">
            <a:avLst/>
          </a:prstGeom>
          <a:noFill/>
        </p:spPr>
        <p:txBody>
          <a:bodyPr wrap="square" rtlCol="0">
            <a:spAutoFit/>
          </a:bodyPr>
          <a:lstStyle/>
          <a:p>
            <a:pPr algn="ctr"/>
            <a:r>
              <a:rPr lang="en-US" sz="1200" b="1" dirty="0" smtClean="0"/>
              <a:t>2012</a:t>
            </a:r>
            <a:endParaRPr lang="en-US" sz="1200" b="1" dirty="0"/>
          </a:p>
        </p:txBody>
      </p:sp>
      <p:sp>
        <p:nvSpPr>
          <p:cNvPr id="23" name="TextBox 22"/>
          <p:cNvSpPr txBox="1"/>
          <p:nvPr/>
        </p:nvSpPr>
        <p:spPr>
          <a:xfrm>
            <a:off x="5622363" y="1119816"/>
            <a:ext cx="936813" cy="276999"/>
          </a:xfrm>
          <a:prstGeom prst="rect">
            <a:avLst/>
          </a:prstGeom>
          <a:noFill/>
        </p:spPr>
        <p:txBody>
          <a:bodyPr wrap="square" rtlCol="0">
            <a:spAutoFit/>
          </a:bodyPr>
          <a:lstStyle/>
          <a:p>
            <a:pPr algn="ctr"/>
            <a:r>
              <a:rPr lang="en-US" sz="1200" b="1" dirty="0" smtClean="0"/>
              <a:t>May</a:t>
            </a:r>
            <a:endParaRPr lang="en-US" sz="1200" b="1" dirty="0"/>
          </a:p>
        </p:txBody>
      </p:sp>
      <p:sp>
        <p:nvSpPr>
          <p:cNvPr id="24" name="TextBox 23"/>
          <p:cNvSpPr txBox="1"/>
          <p:nvPr/>
        </p:nvSpPr>
        <p:spPr>
          <a:xfrm>
            <a:off x="6559176" y="1131563"/>
            <a:ext cx="936813" cy="276999"/>
          </a:xfrm>
          <a:prstGeom prst="rect">
            <a:avLst/>
          </a:prstGeom>
          <a:noFill/>
        </p:spPr>
        <p:txBody>
          <a:bodyPr wrap="square" rtlCol="0">
            <a:spAutoFit/>
          </a:bodyPr>
          <a:lstStyle/>
          <a:p>
            <a:pPr algn="ctr"/>
            <a:r>
              <a:rPr lang="en-US" sz="1200" b="1" dirty="0" smtClean="0"/>
              <a:t>2016</a:t>
            </a:r>
            <a:endParaRPr lang="en-US" sz="1200" b="1" dirty="0"/>
          </a:p>
        </p:txBody>
      </p:sp>
      <p:sp>
        <p:nvSpPr>
          <p:cNvPr id="27" name="Oval 26"/>
          <p:cNvSpPr/>
          <p:nvPr/>
        </p:nvSpPr>
        <p:spPr>
          <a:xfrm>
            <a:off x="7724588" y="1089038"/>
            <a:ext cx="418353" cy="33039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7724588" y="1113566"/>
            <a:ext cx="826584" cy="307777"/>
          </a:xfrm>
          <a:prstGeom prst="rect">
            <a:avLst/>
          </a:prstGeom>
          <a:noFill/>
        </p:spPr>
        <p:txBody>
          <a:bodyPr wrap="square" rtlCol="0">
            <a:spAutoFit/>
          </a:bodyPr>
          <a:lstStyle/>
          <a:p>
            <a:r>
              <a:rPr lang="en-US" sz="1400" b="1" dirty="0" smtClean="0"/>
              <a:t>GO</a:t>
            </a:r>
            <a:endParaRPr lang="en-US" sz="1400" b="1" dirty="0"/>
          </a:p>
        </p:txBody>
      </p:sp>
    </p:spTree>
    <p:extLst>
      <p:ext uri="{BB962C8B-B14F-4D97-AF65-F5344CB8AC3E}">
        <p14:creationId xmlns:p14="http://schemas.microsoft.com/office/powerpoint/2010/main" val="818435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577"/>
            <a:ext cx="8229600" cy="990600"/>
          </a:xfrm>
        </p:spPr>
        <p:txBody>
          <a:bodyPr/>
          <a:lstStyle/>
          <a:p>
            <a:r>
              <a:rPr lang="en-US" dirty="0" smtClean="0"/>
              <a:t>Monthly Comparison of ADP vs. BLS</a:t>
            </a:r>
            <a:endParaRPr 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3555005946"/>
              </p:ext>
            </p:extLst>
          </p:nvPr>
        </p:nvGraphicFramePr>
        <p:xfrm>
          <a:off x="457200" y="1794435"/>
          <a:ext cx="8229600" cy="4876800"/>
        </p:xfrm>
        <a:graphic>
          <a:graphicData uri="http://schemas.openxmlformats.org/drawingml/2006/chart">
            <c:chart xmlns:c="http://schemas.openxmlformats.org/drawingml/2006/chart" xmlns:r="http://schemas.openxmlformats.org/officeDocument/2006/relationships" r:id="rId3"/>
          </a:graphicData>
        </a:graphic>
      </p:graphicFrame>
      <p:sp>
        <p:nvSpPr>
          <p:cNvPr id="8" name="Rounded Rectangle 7"/>
          <p:cNvSpPr/>
          <p:nvPr/>
        </p:nvSpPr>
        <p:spPr>
          <a:xfrm>
            <a:off x="457200" y="1209859"/>
            <a:ext cx="1045883" cy="46317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rgbClr val="D9D9D9"/>
                </a:solidFill>
              </a:rPr>
              <a:t>Monthly </a:t>
            </a:r>
            <a:r>
              <a:rPr lang="en-US" sz="1000" b="1" dirty="0" smtClean="0">
                <a:solidFill>
                  <a:srgbClr val="D9D9D9"/>
                </a:solidFill>
              </a:rPr>
              <a:t>Comparison </a:t>
            </a:r>
            <a:endParaRPr lang="en-US" sz="1000" b="1" dirty="0">
              <a:solidFill>
                <a:srgbClr val="D9D9D9"/>
              </a:solidFill>
            </a:endParaRPr>
          </a:p>
        </p:txBody>
      </p:sp>
      <p:sp>
        <p:nvSpPr>
          <p:cNvPr id="18" name="TextBox 17"/>
          <p:cNvSpPr txBox="1"/>
          <p:nvPr/>
        </p:nvSpPr>
        <p:spPr>
          <a:xfrm>
            <a:off x="2556434" y="1239314"/>
            <a:ext cx="702235" cy="307777"/>
          </a:xfrm>
          <a:prstGeom prst="rect">
            <a:avLst/>
          </a:prstGeom>
          <a:noFill/>
        </p:spPr>
        <p:txBody>
          <a:bodyPr wrap="square" rtlCol="0">
            <a:spAutoFit/>
          </a:bodyPr>
          <a:lstStyle/>
          <a:p>
            <a:r>
              <a:rPr lang="en-US" sz="1400" dirty="0" smtClean="0"/>
              <a:t>Start: </a:t>
            </a:r>
            <a:endParaRPr lang="en-US" sz="1400" dirty="0"/>
          </a:p>
        </p:txBody>
      </p:sp>
      <p:sp>
        <p:nvSpPr>
          <p:cNvPr id="19" name="TextBox 18"/>
          <p:cNvSpPr txBox="1"/>
          <p:nvPr/>
        </p:nvSpPr>
        <p:spPr>
          <a:xfrm>
            <a:off x="5166657" y="1227567"/>
            <a:ext cx="1688352" cy="307777"/>
          </a:xfrm>
          <a:prstGeom prst="rect">
            <a:avLst/>
          </a:prstGeom>
          <a:noFill/>
        </p:spPr>
        <p:txBody>
          <a:bodyPr wrap="square" rtlCol="0">
            <a:spAutoFit/>
          </a:bodyPr>
          <a:lstStyle/>
          <a:p>
            <a:r>
              <a:rPr lang="en-US" sz="1400" dirty="0" smtClean="0"/>
              <a:t>End:</a:t>
            </a:r>
            <a:endParaRPr lang="en-US" sz="1400" dirty="0"/>
          </a:p>
        </p:txBody>
      </p:sp>
      <p:sp>
        <p:nvSpPr>
          <p:cNvPr id="20" name="Rectangle 19"/>
          <p:cNvSpPr/>
          <p:nvPr/>
        </p:nvSpPr>
        <p:spPr>
          <a:xfrm>
            <a:off x="3258669" y="1273672"/>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3142128" y="1273672"/>
            <a:ext cx="936813" cy="276999"/>
          </a:xfrm>
          <a:prstGeom prst="rect">
            <a:avLst/>
          </a:prstGeom>
          <a:noFill/>
        </p:spPr>
        <p:txBody>
          <a:bodyPr wrap="square" rtlCol="0">
            <a:spAutoFit/>
          </a:bodyPr>
          <a:lstStyle/>
          <a:p>
            <a:pPr algn="ctr"/>
            <a:r>
              <a:rPr lang="en-US" sz="1200" dirty="0" smtClean="0"/>
              <a:t>Month</a:t>
            </a:r>
            <a:endParaRPr lang="en-US" sz="1200" dirty="0"/>
          </a:p>
        </p:txBody>
      </p:sp>
      <p:sp>
        <p:nvSpPr>
          <p:cNvPr id="22" name="Rectangle 21"/>
          <p:cNvSpPr/>
          <p:nvPr/>
        </p:nvSpPr>
        <p:spPr>
          <a:xfrm>
            <a:off x="4195482" y="1273672"/>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5738904" y="1271881"/>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6636866" y="1272900"/>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4078941" y="1280958"/>
            <a:ext cx="936813" cy="276999"/>
          </a:xfrm>
          <a:prstGeom prst="rect">
            <a:avLst/>
          </a:prstGeom>
          <a:noFill/>
        </p:spPr>
        <p:txBody>
          <a:bodyPr wrap="square" rtlCol="0">
            <a:spAutoFit/>
          </a:bodyPr>
          <a:lstStyle/>
          <a:p>
            <a:pPr algn="ctr"/>
            <a:r>
              <a:rPr lang="en-US" sz="1200" dirty="0" smtClean="0"/>
              <a:t>Year</a:t>
            </a:r>
            <a:endParaRPr lang="en-US" sz="1200" dirty="0"/>
          </a:p>
        </p:txBody>
      </p:sp>
      <p:sp>
        <p:nvSpPr>
          <p:cNvPr id="26" name="TextBox 25"/>
          <p:cNvSpPr txBox="1"/>
          <p:nvPr/>
        </p:nvSpPr>
        <p:spPr>
          <a:xfrm>
            <a:off x="5593973" y="1258345"/>
            <a:ext cx="936813" cy="276999"/>
          </a:xfrm>
          <a:prstGeom prst="rect">
            <a:avLst/>
          </a:prstGeom>
          <a:noFill/>
        </p:spPr>
        <p:txBody>
          <a:bodyPr wrap="square" rtlCol="0">
            <a:spAutoFit/>
          </a:bodyPr>
          <a:lstStyle/>
          <a:p>
            <a:pPr algn="ctr"/>
            <a:r>
              <a:rPr lang="en-US" sz="1200" dirty="0" smtClean="0"/>
              <a:t>Month</a:t>
            </a:r>
            <a:endParaRPr lang="en-US" sz="1200" dirty="0"/>
          </a:p>
        </p:txBody>
      </p:sp>
      <p:sp>
        <p:nvSpPr>
          <p:cNvPr id="27" name="TextBox 26"/>
          <p:cNvSpPr txBox="1"/>
          <p:nvPr/>
        </p:nvSpPr>
        <p:spPr>
          <a:xfrm>
            <a:off x="6530786" y="1270092"/>
            <a:ext cx="936813" cy="276999"/>
          </a:xfrm>
          <a:prstGeom prst="rect">
            <a:avLst/>
          </a:prstGeom>
          <a:noFill/>
        </p:spPr>
        <p:txBody>
          <a:bodyPr wrap="square" rtlCol="0">
            <a:spAutoFit/>
          </a:bodyPr>
          <a:lstStyle/>
          <a:p>
            <a:pPr algn="ctr"/>
            <a:r>
              <a:rPr lang="en-US" sz="1200" dirty="0" smtClean="0"/>
              <a:t>Year</a:t>
            </a:r>
            <a:endParaRPr lang="en-US" sz="1200" dirty="0"/>
          </a:p>
        </p:txBody>
      </p:sp>
      <p:sp>
        <p:nvSpPr>
          <p:cNvPr id="28" name="Oval 27"/>
          <p:cNvSpPr/>
          <p:nvPr/>
        </p:nvSpPr>
        <p:spPr>
          <a:xfrm>
            <a:off x="7696198" y="1227567"/>
            <a:ext cx="418353" cy="33039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7696198" y="1258345"/>
            <a:ext cx="826584" cy="307777"/>
          </a:xfrm>
          <a:prstGeom prst="rect">
            <a:avLst/>
          </a:prstGeom>
          <a:noFill/>
        </p:spPr>
        <p:txBody>
          <a:bodyPr wrap="square" rtlCol="0">
            <a:spAutoFit/>
          </a:bodyPr>
          <a:lstStyle/>
          <a:p>
            <a:r>
              <a:rPr lang="en-US" sz="1400" b="1" dirty="0" smtClean="0"/>
              <a:t>GO</a:t>
            </a:r>
            <a:endParaRPr lang="en-US" sz="1400" b="1" dirty="0"/>
          </a:p>
        </p:txBody>
      </p:sp>
    </p:spTree>
    <p:extLst>
      <p:ext uri="{BB962C8B-B14F-4D97-AF65-F5344CB8AC3E}">
        <p14:creationId xmlns:p14="http://schemas.microsoft.com/office/powerpoint/2010/main" val="1633846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577"/>
            <a:ext cx="8229600" cy="990600"/>
          </a:xfrm>
        </p:spPr>
        <p:txBody>
          <a:bodyPr/>
          <a:lstStyle/>
          <a:p>
            <a:r>
              <a:rPr lang="en-US" dirty="0" smtClean="0"/>
              <a:t>Monthly Comparison of ADP vs. BLS</a:t>
            </a:r>
            <a:endParaRPr lang="en-US" dirty="0"/>
          </a:p>
        </p:txBody>
      </p:sp>
      <p:graphicFrame>
        <p:nvGraphicFramePr>
          <p:cNvPr id="30" name="Content Placeholder 29"/>
          <p:cNvGraphicFramePr>
            <a:graphicFrameLocks noGrp="1"/>
          </p:cNvGraphicFramePr>
          <p:nvPr>
            <p:ph idx="1"/>
            <p:extLst>
              <p:ext uri="{D42A27DB-BD31-4B8C-83A1-F6EECF244321}">
                <p14:modId xmlns:p14="http://schemas.microsoft.com/office/powerpoint/2010/main" val="1730792563"/>
              </p:ext>
            </p:extLst>
          </p:nvPr>
        </p:nvGraphicFramePr>
        <p:xfrm>
          <a:off x="457200" y="1779494"/>
          <a:ext cx="8229600" cy="4876800"/>
        </p:xfrm>
        <a:graphic>
          <a:graphicData uri="http://schemas.openxmlformats.org/drawingml/2006/chart">
            <c:chart xmlns:c="http://schemas.openxmlformats.org/drawingml/2006/chart" xmlns:r="http://schemas.openxmlformats.org/officeDocument/2006/relationships" r:id="rId3"/>
          </a:graphicData>
        </a:graphic>
      </p:graphicFrame>
      <p:sp>
        <p:nvSpPr>
          <p:cNvPr id="8" name="Rounded Rectangle 7"/>
          <p:cNvSpPr/>
          <p:nvPr/>
        </p:nvSpPr>
        <p:spPr>
          <a:xfrm>
            <a:off x="457200" y="1209859"/>
            <a:ext cx="1045883" cy="46317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lumMod val="85000"/>
                  </a:schemeClr>
                </a:solidFill>
              </a:rPr>
              <a:t>Monthly </a:t>
            </a:r>
            <a:r>
              <a:rPr lang="en-US" sz="1000" b="1" dirty="0" smtClean="0">
                <a:solidFill>
                  <a:schemeClr val="bg1">
                    <a:lumMod val="85000"/>
                  </a:schemeClr>
                </a:solidFill>
              </a:rPr>
              <a:t>Comparison </a:t>
            </a:r>
            <a:endParaRPr lang="en-US" sz="1000" b="1" dirty="0">
              <a:solidFill>
                <a:schemeClr val="bg1">
                  <a:lumMod val="85000"/>
                </a:schemeClr>
              </a:solidFill>
            </a:endParaRPr>
          </a:p>
        </p:txBody>
      </p:sp>
      <p:sp>
        <p:nvSpPr>
          <p:cNvPr id="18" name="TextBox 17"/>
          <p:cNvSpPr txBox="1"/>
          <p:nvPr/>
        </p:nvSpPr>
        <p:spPr>
          <a:xfrm>
            <a:off x="2556434" y="1239314"/>
            <a:ext cx="702235" cy="307777"/>
          </a:xfrm>
          <a:prstGeom prst="rect">
            <a:avLst/>
          </a:prstGeom>
          <a:noFill/>
        </p:spPr>
        <p:txBody>
          <a:bodyPr wrap="square" rtlCol="0">
            <a:spAutoFit/>
          </a:bodyPr>
          <a:lstStyle/>
          <a:p>
            <a:r>
              <a:rPr lang="en-US" sz="1400" dirty="0" smtClean="0"/>
              <a:t>Start: </a:t>
            </a:r>
            <a:endParaRPr lang="en-US" sz="1400" dirty="0"/>
          </a:p>
        </p:txBody>
      </p:sp>
      <p:sp>
        <p:nvSpPr>
          <p:cNvPr id="19" name="TextBox 18"/>
          <p:cNvSpPr txBox="1"/>
          <p:nvPr/>
        </p:nvSpPr>
        <p:spPr>
          <a:xfrm>
            <a:off x="5166657" y="1227567"/>
            <a:ext cx="1688352" cy="307777"/>
          </a:xfrm>
          <a:prstGeom prst="rect">
            <a:avLst/>
          </a:prstGeom>
          <a:noFill/>
        </p:spPr>
        <p:txBody>
          <a:bodyPr wrap="square" rtlCol="0">
            <a:spAutoFit/>
          </a:bodyPr>
          <a:lstStyle/>
          <a:p>
            <a:r>
              <a:rPr lang="en-US" sz="1400" dirty="0" smtClean="0"/>
              <a:t>End:</a:t>
            </a:r>
            <a:endParaRPr lang="en-US" sz="1400" dirty="0"/>
          </a:p>
        </p:txBody>
      </p:sp>
      <p:sp>
        <p:nvSpPr>
          <p:cNvPr id="20" name="Rectangle 19"/>
          <p:cNvSpPr/>
          <p:nvPr/>
        </p:nvSpPr>
        <p:spPr>
          <a:xfrm>
            <a:off x="3258669" y="1273672"/>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3142128" y="1273672"/>
            <a:ext cx="936813" cy="276999"/>
          </a:xfrm>
          <a:prstGeom prst="rect">
            <a:avLst/>
          </a:prstGeom>
          <a:noFill/>
        </p:spPr>
        <p:txBody>
          <a:bodyPr wrap="square" rtlCol="0">
            <a:spAutoFit/>
          </a:bodyPr>
          <a:lstStyle/>
          <a:p>
            <a:pPr algn="ctr"/>
            <a:r>
              <a:rPr lang="en-US" sz="1200" b="1" dirty="0" smtClean="0"/>
              <a:t>Jan</a:t>
            </a:r>
            <a:endParaRPr lang="en-US" sz="1200" b="1" dirty="0"/>
          </a:p>
        </p:txBody>
      </p:sp>
      <p:sp>
        <p:nvSpPr>
          <p:cNvPr id="22" name="Rectangle 21"/>
          <p:cNvSpPr/>
          <p:nvPr/>
        </p:nvSpPr>
        <p:spPr>
          <a:xfrm>
            <a:off x="4195482" y="1273672"/>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5738904" y="1271881"/>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6636866" y="1272900"/>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4078941" y="1280958"/>
            <a:ext cx="936813" cy="276999"/>
          </a:xfrm>
          <a:prstGeom prst="rect">
            <a:avLst/>
          </a:prstGeom>
          <a:noFill/>
        </p:spPr>
        <p:txBody>
          <a:bodyPr wrap="square" rtlCol="0">
            <a:spAutoFit/>
          </a:bodyPr>
          <a:lstStyle/>
          <a:p>
            <a:pPr algn="ctr"/>
            <a:r>
              <a:rPr lang="en-US" sz="1200" b="1" dirty="0" smtClean="0"/>
              <a:t>2012</a:t>
            </a:r>
            <a:endParaRPr lang="en-US" sz="1200" b="1" dirty="0"/>
          </a:p>
        </p:txBody>
      </p:sp>
      <p:sp>
        <p:nvSpPr>
          <p:cNvPr id="26" name="TextBox 25"/>
          <p:cNvSpPr txBox="1"/>
          <p:nvPr/>
        </p:nvSpPr>
        <p:spPr>
          <a:xfrm>
            <a:off x="5593973" y="1258345"/>
            <a:ext cx="936813" cy="276999"/>
          </a:xfrm>
          <a:prstGeom prst="rect">
            <a:avLst/>
          </a:prstGeom>
          <a:noFill/>
        </p:spPr>
        <p:txBody>
          <a:bodyPr wrap="square" rtlCol="0">
            <a:spAutoFit/>
          </a:bodyPr>
          <a:lstStyle/>
          <a:p>
            <a:pPr algn="ctr"/>
            <a:r>
              <a:rPr lang="en-US" sz="1200" b="1" dirty="0" smtClean="0"/>
              <a:t>May</a:t>
            </a:r>
            <a:endParaRPr lang="en-US" sz="1200" b="1" dirty="0"/>
          </a:p>
        </p:txBody>
      </p:sp>
      <p:sp>
        <p:nvSpPr>
          <p:cNvPr id="27" name="TextBox 26"/>
          <p:cNvSpPr txBox="1"/>
          <p:nvPr/>
        </p:nvSpPr>
        <p:spPr>
          <a:xfrm>
            <a:off x="6530786" y="1270092"/>
            <a:ext cx="936813" cy="276999"/>
          </a:xfrm>
          <a:prstGeom prst="rect">
            <a:avLst/>
          </a:prstGeom>
          <a:noFill/>
        </p:spPr>
        <p:txBody>
          <a:bodyPr wrap="square" rtlCol="0">
            <a:spAutoFit/>
          </a:bodyPr>
          <a:lstStyle/>
          <a:p>
            <a:pPr algn="ctr"/>
            <a:r>
              <a:rPr lang="en-US" sz="1200" b="1" dirty="0" smtClean="0"/>
              <a:t>2016</a:t>
            </a:r>
            <a:endParaRPr lang="en-US" sz="1200" b="1" dirty="0"/>
          </a:p>
        </p:txBody>
      </p:sp>
      <p:sp>
        <p:nvSpPr>
          <p:cNvPr id="28" name="Oval 27"/>
          <p:cNvSpPr/>
          <p:nvPr/>
        </p:nvSpPr>
        <p:spPr>
          <a:xfrm>
            <a:off x="7696198" y="1227567"/>
            <a:ext cx="418353" cy="33039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7696198" y="1258345"/>
            <a:ext cx="826584" cy="307777"/>
          </a:xfrm>
          <a:prstGeom prst="rect">
            <a:avLst/>
          </a:prstGeom>
          <a:noFill/>
        </p:spPr>
        <p:txBody>
          <a:bodyPr wrap="square" rtlCol="0">
            <a:spAutoFit/>
          </a:bodyPr>
          <a:lstStyle/>
          <a:p>
            <a:r>
              <a:rPr lang="en-US" sz="1400" b="1" dirty="0" smtClean="0"/>
              <a:t>GO</a:t>
            </a:r>
            <a:endParaRPr lang="en-US" sz="1400" b="1" dirty="0"/>
          </a:p>
        </p:txBody>
      </p:sp>
    </p:spTree>
    <p:extLst>
      <p:ext uri="{BB962C8B-B14F-4D97-AF65-F5344CB8AC3E}">
        <p14:creationId xmlns:p14="http://schemas.microsoft.com/office/powerpoint/2010/main" val="1869829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0428"/>
            <a:ext cx="8229600" cy="990600"/>
          </a:xfrm>
        </p:spPr>
        <p:txBody>
          <a:bodyPr/>
          <a:lstStyle/>
          <a:p>
            <a:pPr algn="ctr"/>
            <a:r>
              <a:rPr lang="en-US" dirty="0" smtClean="0"/>
              <a:t>Iteration 4 </a:t>
            </a:r>
            <a:r>
              <a:rPr lang="en-US" dirty="0"/>
              <a:t>(ADP </a:t>
            </a:r>
            <a:r>
              <a:rPr lang="en-US" dirty="0" err="1"/>
              <a:t>vs</a:t>
            </a:r>
            <a:r>
              <a:rPr lang="en-US" dirty="0"/>
              <a:t> BLS)</a:t>
            </a:r>
            <a:endParaRPr lang="en-US" dirty="0"/>
          </a:p>
        </p:txBody>
      </p:sp>
    </p:spTree>
    <p:extLst>
      <p:ext uri="{BB962C8B-B14F-4D97-AF65-F5344CB8AC3E}">
        <p14:creationId xmlns:p14="http://schemas.microsoft.com/office/powerpoint/2010/main" val="2187333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572" y="264073"/>
            <a:ext cx="8229600" cy="990600"/>
          </a:xfrm>
        </p:spPr>
        <p:txBody>
          <a:bodyPr/>
          <a:lstStyle/>
          <a:p>
            <a:r>
              <a:rPr lang="en-US" dirty="0" smtClean="0"/>
              <a:t>ADP vs. BLS private payroll growth</a:t>
            </a:r>
            <a:endParaRPr 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3467961842"/>
              </p:ext>
            </p:extLst>
          </p:nvPr>
        </p:nvGraphicFramePr>
        <p:xfrm>
          <a:off x="457200" y="1696719"/>
          <a:ext cx="8229600" cy="3001309"/>
        </p:xfrm>
        <a:graphic>
          <a:graphicData uri="http://schemas.openxmlformats.org/drawingml/2006/chart">
            <c:chart xmlns:c="http://schemas.openxmlformats.org/drawingml/2006/chart" xmlns:r="http://schemas.openxmlformats.org/officeDocument/2006/relationships" r:id="rId3"/>
          </a:graphicData>
        </a:graphic>
      </p:graphicFrame>
      <p:sp>
        <p:nvSpPr>
          <p:cNvPr id="11" name="Rounded Rectangle 10"/>
          <p:cNvSpPr/>
          <p:nvPr/>
        </p:nvSpPr>
        <p:spPr>
          <a:xfrm>
            <a:off x="457200" y="1135143"/>
            <a:ext cx="1045883" cy="46317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Monthly </a:t>
            </a:r>
            <a:r>
              <a:rPr lang="en-US" sz="1000" b="1" dirty="0" smtClean="0">
                <a:solidFill>
                  <a:schemeClr val="tx1"/>
                </a:solidFill>
              </a:rPr>
              <a:t>Comparison </a:t>
            </a:r>
            <a:endParaRPr lang="en-US" sz="1000" b="1" dirty="0">
              <a:solidFill>
                <a:schemeClr val="tx1"/>
              </a:solidFill>
            </a:endParaRPr>
          </a:p>
        </p:txBody>
      </p:sp>
      <p:sp>
        <p:nvSpPr>
          <p:cNvPr id="12" name="TextBox 11"/>
          <p:cNvSpPr txBox="1"/>
          <p:nvPr/>
        </p:nvSpPr>
        <p:spPr>
          <a:xfrm>
            <a:off x="5797176" y="1699173"/>
            <a:ext cx="3003176" cy="646331"/>
          </a:xfrm>
          <a:prstGeom prst="rect">
            <a:avLst/>
          </a:prstGeom>
          <a:noFill/>
        </p:spPr>
        <p:txBody>
          <a:bodyPr wrap="square" rtlCol="0">
            <a:spAutoFit/>
          </a:bodyPr>
          <a:lstStyle/>
          <a:p>
            <a:r>
              <a:rPr lang="en-US" sz="1200" b="1" dirty="0" smtClean="0"/>
              <a:t>Time period: Jan ‘06 – May ‘16</a:t>
            </a:r>
          </a:p>
          <a:p>
            <a:r>
              <a:rPr lang="en-US" sz="1200" b="1" dirty="0" smtClean="0"/>
              <a:t>Correlation: 0.98</a:t>
            </a:r>
          </a:p>
          <a:p>
            <a:r>
              <a:rPr lang="en-US" sz="1200" b="1" dirty="0" smtClean="0"/>
              <a:t>Mean absolute error: 45k</a:t>
            </a:r>
            <a:endParaRPr lang="en-US" sz="1200" b="1" dirty="0"/>
          </a:p>
        </p:txBody>
      </p:sp>
      <p:sp>
        <p:nvSpPr>
          <p:cNvPr id="13" name="TextBox 12"/>
          <p:cNvSpPr txBox="1"/>
          <p:nvPr/>
        </p:nvSpPr>
        <p:spPr>
          <a:xfrm>
            <a:off x="2584824" y="1100785"/>
            <a:ext cx="702235" cy="307777"/>
          </a:xfrm>
          <a:prstGeom prst="rect">
            <a:avLst/>
          </a:prstGeom>
          <a:noFill/>
        </p:spPr>
        <p:txBody>
          <a:bodyPr wrap="square" rtlCol="0">
            <a:spAutoFit/>
          </a:bodyPr>
          <a:lstStyle/>
          <a:p>
            <a:r>
              <a:rPr lang="en-US" sz="1400" dirty="0" smtClean="0"/>
              <a:t>Start: </a:t>
            </a:r>
            <a:endParaRPr lang="en-US" sz="1400" dirty="0"/>
          </a:p>
        </p:txBody>
      </p:sp>
      <p:sp>
        <p:nvSpPr>
          <p:cNvPr id="14" name="TextBox 13"/>
          <p:cNvSpPr txBox="1"/>
          <p:nvPr/>
        </p:nvSpPr>
        <p:spPr>
          <a:xfrm>
            <a:off x="5195047" y="1089038"/>
            <a:ext cx="1688352" cy="307777"/>
          </a:xfrm>
          <a:prstGeom prst="rect">
            <a:avLst/>
          </a:prstGeom>
          <a:noFill/>
        </p:spPr>
        <p:txBody>
          <a:bodyPr wrap="square" rtlCol="0">
            <a:spAutoFit/>
          </a:bodyPr>
          <a:lstStyle/>
          <a:p>
            <a:r>
              <a:rPr lang="en-US" sz="1400" dirty="0" smtClean="0"/>
              <a:t>End:</a:t>
            </a:r>
            <a:endParaRPr lang="en-US" sz="1400" dirty="0"/>
          </a:p>
        </p:txBody>
      </p:sp>
      <p:sp>
        <p:nvSpPr>
          <p:cNvPr id="15" name="Rectangle 14"/>
          <p:cNvSpPr/>
          <p:nvPr/>
        </p:nvSpPr>
        <p:spPr>
          <a:xfrm>
            <a:off x="3287059" y="1135143"/>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3170518" y="1135143"/>
            <a:ext cx="936813" cy="276999"/>
          </a:xfrm>
          <a:prstGeom prst="rect">
            <a:avLst/>
          </a:prstGeom>
          <a:noFill/>
        </p:spPr>
        <p:txBody>
          <a:bodyPr wrap="square" rtlCol="0">
            <a:spAutoFit/>
          </a:bodyPr>
          <a:lstStyle/>
          <a:p>
            <a:pPr algn="ctr"/>
            <a:r>
              <a:rPr lang="en-US" sz="1200" dirty="0" smtClean="0"/>
              <a:t>Month</a:t>
            </a:r>
            <a:endParaRPr lang="en-US" sz="1200" dirty="0"/>
          </a:p>
        </p:txBody>
      </p:sp>
      <p:sp>
        <p:nvSpPr>
          <p:cNvPr id="19" name="Rectangle 18"/>
          <p:cNvSpPr/>
          <p:nvPr/>
        </p:nvSpPr>
        <p:spPr>
          <a:xfrm>
            <a:off x="4223872" y="1135143"/>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5767294" y="1133352"/>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6665256" y="1134371"/>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4107331" y="1142429"/>
            <a:ext cx="936813" cy="276999"/>
          </a:xfrm>
          <a:prstGeom prst="rect">
            <a:avLst/>
          </a:prstGeom>
          <a:noFill/>
        </p:spPr>
        <p:txBody>
          <a:bodyPr wrap="square" rtlCol="0">
            <a:spAutoFit/>
          </a:bodyPr>
          <a:lstStyle/>
          <a:p>
            <a:pPr algn="ctr"/>
            <a:r>
              <a:rPr lang="en-US" sz="1200" dirty="0" smtClean="0"/>
              <a:t>Year</a:t>
            </a:r>
            <a:endParaRPr lang="en-US" sz="1200" dirty="0"/>
          </a:p>
        </p:txBody>
      </p:sp>
      <p:sp>
        <p:nvSpPr>
          <p:cNvPr id="23" name="TextBox 22"/>
          <p:cNvSpPr txBox="1"/>
          <p:nvPr/>
        </p:nvSpPr>
        <p:spPr>
          <a:xfrm>
            <a:off x="5622363" y="1119816"/>
            <a:ext cx="936813" cy="276999"/>
          </a:xfrm>
          <a:prstGeom prst="rect">
            <a:avLst/>
          </a:prstGeom>
          <a:noFill/>
        </p:spPr>
        <p:txBody>
          <a:bodyPr wrap="square" rtlCol="0">
            <a:spAutoFit/>
          </a:bodyPr>
          <a:lstStyle/>
          <a:p>
            <a:pPr algn="ctr"/>
            <a:r>
              <a:rPr lang="en-US" sz="1200" dirty="0" smtClean="0"/>
              <a:t>Month</a:t>
            </a:r>
            <a:endParaRPr lang="en-US" sz="1200" dirty="0"/>
          </a:p>
        </p:txBody>
      </p:sp>
      <p:sp>
        <p:nvSpPr>
          <p:cNvPr id="24" name="TextBox 23"/>
          <p:cNvSpPr txBox="1"/>
          <p:nvPr/>
        </p:nvSpPr>
        <p:spPr>
          <a:xfrm>
            <a:off x="6559176" y="1131563"/>
            <a:ext cx="936813" cy="276999"/>
          </a:xfrm>
          <a:prstGeom prst="rect">
            <a:avLst/>
          </a:prstGeom>
          <a:noFill/>
        </p:spPr>
        <p:txBody>
          <a:bodyPr wrap="square" rtlCol="0">
            <a:spAutoFit/>
          </a:bodyPr>
          <a:lstStyle/>
          <a:p>
            <a:pPr algn="ctr"/>
            <a:r>
              <a:rPr lang="en-US" sz="1200" dirty="0" smtClean="0"/>
              <a:t>Year</a:t>
            </a:r>
            <a:endParaRPr lang="en-US" sz="1200" dirty="0"/>
          </a:p>
        </p:txBody>
      </p:sp>
      <p:sp>
        <p:nvSpPr>
          <p:cNvPr id="27" name="Oval 26"/>
          <p:cNvSpPr/>
          <p:nvPr/>
        </p:nvSpPr>
        <p:spPr>
          <a:xfrm>
            <a:off x="7724588" y="1089038"/>
            <a:ext cx="418353" cy="33039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7724588" y="1113566"/>
            <a:ext cx="826584" cy="307777"/>
          </a:xfrm>
          <a:prstGeom prst="rect">
            <a:avLst/>
          </a:prstGeom>
          <a:noFill/>
        </p:spPr>
        <p:txBody>
          <a:bodyPr wrap="square" rtlCol="0">
            <a:spAutoFit/>
          </a:bodyPr>
          <a:lstStyle/>
          <a:p>
            <a:r>
              <a:rPr lang="en-US" sz="1400" b="1" dirty="0" smtClean="0"/>
              <a:t>GO</a:t>
            </a:r>
            <a:endParaRPr lang="en-US" sz="1400" b="1" dirty="0"/>
          </a:p>
        </p:txBody>
      </p:sp>
      <p:sp>
        <p:nvSpPr>
          <p:cNvPr id="3" name="TextBox 2"/>
          <p:cNvSpPr txBox="1"/>
          <p:nvPr/>
        </p:nvSpPr>
        <p:spPr>
          <a:xfrm>
            <a:off x="457200" y="1696719"/>
            <a:ext cx="1150470" cy="246221"/>
          </a:xfrm>
          <a:prstGeom prst="rect">
            <a:avLst/>
          </a:prstGeom>
          <a:noFill/>
        </p:spPr>
        <p:txBody>
          <a:bodyPr wrap="square" rtlCol="0">
            <a:spAutoFit/>
          </a:bodyPr>
          <a:lstStyle/>
          <a:p>
            <a:r>
              <a:rPr lang="en-US" sz="1000" dirty="0" smtClean="0"/>
              <a:t>Thous.</a:t>
            </a:r>
            <a:endParaRPr lang="en-US" sz="1000" dirty="0"/>
          </a:p>
        </p:txBody>
      </p:sp>
      <p:graphicFrame>
        <p:nvGraphicFramePr>
          <p:cNvPr id="25" name="Chart 24"/>
          <p:cNvGraphicFramePr>
            <a:graphicFrameLocks/>
          </p:cNvGraphicFramePr>
          <p:nvPr>
            <p:extLst>
              <p:ext uri="{D42A27DB-BD31-4B8C-83A1-F6EECF244321}">
                <p14:modId xmlns:p14="http://schemas.microsoft.com/office/powerpoint/2010/main" val="4249495300"/>
              </p:ext>
            </p:extLst>
          </p:nvPr>
        </p:nvGraphicFramePr>
        <p:xfrm>
          <a:off x="457200" y="4840941"/>
          <a:ext cx="8229600" cy="189752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446975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572" y="264073"/>
            <a:ext cx="8229600" cy="990600"/>
          </a:xfrm>
        </p:spPr>
        <p:txBody>
          <a:bodyPr/>
          <a:lstStyle/>
          <a:p>
            <a:r>
              <a:rPr lang="en-US" dirty="0" smtClean="0"/>
              <a:t>ADP vs. BLS private payroll growth</a:t>
            </a:r>
            <a:endParaRPr 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2489840209"/>
              </p:ext>
            </p:extLst>
          </p:nvPr>
        </p:nvGraphicFramePr>
        <p:xfrm>
          <a:off x="457200" y="1809750"/>
          <a:ext cx="8229600" cy="3008376"/>
        </p:xfrm>
        <a:graphic>
          <a:graphicData uri="http://schemas.openxmlformats.org/drawingml/2006/chart">
            <c:chart xmlns:c="http://schemas.openxmlformats.org/drawingml/2006/chart" xmlns:r="http://schemas.openxmlformats.org/officeDocument/2006/relationships" r:id="rId3"/>
          </a:graphicData>
        </a:graphic>
      </p:graphicFrame>
      <p:sp>
        <p:nvSpPr>
          <p:cNvPr id="11" name="Rounded Rectangle 10"/>
          <p:cNvSpPr/>
          <p:nvPr/>
        </p:nvSpPr>
        <p:spPr>
          <a:xfrm>
            <a:off x="457200" y="1135143"/>
            <a:ext cx="1045883" cy="46317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rPr>
              <a:t>Monthly </a:t>
            </a:r>
            <a:r>
              <a:rPr lang="en-US" sz="1000" b="1" dirty="0" smtClean="0">
                <a:solidFill>
                  <a:schemeClr val="tx1"/>
                </a:solidFill>
              </a:rPr>
              <a:t>Comparison </a:t>
            </a:r>
            <a:endParaRPr lang="en-US" sz="1000" b="1" dirty="0">
              <a:solidFill>
                <a:schemeClr val="tx1"/>
              </a:solidFill>
            </a:endParaRPr>
          </a:p>
        </p:txBody>
      </p:sp>
      <p:sp>
        <p:nvSpPr>
          <p:cNvPr id="12" name="TextBox 11"/>
          <p:cNvSpPr txBox="1"/>
          <p:nvPr/>
        </p:nvSpPr>
        <p:spPr>
          <a:xfrm>
            <a:off x="5797176" y="1817514"/>
            <a:ext cx="3003176" cy="646331"/>
          </a:xfrm>
          <a:prstGeom prst="rect">
            <a:avLst/>
          </a:prstGeom>
          <a:noFill/>
        </p:spPr>
        <p:txBody>
          <a:bodyPr wrap="square" rtlCol="0">
            <a:spAutoFit/>
          </a:bodyPr>
          <a:lstStyle/>
          <a:p>
            <a:r>
              <a:rPr lang="en-US" sz="1200" b="1" dirty="0" smtClean="0"/>
              <a:t>Time period: Jan ‘12 – May ‘16</a:t>
            </a:r>
          </a:p>
          <a:p>
            <a:r>
              <a:rPr lang="en-US" sz="1200" b="1" dirty="0" smtClean="0"/>
              <a:t>Correlation: 0.99</a:t>
            </a:r>
          </a:p>
          <a:p>
            <a:r>
              <a:rPr lang="en-US" sz="1200" b="1" dirty="0" smtClean="0"/>
              <a:t>Mean absolute error: 30k</a:t>
            </a:r>
            <a:endParaRPr lang="en-US" sz="1200" b="1" dirty="0"/>
          </a:p>
        </p:txBody>
      </p:sp>
      <p:sp>
        <p:nvSpPr>
          <p:cNvPr id="13" name="TextBox 12"/>
          <p:cNvSpPr txBox="1"/>
          <p:nvPr/>
        </p:nvSpPr>
        <p:spPr>
          <a:xfrm>
            <a:off x="2584824" y="1100785"/>
            <a:ext cx="702235" cy="307777"/>
          </a:xfrm>
          <a:prstGeom prst="rect">
            <a:avLst/>
          </a:prstGeom>
          <a:noFill/>
        </p:spPr>
        <p:txBody>
          <a:bodyPr wrap="square" rtlCol="0">
            <a:spAutoFit/>
          </a:bodyPr>
          <a:lstStyle/>
          <a:p>
            <a:r>
              <a:rPr lang="en-US" sz="1400" dirty="0" smtClean="0"/>
              <a:t>Start: </a:t>
            </a:r>
            <a:endParaRPr lang="en-US" sz="1400" dirty="0"/>
          </a:p>
        </p:txBody>
      </p:sp>
      <p:sp>
        <p:nvSpPr>
          <p:cNvPr id="14" name="TextBox 13"/>
          <p:cNvSpPr txBox="1"/>
          <p:nvPr/>
        </p:nvSpPr>
        <p:spPr>
          <a:xfrm>
            <a:off x="5195047" y="1089038"/>
            <a:ext cx="1688352" cy="307777"/>
          </a:xfrm>
          <a:prstGeom prst="rect">
            <a:avLst/>
          </a:prstGeom>
          <a:noFill/>
        </p:spPr>
        <p:txBody>
          <a:bodyPr wrap="square" rtlCol="0">
            <a:spAutoFit/>
          </a:bodyPr>
          <a:lstStyle/>
          <a:p>
            <a:r>
              <a:rPr lang="en-US" sz="1400" dirty="0" smtClean="0"/>
              <a:t>End:</a:t>
            </a:r>
            <a:endParaRPr lang="en-US" sz="1400" dirty="0"/>
          </a:p>
        </p:txBody>
      </p:sp>
      <p:sp>
        <p:nvSpPr>
          <p:cNvPr id="15" name="Rectangle 14"/>
          <p:cNvSpPr/>
          <p:nvPr/>
        </p:nvSpPr>
        <p:spPr>
          <a:xfrm>
            <a:off x="3287059" y="1135143"/>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3170518" y="1135143"/>
            <a:ext cx="936813" cy="276999"/>
          </a:xfrm>
          <a:prstGeom prst="rect">
            <a:avLst/>
          </a:prstGeom>
          <a:noFill/>
        </p:spPr>
        <p:txBody>
          <a:bodyPr wrap="square" rtlCol="0">
            <a:spAutoFit/>
          </a:bodyPr>
          <a:lstStyle/>
          <a:p>
            <a:pPr algn="ctr"/>
            <a:r>
              <a:rPr lang="en-US" sz="1200" b="1" dirty="0" smtClean="0"/>
              <a:t>Jan</a:t>
            </a:r>
            <a:endParaRPr lang="en-US" sz="1200" b="1" dirty="0"/>
          </a:p>
        </p:txBody>
      </p:sp>
      <p:sp>
        <p:nvSpPr>
          <p:cNvPr id="19" name="Rectangle 18"/>
          <p:cNvSpPr/>
          <p:nvPr/>
        </p:nvSpPr>
        <p:spPr>
          <a:xfrm>
            <a:off x="4223872" y="1135143"/>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5767294" y="1133352"/>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6665256" y="1134371"/>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4107331" y="1142429"/>
            <a:ext cx="936813" cy="276999"/>
          </a:xfrm>
          <a:prstGeom prst="rect">
            <a:avLst/>
          </a:prstGeom>
          <a:noFill/>
        </p:spPr>
        <p:txBody>
          <a:bodyPr wrap="square" rtlCol="0">
            <a:spAutoFit/>
          </a:bodyPr>
          <a:lstStyle/>
          <a:p>
            <a:pPr algn="ctr"/>
            <a:r>
              <a:rPr lang="en-US" sz="1200" b="1" dirty="0" smtClean="0"/>
              <a:t>2012</a:t>
            </a:r>
            <a:endParaRPr lang="en-US" sz="1200" b="1" dirty="0"/>
          </a:p>
        </p:txBody>
      </p:sp>
      <p:sp>
        <p:nvSpPr>
          <p:cNvPr id="23" name="TextBox 22"/>
          <p:cNvSpPr txBox="1"/>
          <p:nvPr/>
        </p:nvSpPr>
        <p:spPr>
          <a:xfrm>
            <a:off x="5622363" y="1119816"/>
            <a:ext cx="936813" cy="276999"/>
          </a:xfrm>
          <a:prstGeom prst="rect">
            <a:avLst/>
          </a:prstGeom>
          <a:noFill/>
        </p:spPr>
        <p:txBody>
          <a:bodyPr wrap="square" rtlCol="0">
            <a:spAutoFit/>
          </a:bodyPr>
          <a:lstStyle/>
          <a:p>
            <a:pPr algn="ctr"/>
            <a:r>
              <a:rPr lang="en-US" sz="1200" b="1" dirty="0" smtClean="0"/>
              <a:t>May</a:t>
            </a:r>
            <a:endParaRPr lang="en-US" sz="1200" b="1" dirty="0"/>
          </a:p>
        </p:txBody>
      </p:sp>
      <p:sp>
        <p:nvSpPr>
          <p:cNvPr id="24" name="TextBox 23"/>
          <p:cNvSpPr txBox="1"/>
          <p:nvPr/>
        </p:nvSpPr>
        <p:spPr>
          <a:xfrm>
            <a:off x="6559176" y="1131563"/>
            <a:ext cx="936813" cy="276999"/>
          </a:xfrm>
          <a:prstGeom prst="rect">
            <a:avLst/>
          </a:prstGeom>
          <a:noFill/>
        </p:spPr>
        <p:txBody>
          <a:bodyPr wrap="square" rtlCol="0">
            <a:spAutoFit/>
          </a:bodyPr>
          <a:lstStyle/>
          <a:p>
            <a:pPr algn="ctr"/>
            <a:r>
              <a:rPr lang="en-US" sz="1200" b="1" dirty="0" smtClean="0"/>
              <a:t>2016</a:t>
            </a:r>
            <a:endParaRPr lang="en-US" sz="1200" b="1" dirty="0"/>
          </a:p>
        </p:txBody>
      </p:sp>
      <p:sp>
        <p:nvSpPr>
          <p:cNvPr id="27" name="Oval 26"/>
          <p:cNvSpPr/>
          <p:nvPr/>
        </p:nvSpPr>
        <p:spPr>
          <a:xfrm>
            <a:off x="7724588" y="1089038"/>
            <a:ext cx="418353" cy="33039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7724588" y="1113566"/>
            <a:ext cx="826584" cy="307777"/>
          </a:xfrm>
          <a:prstGeom prst="rect">
            <a:avLst/>
          </a:prstGeom>
          <a:noFill/>
        </p:spPr>
        <p:txBody>
          <a:bodyPr wrap="square" rtlCol="0">
            <a:spAutoFit/>
          </a:bodyPr>
          <a:lstStyle/>
          <a:p>
            <a:r>
              <a:rPr lang="en-US" sz="1400" b="1" dirty="0" smtClean="0"/>
              <a:t>GO</a:t>
            </a:r>
            <a:endParaRPr lang="en-US" sz="1400" b="1" dirty="0"/>
          </a:p>
        </p:txBody>
      </p:sp>
      <p:graphicFrame>
        <p:nvGraphicFramePr>
          <p:cNvPr id="18" name="Chart 17"/>
          <p:cNvGraphicFramePr>
            <a:graphicFrameLocks/>
          </p:cNvGraphicFramePr>
          <p:nvPr>
            <p:extLst>
              <p:ext uri="{D42A27DB-BD31-4B8C-83A1-F6EECF244321}">
                <p14:modId xmlns:p14="http://schemas.microsoft.com/office/powerpoint/2010/main" val="2392285627"/>
              </p:ext>
            </p:extLst>
          </p:nvPr>
        </p:nvGraphicFramePr>
        <p:xfrm>
          <a:off x="457200" y="4840941"/>
          <a:ext cx="8229600" cy="189752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76673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577"/>
            <a:ext cx="8229600" cy="990600"/>
          </a:xfrm>
        </p:spPr>
        <p:txBody>
          <a:bodyPr/>
          <a:lstStyle/>
          <a:p>
            <a:r>
              <a:rPr lang="en-US" dirty="0" smtClean="0"/>
              <a:t>Monthly Comparison of ADP vs. BLS</a:t>
            </a:r>
            <a:endParaRPr 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329706684"/>
              </p:ext>
            </p:extLst>
          </p:nvPr>
        </p:nvGraphicFramePr>
        <p:xfrm>
          <a:off x="457200" y="1794435"/>
          <a:ext cx="8229600" cy="4876800"/>
        </p:xfrm>
        <a:graphic>
          <a:graphicData uri="http://schemas.openxmlformats.org/drawingml/2006/chart">
            <c:chart xmlns:c="http://schemas.openxmlformats.org/drawingml/2006/chart" xmlns:r="http://schemas.openxmlformats.org/officeDocument/2006/relationships" r:id="rId3"/>
          </a:graphicData>
        </a:graphic>
      </p:graphicFrame>
      <p:sp>
        <p:nvSpPr>
          <p:cNvPr id="8" name="Rounded Rectangle 7"/>
          <p:cNvSpPr/>
          <p:nvPr/>
        </p:nvSpPr>
        <p:spPr>
          <a:xfrm>
            <a:off x="457200" y="1209859"/>
            <a:ext cx="1045883" cy="46317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rgbClr val="D9D9D9"/>
                </a:solidFill>
              </a:rPr>
              <a:t>Monthly </a:t>
            </a:r>
            <a:r>
              <a:rPr lang="en-US" sz="1000" b="1" dirty="0" smtClean="0">
                <a:solidFill>
                  <a:srgbClr val="D9D9D9"/>
                </a:solidFill>
              </a:rPr>
              <a:t>Comparison </a:t>
            </a:r>
            <a:endParaRPr lang="en-US" sz="1000" b="1" dirty="0">
              <a:solidFill>
                <a:srgbClr val="D9D9D9"/>
              </a:solidFill>
            </a:endParaRPr>
          </a:p>
        </p:txBody>
      </p:sp>
      <p:sp>
        <p:nvSpPr>
          <p:cNvPr id="18" name="TextBox 17"/>
          <p:cNvSpPr txBox="1"/>
          <p:nvPr/>
        </p:nvSpPr>
        <p:spPr>
          <a:xfrm>
            <a:off x="2556434" y="1239314"/>
            <a:ext cx="702235" cy="307777"/>
          </a:xfrm>
          <a:prstGeom prst="rect">
            <a:avLst/>
          </a:prstGeom>
          <a:noFill/>
        </p:spPr>
        <p:txBody>
          <a:bodyPr wrap="square" rtlCol="0">
            <a:spAutoFit/>
          </a:bodyPr>
          <a:lstStyle/>
          <a:p>
            <a:r>
              <a:rPr lang="en-US" sz="1400" dirty="0" smtClean="0"/>
              <a:t>Start: </a:t>
            </a:r>
            <a:endParaRPr lang="en-US" sz="1400" dirty="0"/>
          </a:p>
        </p:txBody>
      </p:sp>
      <p:sp>
        <p:nvSpPr>
          <p:cNvPr id="19" name="TextBox 18"/>
          <p:cNvSpPr txBox="1"/>
          <p:nvPr/>
        </p:nvSpPr>
        <p:spPr>
          <a:xfrm>
            <a:off x="5166657" y="1227567"/>
            <a:ext cx="1688352" cy="307777"/>
          </a:xfrm>
          <a:prstGeom prst="rect">
            <a:avLst/>
          </a:prstGeom>
          <a:noFill/>
        </p:spPr>
        <p:txBody>
          <a:bodyPr wrap="square" rtlCol="0">
            <a:spAutoFit/>
          </a:bodyPr>
          <a:lstStyle/>
          <a:p>
            <a:r>
              <a:rPr lang="en-US" sz="1400" dirty="0" smtClean="0"/>
              <a:t>End:</a:t>
            </a:r>
            <a:endParaRPr lang="en-US" sz="1400" dirty="0"/>
          </a:p>
        </p:txBody>
      </p:sp>
      <p:sp>
        <p:nvSpPr>
          <p:cNvPr id="20" name="Rectangle 19"/>
          <p:cNvSpPr/>
          <p:nvPr/>
        </p:nvSpPr>
        <p:spPr>
          <a:xfrm>
            <a:off x="3258669" y="1273672"/>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3142128" y="1273672"/>
            <a:ext cx="936813" cy="276999"/>
          </a:xfrm>
          <a:prstGeom prst="rect">
            <a:avLst/>
          </a:prstGeom>
          <a:noFill/>
        </p:spPr>
        <p:txBody>
          <a:bodyPr wrap="square" rtlCol="0">
            <a:spAutoFit/>
          </a:bodyPr>
          <a:lstStyle/>
          <a:p>
            <a:pPr algn="ctr"/>
            <a:r>
              <a:rPr lang="en-US" sz="1200" dirty="0" smtClean="0"/>
              <a:t>Month</a:t>
            </a:r>
            <a:endParaRPr lang="en-US" sz="1200" dirty="0"/>
          </a:p>
        </p:txBody>
      </p:sp>
      <p:sp>
        <p:nvSpPr>
          <p:cNvPr id="22" name="Rectangle 21"/>
          <p:cNvSpPr/>
          <p:nvPr/>
        </p:nvSpPr>
        <p:spPr>
          <a:xfrm>
            <a:off x="4195482" y="1273672"/>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5738904" y="1271881"/>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6636866" y="1272900"/>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4078941" y="1280958"/>
            <a:ext cx="936813" cy="276999"/>
          </a:xfrm>
          <a:prstGeom prst="rect">
            <a:avLst/>
          </a:prstGeom>
          <a:noFill/>
        </p:spPr>
        <p:txBody>
          <a:bodyPr wrap="square" rtlCol="0">
            <a:spAutoFit/>
          </a:bodyPr>
          <a:lstStyle/>
          <a:p>
            <a:pPr algn="ctr"/>
            <a:r>
              <a:rPr lang="en-US" sz="1200" dirty="0" smtClean="0"/>
              <a:t>Year</a:t>
            </a:r>
            <a:endParaRPr lang="en-US" sz="1200" dirty="0"/>
          </a:p>
        </p:txBody>
      </p:sp>
      <p:sp>
        <p:nvSpPr>
          <p:cNvPr id="26" name="TextBox 25"/>
          <p:cNvSpPr txBox="1"/>
          <p:nvPr/>
        </p:nvSpPr>
        <p:spPr>
          <a:xfrm>
            <a:off x="5593973" y="1258345"/>
            <a:ext cx="936813" cy="276999"/>
          </a:xfrm>
          <a:prstGeom prst="rect">
            <a:avLst/>
          </a:prstGeom>
          <a:noFill/>
        </p:spPr>
        <p:txBody>
          <a:bodyPr wrap="square" rtlCol="0">
            <a:spAutoFit/>
          </a:bodyPr>
          <a:lstStyle/>
          <a:p>
            <a:pPr algn="ctr"/>
            <a:r>
              <a:rPr lang="en-US" sz="1200" dirty="0" smtClean="0"/>
              <a:t>Month</a:t>
            </a:r>
            <a:endParaRPr lang="en-US" sz="1200" dirty="0"/>
          </a:p>
        </p:txBody>
      </p:sp>
      <p:sp>
        <p:nvSpPr>
          <p:cNvPr id="27" name="TextBox 26"/>
          <p:cNvSpPr txBox="1"/>
          <p:nvPr/>
        </p:nvSpPr>
        <p:spPr>
          <a:xfrm>
            <a:off x="6530786" y="1270092"/>
            <a:ext cx="936813" cy="276999"/>
          </a:xfrm>
          <a:prstGeom prst="rect">
            <a:avLst/>
          </a:prstGeom>
          <a:noFill/>
        </p:spPr>
        <p:txBody>
          <a:bodyPr wrap="square" rtlCol="0">
            <a:spAutoFit/>
          </a:bodyPr>
          <a:lstStyle/>
          <a:p>
            <a:pPr algn="ctr"/>
            <a:r>
              <a:rPr lang="en-US" sz="1200" dirty="0" smtClean="0"/>
              <a:t>Year</a:t>
            </a:r>
            <a:endParaRPr lang="en-US" sz="1200" dirty="0"/>
          </a:p>
        </p:txBody>
      </p:sp>
      <p:sp>
        <p:nvSpPr>
          <p:cNvPr id="28" name="Oval 27"/>
          <p:cNvSpPr/>
          <p:nvPr/>
        </p:nvSpPr>
        <p:spPr>
          <a:xfrm>
            <a:off x="7696198" y="1227567"/>
            <a:ext cx="418353" cy="33039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7696198" y="1258345"/>
            <a:ext cx="826584" cy="307777"/>
          </a:xfrm>
          <a:prstGeom prst="rect">
            <a:avLst/>
          </a:prstGeom>
          <a:noFill/>
        </p:spPr>
        <p:txBody>
          <a:bodyPr wrap="square" rtlCol="0">
            <a:spAutoFit/>
          </a:bodyPr>
          <a:lstStyle/>
          <a:p>
            <a:r>
              <a:rPr lang="en-US" sz="1400" b="1" dirty="0" smtClean="0"/>
              <a:t>GO</a:t>
            </a:r>
            <a:endParaRPr lang="en-US" sz="1400" b="1" dirty="0"/>
          </a:p>
        </p:txBody>
      </p:sp>
    </p:spTree>
    <p:extLst>
      <p:ext uri="{BB962C8B-B14F-4D97-AF65-F5344CB8AC3E}">
        <p14:creationId xmlns:p14="http://schemas.microsoft.com/office/powerpoint/2010/main" val="2841416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577"/>
            <a:ext cx="8229600" cy="990600"/>
          </a:xfrm>
        </p:spPr>
        <p:txBody>
          <a:bodyPr/>
          <a:lstStyle/>
          <a:p>
            <a:r>
              <a:rPr lang="en-US" dirty="0" smtClean="0"/>
              <a:t>Monthly Comparison of ADP vs. BLS</a:t>
            </a:r>
            <a:endParaRPr lang="en-US" dirty="0"/>
          </a:p>
        </p:txBody>
      </p:sp>
      <p:graphicFrame>
        <p:nvGraphicFramePr>
          <p:cNvPr id="30" name="Content Placeholder 29"/>
          <p:cNvGraphicFramePr>
            <a:graphicFrameLocks noGrp="1"/>
          </p:cNvGraphicFramePr>
          <p:nvPr>
            <p:ph idx="1"/>
            <p:extLst>
              <p:ext uri="{D42A27DB-BD31-4B8C-83A1-F6EECF244321}">
                <p14:modId xmlns:p14="http://schemas.microsoft.com/office/powerpoint/2010/main" val="3741341378"/>
              </p:ext>
            </p:extLst>
          </p:nvPr>
        </p:nvGraphicFramePr>
        <p:xfrm>
          <a:off x="457200" y="1779494"/>
          <a:ext cx="8229600" cy="4876800"/>
        </p:xfrm>
        <a:graphic>
          <a:graphicData uri="http://schemas.openxmlformats.org/drawingml/2006/chart">
            <c:chart xmlns:c="http://schemas.openxmlformats.org/drawingml/2006/chart" xmlns:r="http://schemas.openxmlformats.org/officeDocument/2006/relationships" r:id="rId3"/>
          </a:graphicData>
        </a:graphic>
      </p:graphicFrame>
      <p:sp>
        <p:nvSpPr>
          <p:cNvPr id="8" name="Rounded Rectangle 7"/>
          <p:cNvSpPr/>
          <p:nvPr/>
        </p:nvSpPr>
        <p:spPr>
          <a:xfrm>
            <a:off x="457200" y="1209859"/>
            <a:ext cx="1045883" cy="46317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lumMod val="85000"/>
                  </a:schemeClr>
                </a:solidFill>
              </a:rPr>
              <a:t>Monthly </a:t>
            </a:r>
            <a:r>
              <a:rPr lang="en-US" sz="1000" b="1" dirty="0" smtClean="0">
                <a:solidFill>
                  <a:schemeClr val="bg1">
                    <a:lumMod val="85000"/>
                  </a:schemeClr>
                </a:solidFill>
              </a:rPr>
              <a:t>Comparison </a:t>
            </a:r>
            <a:endParaRPr lang="en-US" sz="1000" b="1" dirty="0">
              <a:solidFill>
                <a:schemeClr val="bg1">
                  <a:lumMod val="85000"/>
                </a:schemeClr>
              </a:solidFill>
            </a:endParaRPr>
          </a:p>
        </p:txBody>
      </p:sp>
      <p:sp>
        <p:nvSpPr>
          <p:cNvPr id="18" name="TextBox 17"/>
          <p:cNvSpPr txBox="1"/>
          <p:nvPr/>
        </p:nvSpPr>
        <p:spPr>
          <a:xfrm>
            <a:off x="2556434" y="1239314"/>
            <a:ext cx="702235" cy="307777"/>
          </a:xfrm>
          <a:prstGeom prst="rect">
            <a:avLst/>
          </a:prstGeom>
          <a:noFill/>
        </p:spPr>
        <p:txBody>
          <a:bodyPr wrap="square" rtlCol="0">
            <a:spAutoFit/>
          </a:bodyPr>
          <a:lstStyle/>
          <a:p>
            <a:r>
              <a:rPr lang="en-US" sz="1400" dirty="0" smtClean="0"/>
              <a:t>Start: </a:t>
            </a:r>
            <a:endParaRPr lang="en-US" sz="1400" dirty="0"/>
          </a:p>
        </p:txBody>
      </p:sp>
      <p:sp>
        <p:nvSpPr>
          <p:cNvPr id="19" name="TextBox 18"/>
          <p:cNvSpPr txBox="1"/>
          <p:nvPr/>
        </p:nvSpPr>
        <p:spPr>
          <a:xfrm>
            <a:off x="5166657" y="1227567"/>
            <a:ext cx="1688352" cy="307777"/>
          </a:xfrm>
          <a:prstGeom prst="rect">
            <a:avLst/>
          </a:prstGeom>
          <a:noFill/>
        </p:spPr>
        <p:txBody>
          <a:bodyPr wrap="square" rtlCol="0">
            <a:spAutoFit/>
          </a:bodyPr>
          <a:lstStyle/>
          <a:p>
            <a:r>
              <a:rPr lang="en-US" sz="1400" dirty="0" smtClean="0"/>
              <a:t>End:</a:t>
            </a:r>
            <a:endParaRPr lang="en-US" sz="1400" dirty="0"/>
          </a:p>
        </p:txBody>
      </p:sp>
      <p:sp>
        <p:nvSpPr>
          <p:cNvPr id="20" name="Rectangle 19"/>
          <p:cNvSpPr/>
          <p:nvPr/>
        </p:nvSpPr>
        <p:spPr>
          <a:xfrm>
            <a:off x="3258669" y="1273672"/>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3142128" y="1273672"/>
            <a:ext cx="936813" cy="276999"/>
          </a:xfrm>
          <a:prstGeom prst="rect">
            <a:avLst/>
          </a:prstGeom>
          <a:noFill/>
        </p:spPr>
        <p:txBody>
          <a:bodyPr wrap="square" rtlCol="0">
            <a:spAutoFit/>
          </a:bodyPr>
          <a:lstStyle/>
          <a:p>
            <a:pPr algn="ctr"/>
            <a:r>
              <a:rPr lang="en-US" sz="1200" b="1" dirty="0" smtClean="0"/>
              <a:t>Jan</a:t>
            </a:r>
            <a:endParaRPr lang="en-US" sz="1200" b="1" dirty="0"/>
          </a:p>
        </p:txBody>
      </p:sp>
      <p:sp>
        <p:nvSpPr>
          <p:cNvPr id="22" name="Rectangle 21"/>
          <p:cNvSpPr/>
          <p:nvPr/>
        </p:nvSpPr>
        <p:spPr>
          <a:xfrm>
            <a:off x="4195482" y="1273672"/>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5738904" y="1271881"/>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6636866" y="1272900"/>
            <a:ext cx="791882" cy="24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4078941" y="1280958"/>
            <a:ext cx="936813" cy="276999"/>
          </a:xfrm>
          <a:prstGeom prst="rect">
            <a:avLst/>
          </a:prstGeom>
          <a:noFill/>
        </p:spPr>
        <p:txBody>
          <a:bodyPr wrap="square" rtlCol="0">
            <a:spAutoFit/>
          </a:bodyPr>
          <a:lstStyle/>
          <a:p>
            <a:pPr algn="ctr"/>
            <a:r>
              <a:rPr lang="en-US" sz="1200" b="1" dirty="0" smtClean="0"/>
              <a:t>2012</a:t>
            </a:r>
            <a:endParaRPr lang="en-US" sz="1200" b="1" dirty="0"/>
          </a:p>
        </p:txBody>
      </p:sp>
      <p:sp>
        <p:nvSpPr>
          <p:cNvPr id="26" name="TextBox 25"/>
          <p:cNvSpPr txBox="1"/>
          <p:nvPr/>
        </p:nvSpPr>
        <p:spPr>
          <a:xfrm>
            <a:off x="5593973" y="1258345"/>
            <a:ext cx="936813" cy="276999"/>
          </a:xfrm>
          <a:prstGeom prst="rect">
            <a:avLst/>
          </a:prstGeom>
          <a:noFill/>
        </p:spPr>
        <p:txBody>
          <a:bodyPr wrap="square" rtlCol="0">
            <a:spAutoFit/>
          </a:bodyPr>
          <a:lstStyle/>
          <a:p>
            <a:pPr algn="ctr"/>
            <a:r>
              <a:rPr lang="en-US" sz="1200" b="1" dirty="0" smtClean="0"/>
              <a:t>May</a:t>
            </a:r>
            <a:endParaRPr lang="en-US" sz="1200" b="1" dirty="0"/>
          </a:p>
        </p:txBody>
      </p:sp>
      <p:sp>
        <p:nvSpPr>
          <p:cNvPr id="27" name="TextBox 26"/>
          <p:cNvSpPr txBox="1"/>
          <p:nvPr/>
        </p:nvSpPr>
        <p:spPr>
          <a:xfrm>
            <a:off x="6530786" y="1270092"/>
            <a:ext cx="936813" cy="276999"/>
          </a:xfrm>
          <a:prstGeom prst="rect">
            <a:avLst/>
          </a:prstGeom>
          <a:noFill/>
        </p:spPr>
        <p:txBody>
          <a:bodyPr wrap="square" rtlCol="0">
            <a:spAutoFit/>
          </a:bodyPr>
          <a:lstStyle/>
          <a:p>
            <a:pPr algn="ctr"/>
            <a:r>
              <a:rPr lang="en-US" sz="1200" b="1" dirty="0" smtClean="0"/>
              <a:t>2016</a:t>
            </a:r>
            <a:endParaRPr lang="en-US" sz="1200" b="1" dirty="0"/>
          </a:p>
        </p:txBody>
      </p:sp>
      <p:sp>
        <p:nvSpPr>
          <p:cNvPr id="28" name="Oval 27"/>
          <p:cNvSpPr/>
          <p:nvPr/>
        </p:nvSpPr>
        <p:spPr>
          <a:xfrm>
            <a:off x="7696198" y="1227567"/>
            <a:ext cx="418353" cy="33039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7696198" y="1258345"/>
            <a:ext cx="826584" cy="307777"/>
          </a:xfrm>
          <a:prstGeom prst="rect">
            <a:avLst/>
          </a:prstGeom>
          <a:noFill/>
        </p:spPr>
        <p:txBody>
          <a:bodyPr wrap="square" rtlCol="0">
            <a:spAutoFit/>
          </a:bodyPr>
          <a:lstStyle/>
          <a:p>
            <a:r>
              <a:rPr lang="en-US" sz="1400" b="1" dirty="0" smtClean="0"/>
              <a:t>GO</a:t>
            </a:r>
            <a:endParaRPr lang="en-US" sz="1400" b="1" dirty="0"/>
          </a:p>
        </p:txBody>
      </p:sp>
    </p:spTree>
    <p:extLst>
      <p:ext uri="{BB962C8B-B14F-4D97-AF65-F5344CB8AC3E}">
        <p14:creationId xmlns:p14="http://schemas.microsoft.com/office/powerpoint/2010/main" val="448363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743200"/>
            <a:ext cx="9144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APPENDIX</a:t>
            </a:r>
            <a:endParaRPr lang="en-US" sz="2400" b="1" dirty="0"/>
          </a:p>
        </p:txBody>
      </p:sp>
    </p:spTree>
    <p:extLst>
      <p:ext uri="{BB962C8B-B14F-4D97-AF65-F5344CB8AC3E}">
        <p14:creationId xmlns:p14="http://schemas.microsoft.com/office/powerpoint/2010/main" val="138795385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09179392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78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b="1" dirty="0" smtClean="0"/>
              <a:t>Interest in </a:t>
            </a:r>
            <a:r>
              <a:rPr lang="en-US" b="1" dirty="0" err="1" smtClean="0"/>
              <a:t>BitCoin</a:t>
            </a:r>
            <a:r>
              <a:rPr lang="en-US" b="1" dirty="0" smtClean="0"/>
              <a:t> and </a:t>
            </a:r>
            <a:r>
              <a:rPr lang="en-US" b="1" dirty="0" err="1" smtClean="0"/>
              <a:t>Blockchain</a:t>
            </a:r>
            <a:r>
              <a:rPr lang="en-US" b="1" dirty="0" smtClean="0"/>
              <a:t> has grown rapidly</a:t>
            </a:r>
            <a:br>
              <a:rPr lang="en-US" b="1" dirty="0" smtClean="0"/>
            </a:br>
            <a:r>
              <a:rPr lang="en-US" sz="1800" dirty="0" err="1" smtClean="0"/>
              <a:t>Blockchain</a:t>
            </a:r>
            <a:r>
              <a:rPr lang="en-US" sz="1800" dirty="0" smtClean="0"/>
              <a:t> is underlying data structure for Bitcoin</a:t>
            </a:r>
            <a:endParaRPr lang="en-US" dirty="0"/>
          </a:p>
        </p:txBody>
      </p:sp>
      <p:sp>
        <p:nvSpPr>
          <p:cNvPr id="8" name="ColumnHeader"/>
          <p:cNvSpPr>
            <a:spLocks noChangeArrowheads="1"/>
          </p:cNvSpPr>
          <p:nvPr/>
        </p:nvSpPr>
        <p:spPr bwMode="gray">
          <a:xfrm>
            <a:off x="4953000" y="1352490"/>
            <a:ext cx="3962400" cy="400110"/>
          </a:xfrm>
          <a:prstGeom prst="rect">
            <a:avLst/>
          </a:prstGeom>
          <a:solidFill>
            <a:schemeClr val="bg1"/>
          </a:solidFill>
          <a:ln w="9525">
            <a:noFill/>
            <a:miter lim="800000"/>
            <a:headEnd/>
            <a:tailEnd/>
          </a:ln>
          <a:effectLst>
            <a:outerShdw dist="25400" dir="5400000" sx="99000" sy="99000" algn="ctr" rotWithShape="0">
              <a:schemeClr val="bg1"/>
            </a:outerShdw>
          </a:effectLst>
        </p:spPr>
        <p:txBody>
          <a:bodyPr wrap="square" tIns="91440" bIns="91440" anchor="b">
            <a:spAutoFit/>
          </a:bodyPr>
          <a:lstStyle/>
          <a:p>
            <a:pPr algn="ctr" defTabSz="457200" fontAlgn="base">
              <a:spcBef>
                <a:spcPct val="0"/>
              </a:spcBef>
              <a:spcAft>
                <a:spcPct val="0"/>
              </a:spcAft>
            </a:pPr>
            <a:r>
              <a:rPr lang="en-US" sz="1400" b="1" dirty="0" smtClean="0">
                <a:solidFill>
                  <a:srgbClr val="000000"/>
                </a:solidFill>
              </a:rPr>
              <a:t>Significant Increase in interest in 2015</a:t>
            </a:r>
            <a:endParaRPr lang="en-US" sz="1400" b="1" dirty="0">
              <a:solidFill>
                <a:srgbClr val="000000"/>
              </a:solidFill>
            </a:endParaRPr>
          </a:p>
        </p:txBody>
      </p:sp>
      <p:cxnSp>
        <p:nvCxnSpPr>
          <p:cNvPr id="9" name="Straight Connector 8"/>
          <p:cNvCxnSpPr/>
          <p:nvPr/>
        </p:nvCxnSpPr>
        <p:spPr>
          <a:xfrm>
            <a:off x="4953000" y="1711394"/>
            <a:ext cx="39624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ColumnHeader"/>
          <p:cNvSpPr>
            <a:spLocks noChangeArrowheads="1"/>
          </p:cNvSpPr>
          <p:nvPr/>
        </p:nvSpPr>
        <p:spPr bwMode="gray">
          <a:xfrm>
            <a:off x="647700" y="1137047"/>
            <a:ext cx="3505200" cy="615553"/>
          </a:xfrm>
          <a:prstGeom prst="rect">
            <a:avLst/>
          </a:prstGeom>
          <a:solidFill>
            <a:schemeClr val="bg1"/>
          </a:solidFill>
          <a:ln w="9525">
            <a:noFill/>
            <a:miter lim="800000"/>
            <a:headEnd/>
            <a:tailEnd/>
          </a:ln>
          <a:effectLst>
            <a:outerShdw dist="25400" dir="5400000" sx="99000" sy="99000" algn="ctr" rotWithShape="0">
              <a:schemeClr val="bg1"/>
            </a:outerShdw>
          </a:effectLst>
        </p:spPr>
        <p:txBody>
          <a:bodyPr wrap="square" tIns="91440" bIns="91440" anchor="b">
            <a:spAutoFit/>
          </a:bodyPr>
          <a:lstStyle/>
          <a:p>
            <a:pPr algn="ctr" defTabSz="457200" fontAlgn="base">
              <a:spcBef>
                <a:spcPct val="0"/>
              </a:spcBef>
              <a:spcAft>
                <a:spcPct val="0"/>
              </a:spcAft>
            </a:pPr>
            <a:r>
              <a:rPr lang="en-US" sz="1400" b="1" dirty="0" err="1" smtClean="0">
                <a:solidFill>
                  <a:srgbClr val="000000"/>
                </a:solidFill>
              </a:rPr>
              <a:t>Blockchain</a:t>
            </a:r>
            <a:r>
              <a:rPr lang="en-US" sz="1400" b="1" dirty="0" smtClean="0">
                <a:solidFill>
                  <a:srgbClr val="000000"/>
                </a:solidFill>
              </a:rPr>
              <a:t> is all the </a:t>
            </a:r>
          </a:p>
          <a:p>
            <a:pPr algn="ctr" defTabSz="457200" fontAlgn="base">
              <a:spcBef>
                <a:spcPct val="0"/>
              </a:spcBef>
              <a:spcAft>
                <a:spcPct val="0"/>
              </a:spcAft>
            </a:pPr>
            <a:r>
              <a:rPr lang="en-US" sz="1400" b="1" dirty="0" smtClean="0">
                <a:solidFill>
                  <a:srgbClr val="000000"/>
                </a:solidFill>
              </a:rPr>
              <a:t>rage in the business press </a:t>
            </a:r>
            <a:endParaRPr lang="en-US" sz="1400" b="1" dirty="0">
              <a:solidFill>
                <a:srgbClr val="000000"/>
              </a:solidFill>
            </a:endParaRPr>
          </a:p>
        </p:txBody>
      </p:sp>
      <p:cxnSp>
        <p:nvCxnSpPr>
          <p:cNvPr id="11" name="Straight Connector 10"/>
          <p:cNvCxnSpPr/>
          <p:nvPr/>
        </p:nvCxnSpPr>
        <p:spPr>
          <a:xfrm>
            <a:off x="457200" y="1711394"/>
            <a:ext cx="38862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5" name="Oval 14"/>
          <p:cNvSpPr>
            <a:spLocks noChangeAspect="1"/>
          </p:cNvSpPr>
          <p:nvPr/>
        </p:nvSpPr>
        <p:spPr>
          <a:xfrm>
            <a:off x="5010912" y="2039112"/>
            <a:ext cx="246888" cy="246888"/>
          </a:xfrm>
          <a:prstGeom prst="ellipse">
            <a:avLst/>
          </a:prstGeom>
          <a:solidFill>
            <a:schemeClr val="accent1"/>
          </a:solidFill>
          <a:ln>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r>
              <a:rPr lang="en-US" sz="1100" b="1" dirty="0" smtClean="0">
                <a:solidFill>
                  <a:prstClr val="white"/>
                </a:solidFill>
              </a:rPr>
              <a:t>1</a:t>
            </a:r>
            <a:endParaRPr lang="en-US" sz="1100" b="1" dirty="0">
              <a:solidFill>
                <a:prstClr val="white"/>
              </a:solidFill>
            </a:endParaRPr>
          </a:p>
        </p:txBody>
      </p:sp>
    </p:spTree>
    <p:extLst>
      <p:ext uri="{BB962C8B-B14F-4D97-AF65-F5344CB8AC3E}">
        <p14:creationId xmlns:p14="http://schemas.microsoft.com/office/powerpoint/2010/main" val="230653579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Comments from Daniel on Proposal</a:t>
            </a:r>
            <a:r>
              <a:rPr lang="en-US" dirty="0" smtClean="0"/>
              <a:t>	</a:t>
            </a:r>
            <a:endParaRPr lang="en-US" dirty="0"/>
          </a:p>
        </p:txBody>
      </p:sp>
      <p:sp>
        <p:nvSpPr>
          <p:cNvPr id="3" name="Text Placeholder 2"/>
          <p:cNvSpPr>
            <a:spLocks noGrp="1"/>
          </p:cNvSpPr>
          <p:nvPr>
            <p:ph type="body" sz="quarter" idx="15"/>
          </p:nvPr>
        </p:nvSpPr>
        <p:spPr>
          <a:xfrm>
            <a:off x="362901" y="1115428"/>
            <a:ext cx="7023753" cy="2084972"/>
          </a:xfrm>
        </p:spPr>
        <p:txBody>
          <a:bodyPr>
            <a:normAutofit fontScale="70000" lnSpcReduction="20000"/>
          </a:bodyPr>
          <a:lstStyle/>
          <a:p>
            <a:r>
              <a:rPr lang="en-US" b="0" dirty="0"/>
              <a:t>Amin, Roiana, and Saad,</a:t>
            </a:r>
            <a:r>
              <a:rPr lang="en-US" dirty="0"/>
              <a:t/>
            </a:r>
            <a:br>
              <a:rPr lang="en-US" dirty="0"/>
            </a:br>
            <a:r>
              <a:rPr lang="en-US" dirty="0"/>
              <a:t/>
            </a:r>
            <a:br>
              <a:rPr lang="en-US" dirty="0"/>
            </a:br>
            <a:r>
              <a:rPr lang="en-US" b="0" dirty="0"/>
              <a:t>The project concept sounds good overall. Ensure that the vis goals reflect the needs of the key stakeholders mentioned (e.g., small businesses, policy makers, economists) and that the chart design is not just refining existing charts (although these are good to know about for reference). Consider talking to a few potential users early on to see if the current goals align with their interests in the data.  </a:t>
            </a:r>
            <a:r>
              <a:rPr lang="en-US" dirty="0"/>
              <a:t/>
            </a:r>
            <a:br>
              <a:rPr lang="en-US" dirty="0"/>
            </a:br>
            <a:r>
              <a:rPr lang="en-US" dirty="0"/>
              <a:t/>
            </a:r>
            <a:br>
              <a:rPr lang="en-US" dirty="0"/>
            </a:br>
            <a:r>
              <a:rPr lang="en-US" b="0" dirty="0"/>
              <a:t>Also, as a note, be aware of trade offs in representing data at the state level by a geo vis of the US as this can perceptually favor states with a larger area. </a:t>
            </a:r>
            <a:endParaRPr lang="en-US" dirty="0"/>
          </a:p>
          <a:p>
            <a:r>
              <a:rPr lang="en-US" dirty="0"/>
              <a:t/>
            </a:r>
            <a:br>
              <a:rPr lang="en-US" dirty="0"/>
            </a:br>
            <a:endParaRPr lang="en-US" dirty="0"/>
          </a:p>
          <a:p>
            <a:r>
              <a:rPr lang="en-US" b="0" dirty="0"/>
              <a:t>Let me know if you have any questions. I’m always happy to look at mock ups and to provide feedback and guidance along the way.</a:t>
            </a:r>
            <a:endParaRPr lang="en-US" dirty="0"/>
          </a:p>
          <a:p>
            <a:endParaRPr lang="en-US" dirty="0"/>
          </a:p>
        </p:txBody>
      </p:sp>
    </p:spTree>
    <p:extLst>
      <p:ext uri="{BB962C8B-B14F-4D97-AF65-F5344CB8AC3E}">
        <p14:creationId xmlns:p14="http://schemas.microsoft.com/office/powerpoint/2010/main" val="176955063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5"/>
          </p:nvPr>
        </p:nvSpPr>
        <p:spPr>
          <a:xfrm>
            <a:off x="148605" y="1470623"/>
            <a:ext cx="8252446" cy="2084972"/>
          </a:xfrm>
        </p:spPr>
        <p:txBody>
          <a:bodyPr>
            <a:normAutofit fontScale="55000" lnSpcReduction="20000"/>
          </a:bodyPr>
          <a:lstStyle/>
          <a:p>
            <a:r>
              <a:rPr lang="en-US" sz="1200" b="0" dirty="0"/>
              <a:t>Assignment 6: Usability Testing (graded)</a:t>
            </a:r>
            <a:endParaRPr lang="en-US" sz="1200" dirty="0"/>
          </a:p>
          <a:p>
            <a:r>
              <a:rPr lang="en-US" sz="1200" b="0" dirty="0"/>
              <a:t/>
            </a:r>
            <a:br>
              <a:rPr lang="en-US" sz="1200" b="0" dirty="0"/>
            </a:br>
            <a:r>
              <a:rPr lang="en-US" sz="1200" b="0" dirty="0"/>
              <a:t>In this assignment, you will conduct a usability test with the current prototype of your final project. You may use a paper prototype if necessary, but it’s best to use a live, interactive one. Although this is an individual assignment, you should work with other members of your group to develop the set of test tasks and questions. When your testing is complete, you will turn in a prioritized list of your own findings for this assignment. Your group will then create a master prioritized list for the project itself, to be discussed during your final project presentation. You should review the usability testing materials from Week 4 before doing this assignment.</a:t>
            </a:r>
            <a:endParaRPr lang="en-US" sz="1200" dirty="0"/>
          </a:p>
          <a:p>
            <a:r>
              <a:rPr lang="en-US" sz="1200" b="0" dirty="0"/>
              <a:t/>
            </a:r>
            <a:br>
              <a:rPr lang="en-US" sz="1200" b="0" dirty="0"/>
            </a:br>
            <a:r>
              <a:rPr lang="en-US" sz="1200" b="0" dirty="0"/>
              <a:t>Working with the rest of your team, develop a set of test tasks with good coverage of the content and interactions in your prototype. Make sure your task instructions are specific. Include a few debriefing questions at the end as well.</a:t>
            </a:r>
            <a:endParaRPr lang="en-US" sz="1200" dirty="0"/>
          </a:p>
          <a:p>
            <a:r>
              <a:rPr lang="en-US" sz="1200" b="0" dirty="0"/>
              <a:t/>
            </a:r>
            <a:br>
              <a:rPr lang="en-US" sz="1200" b="0" dirty="0"/>
            </a:br>
            <a:r>
              <a:rPr lang="en-US" sz="1200" b="0" dirty="0"/>
              <a:t>Arrange to meet with a test subject either in real life or virtually. (If using a paper prototype, this must be in real life.) Make an audio or audio/video recording of the session. Remember to focus on observing rather than interviewing. You want to see what the user can do without your help, not ask them how they would design the visualization. Limit yourself to making brief, if any, notes during the testing session. Make more complete notes after reviewing the recording (best to do within 24 hours of the test). Your notes should reflect what you observed about the user’s behavior with the prototype. Where did they make errors? Where did they go off track? What do you believe caused them to do so? From your notes, make a </a:t>
            </a:r>
            <a:r>
              <a:rPr lang="en-US" sz="1200" dirty="0"/>
              <a:t>prioritized</a:t>
            </a:r>
            <a:r>
              <a:rPr lang="en-US" sz="1200" b="0" dirty="0"/>
              <a:t> list of issues to be addressed, along with suggested solutions. Use </a:t>
            </a:r>
            <a:r>
              <a:rPr lang="en-US" sz="1200" b="0" dirty="0" err="1"/>
              <a:t>MoSCoW</a:t>
            </a:r>
            <a:r>
              <a:rPr lang="en-US" sz="1200" b="0" dirty="0"/>
              <a:t> prioritization.</a:t>
            </a:r>
            <a:endParaRPr lang="en-US" sz="1200" dirty="0"/>
          </a:p>
          <a:p>
            <a:r>
              <a:rPr lang="en-US" sz="1200" b="0" dirty="0"/>
              <a:t/>
            </a:r>
            <a:br>
              <a:rPr lang="en-US" sz="1200" b="0" dirty="0"/>
            </a:br>
            <a:r>
              <a:rPr lang="en-US" sz="1200" b="0" dirty="0"/>
              <a:t>Turn in a list of your group’s test tasks and questions, your notes on the test, and your prioritized list of issues and changes. We will be looking for appropriateness of test tasks and debriefing questions, thoroughness, attention to what the user does, accurate prioritization, and strong correlation between observations and suggestions for improvement.</a:t>
            </a:r>
            <a:endParaRPr lang="en-US" sz="1200" dirty="0"/>
          </a:p>
          <a:p>
            <a:r>
              <a:rPr lang="en-US" sz="1200" dirty="0"/>
              <a:t>Assignment due date:</a:t>
            </a:r>
            <a:r>
              <a:rPr lang="en-US" sz="1200" b="0" dirty="0"/>
              <a:t> 12 noon PST, day of week 13 live session</a:t>
            </a:r>
            <a:r>
              <a:rPr lang="en-US" sz="1200" dirty="0"/>
              <a:t> </a:t>
            </a:r>
          </a:p>
        </p:txBody>
      </p:sp>
      <p:sp>
        <p:nvSpPr>
          <p:cNvPr id="4" name="Text Placeholder 2"/>
          <p:cNvSpPr txBox="1">
            <a:spLocks/>
          </p:cNvSpPr>
          <p:nvPr/>
        </p:nvSpPr>
        <p:spPr>
          <a:xfrm>
            <a:off x="304800" y="2057400"/>
            <a:ext cx="7023753" cy="2084972"/>
          </a:xfrm>
          <a:prstGeom prst="rect">
            <a:avLst/>
          </a:prstGeom>
        </p:spPr>
        <p:txBody>
          <a:bodyPr/>
          <a:lstStyle>
            <a:lvl1pPr marL="285750" indent="-285750" algn="l" defTabSz="914400" rtl="0" eaLnBrk="1" latinLnBrk="0" hangingPunct="1">
              <a:spcBef>
                <a:spcPct val="20000"/>
              </a:spcBef>
              <a:buClr>
                <a:schemeClr val="accent1"/>
              </a:buClr>
              <a:buFont typeface="Wingdings" panose="05000000000000000000" pitchFamily="2" charset="2"/>
              <a:buChar char="§"/>
              <a:defRPr sz="1600" b="1" kern="1200">
                <a:solidFill>
                  <a:srgbClr val="000000"/>
                </a:solidFill>
                <a:latin typeface="+mn-lt"/>
                <a:ea typeface="+mn-ea"/>
                <a:cs typeface="+mn-cs"/>
              </a:defRPr>
            </a:lvl1pPr>
            <a:lvl2pPr marL="511175" indent="-174625" algn="l" defTabSz="914400" rtl="0" eaLnBrk="1" latinLnBrk="0" hangingPunct="1">
              <a:spcBef>
                <a:spcPct val="20000"/>
              </a:spcBef>
              <a:buClr>
                <a:schemeClr val="accent1"/>
              </a:buClr>
              <a:buFont typeface="Arial" pitchFamily="34" charset="0"/>
              <a:buChar char="–"/>
              <a:defRPr sz="1600" kern="1200">
                <a:solidFill>
                  <a:srgbClr val="000000"/>
                </a:solidFill>
                <a:latin typeface="+mn-lt"/>
                <a:ea typeface="+mn-ea"/>
                <a:cs typeface="+mn-cs"/>
              </a:defRPr>
            </a:lvl2pPr>
            <a:lvl3pPr marL="806450" indent="-228600" algn="l" defTabSz="914400" rtl="0" eaLnBrk="1" latinLnBrk="0" hangingPunct="1">
              <a:spcBef>
                <a:spcPct val="20000"/>
              </a:spcBef>
              <a:buClr>
                <a:schemeClr val="accent1"/>
              </a:buClr>
              <a:buFont typeface="Courier New" panose="02070309020205020404" pitchFamily="49" charset="0"/>
              <a:buChar char="o"/>
              <a:defRPr sz="1600" kern="1200">
                <a:solidFill>
                  <a:srgbClr val="000000"/>
                </a:solidFill>
                <a:latin typeface="+mn-lt"/>
                <a:ea typeface="+mn-ea"/>
                <a:cs typeface="+mn-cs"/>
              </a:defRPr>
            </a:lvl3pPr>
            <a:lvl4pPr marL="1371600" indent="0" algn="l" defTabSz="914400" rtl="0" eaLnBrk="1" latinLnBrk="0" hangingPunct="1">
              <a:spcBef>
                <a:spcPct val="20000"/>
              </a:spcBef>
              <a:buClr>
                <a:schemeClr val="accent3"/>
              </a:buClr>
              <a:buFont typeface="Arial" pitchFamily="34" charset="0"/>
              <a:buNone/>
              <a:defRPr sz="1600" kern="1200">
                <a:solidFill>
                  <a:srgbClr val="000000"/>
                </a:solidFill>
                <a:latin typeface="+mn-lt"/>
                <a:ea typeface="+mn-ea"/>
                <a:cs typeface="+mn-cs"/>
              </a:defRPr>
            </a:lvl4pPr>
            <a:lvl5pPr marL="2057400" indent="-228600" algn="l" defTabSz="914400" rtl="0" eaLnBrk="1" latinLnBrk="0" hangingPunct="1">
              <a:spcBef>
                <a:spcPct val="20000"/>
              </a:spcBef>
              <a:buClr>
                <a:schemeClr val="accent3"/>
              </a:buClr>
              <a:buFont typeface="Arial" pitchFamily="34" charset="0"/>
              <a:buChar char="»"/>
              <a:defRPr sz="1600" kern="120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a:p>
        </p:txBody>
      </p:sp>
    </p:spTree>
    <p:extLst>
      <p:ext uri="{BB962C8B-B14F-4D97-AF65-F5344CB8AC3E}">
        <p14:creationId xmlns:p14="http://schemas.microsoft.com/office/powerpoint/2010/main" val="269586602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the ADP NER</a:t>
            </a:r>
            <a:r>
              <a:rPr lang="en-US" dirty="0"/>
              <a:t>? </a:t>
            </a:r>
          </a:p>
        </p:txBody>
      </p:sp>
      <p:sp>
        <p:nvSpPr>
          <p:cNvPr id="3" name="Content Placeholder 2"/>
          <p:cNvSpPr>
            <a:spLocks noGrp="1"/>
          </p:cNvSpPr>
          <p:nvPr>
            <p:ph idx="1"/>
          </p:nvPr>
        </p:nvSpPr>
        <p:spPr/>
        <p:txBody>
          <a:bodyPr>
            <a:normAutofit fontScale="92500" lnSpcReduction="20000"/>
          </a:bodyPr>
          <a:lstStyle/>
          <a:p>
            <a:r>
              <a:rPr lang="en-US" dirty="0" smtClean="0"/>
              <a:t>ADP, a payroll service provider, produces an estimate of total employment in the US each month through its National Employment Report (NER).</a:t>
            </a:r>
          </a:p>
          <a:p>
            <a:endParaRPr lang="en-US" dirty="0"/>
          </a:p>
          <a:p>
            <a:r>
              <a:rPr lang="en-US" dirty="0"/>
              <a:t>The </a:t>
            </a:r>
            <a:r>
              <a:rPr lang="en-US" dirty="0" smtClean="0"/>
              <a:t>NER is closely </a:t>
            </a:r>
            <a:r>
              <a:rPr lang="en-US" dirty="0"/>
              <a:t>watched by </a:t>
            </a:r>
            <a:r>
              <a:rPr lang="en-US" dirty="0" smtClean="0"/>
              <a:t>journalists and financial </a:t>
            </a:r>
            <a:r>
              <a:rPr lang="en-US" dirty="0"/>
              <a:t>markets as it </a:t>
            </a:r>
            <a:r>
              <a:rPr lang="en-US" dirty="0" smtClean="0"/>
              <a:t>provides </a:t>
            </a:r>
            <a:r>
              <a:rPr lang="en-US" dirty="0"/>
              <a:t>an indicator of the health of the economy and </a:t>
            </a:r>
            <a:r>
              <a:rPr lang="en-US" dirty="0" smtClean="0"/>
              <a:t>comes </a:t>
            </a:r>
            <a:r>
              <a:rPr lang="en-US" dirty="0"/>
              <a:t>out a few days ahead of the official government </a:t>
            </a:r>
            <a:r>
              <a:rPr lang="en-US" dirty="0" smtClean="0"/>
              <a:t>employment report.</a:t>
            </a:r>
          </a:p>
          <a:p>
            <a:endParaRPr lang="en-US" dirty="0"/>
          </a:p>
          <a:p>
            <a:r>
              <a:rPr lang="en-US" dirty="0" smtClean="0"/>
              <a:t>These </a:t>
            </a:r>
            <a:r>
              <a:rPr lang="en-US" dirty="0"/>
              <a:t>data are displayed in a static format on the report’s </a:t>
            </a:r>
            <a:r>
              <a:rPr lang="en-US" dirty="0" smtClean="0"/>
              <a:t>website.</a:t>
            </a:r>
          </a:p>
          <a:p>
            <a:endParaRPr lang="en-US" dirty="0"/>
          </a:p>
          <a:p>
            <a:r>
              <a:rPr lang="en-US" dirty="0"/>
              <a:t>Our </a:t>
            </a:r>
            <a:r>
              <a:rPr lang="en-US" dirty="0" smtClean="0"/>
              <a:t>aim </a:t>
            </a:r>
            <a:r>
              <a:rPr lang="en-US" dirty="0"/>
              <a:t>is to explore new and interactive ways for </a:t>
            </a:r>
            <a:r>
              <a:rPr lang="en-US" dirty="0" smtClean="0"/>
              <a:t>users to </a:t>
            </a:r>
            <a:r>
              <a:rPr lang="en-US" dirty="0"/>
              <a:t>engage with the data and easily consume the economic insights that emerge from them. </a:t>
            </a:r>
          </a:p>
          <a:p>
            <a:endParaRPr lang="en-US" dirty="0" smtClean="0"/>
          </a:p>
          <a:p>
            <a:pPr>
              <a:buFontTx/>
              <a:buChar char="-"/>
            </a:pPr>
            <a:endParaRPr lang="en-US" dirty="0"/>
          </a:p>
        </p:txBody>
      </p:sp>
    </p:spTree>
    <p:extLst>
      <p:ext uri="{BB962C8B-B14F-4D97-AF65-F5344CB8AC3E}">
        <p14:creationId xmlns:p14="http://schemas.microsoft.com/office/powerpoint/2010/main" val="2535232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Current </a:t>
            </a:r>
            <a:r>
              <a:rPr lang="en-US" dirty="0" smtClean="0"/>
              <a:t>state of ADP: STATIC</a:t>
            </a:r>
            <a:endParaRPr lang="en-US" dirty="0"/>
          </a:p>
        </p:txBody>
      </p:sp>
      <p:sp>
        <p:nvSpPr>
          <p:cNvPr id="3" name="Content Placeholder 2"/>
          <p:cNvSpPr>
            <a:spLocks noGrp="1"/>
          </p:cNvSpPr>
          <p:nvPr>
            <p:ph idx="1"/>
          </p:nvPr>
        </p:nvSpPr>
        <p:spPr/>
        <p:txBody>
          <a:bodyPr>
            <a:normAutofit/>
          </a:bodyPr>
          <a:lstStyle/>
          <a:p>
            <a:endParaRPr lang="en-US" dirty="0" smtClean="0"/>
          </a:p>
          <a:p>
            <a:pPr>
              <a:buFontTx/>
              <a:buChar char="-"/>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33174"/>
            <a:ext cx="3935506" cy="2194560"/>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533153" y="1733174"/>
            <a:ext cx="3941064" cy="2194560"/>
          </a:xfrm>
          <a:prstGeom prst="rect">
            <a:avLst/>
          </a:prstGeom>
          <a:noFill/>
          <a:ln>
            <a:noFill/>
          </a:ln>
        </p:spPr>
      </p:pic>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457200" y="4290132"/>
            <a:ext cx="3941064" cy="2194560"/>
          </a:xfrm>
          <a:prstGeom prst="rect">
            <a:avLst/>
          </a:prstGeom>
          <a:noFill/>
          <a:ln>
            <a:noFill/>
          </a:ln>
        </p:spPr>
      </p:pic>
      <p:pic>
        <p:nvPicPr>
          <p:cNvPr id="7" name="Picture 6"/>
          <p:cNvPicPr/>
          <p:nvPr/>
        </p:nvPicPr>
        <p:blipFill>
          <a:blip r:embed="rId5">
            <a:extLst>
              <a:ext uri="{28A0092B-C50C-407E-A947-70E740481C1C}">
                <a14:useLocalDpi xmlns:a14="http://schemas.microsoft.com/office/drawing/2010/main" val="0"/>
              </a:ext>
            </a:extLst>
          </a:blip>
          <a:srcRect/>
          <a:stretch>
            <a:fillRect/>
          </a:stretch>
        </p:blipFill>
        <p:spPr bwMode="auto">
          <a:xfrm>
            <a:off x="4533153" y="4290132"/>
            <a:ext cx="3941064" cy="2194560"/>
          </a:xfrm>
          <a:prstGeom prst="rect">
            <a:avLst/>
          </a:prstGeom>
          <a:noFill/>
          <a:ln>
            <a:noFill/>
          </a:ln>
        </p:spPr>
      </p:pic>
      <p:sp>
        <p:nvSpPr>
          <p:cNvPr id="8" name="TextBox 7"/>
          <p:cNvSpPr txBox="1"/>
          <p:nvPr/>
        </p:nvSpPr>
        <p:spPr>
          <a:xfrm>
            <a:off x="457200" y="3994912"/>
            <a:ext cx="3935506" cy="246221"/>
          </a:xfrm>
          <a:prstGeom prst="rect">
            <a:avLst/>
          </a:prstGeom>
          <a:noFill/>
        </p:spPr>
        <p:txBody>
          <a:bodyPr wrap="square" rtlCol="0">
            <a:spAutoFit/>
          </a:bodyPr>
          <a:lstStyle/>
          <a:p>
            <a:r>
              <a:rPr lang="en-US" sz="1000" dirty="0"/>
              <a:t>Change in Total Nonfarm Private Employment by Company Size</a:t>
            </a:r>
          </a:p>
        </p:txBody>
      </p:sp>
      <p:sp>
        <p:nvSpPr>
          <p:cNvPr id="9" name="TextBox 8"/>
          <p:cNvSpPr txBox="1"/>
          <p:nvPr/>
        </p:nvSpPr>
        <p:spPr>
          <a:xfrm>
            <a:off x="4545105" y="3979971"/>
            <a:ext cx="4329953" cy="246221"/>
          </a:xfrm>
          <a:prstGeom prst="rect">
            <a:avLst/>
          </a:prstGeom>
          <a:noFill/>
        </p:spPr>
        <p:txBody>
          <a:bodyPr wrap="square" rtlCol="0">
            <a:spAutoFit/>
          </a:bodyPr>
          <a:lstStyle/>
          <a:p>
            <a:r>
              <a:rPr lang="en-US" sz="1000" dirty="0"/>
              <a:t>Change in Total Nonfarm Private Employment by Selected Industry</a:t>
            </a:r>
          </a:p>
        </p:txBody>
      </p:sp>
      <p:sp>
        <p:nvSpPr>
          <p:cNvPr id="10" name="TextBox 9"/>
          <p:cNvSpPr txBox="1"/>
          <p:nvPr/>
        </p:nvSpPr>
        <p:spPr>
          <a:xfrm>
            <a:off x="457200" y="1477089"/>
            <a:ext cx="3935506" cy="246221"/>
          </a:xfrm>
          <a:prstGeom prst="rect">
            <a:avLst/>
          </a:prstGeom>
          <a:noFill/>
        </p:spPr>
        <p:txBody>
          <a:bodyPr wrap="square" rtlCol="0">
            <a:spAutoFit/>
          </a:bodyPr>
          <a:lstStyle/>
          <a:p>
            <a:r>
              <a:rPr lang="en-US" sz="1000" dirty="0"/>
              <a:t>Change in Nonfarm Private Employment</a:t>
            </a:r>
          </a:p>
        </p:txBody>
      </p:sp>
      <p:sp>
        <p:nvSpPr>
          <p:cNvPr id="11" name="TextBox 10"/>
          <p:cNvSpPr txBox="1"/>
          <p:nvPr/>
        </p:nvSpPr>
        <p:spPr>
          <a:xfrm>
            <a:off x="4545105" y="1486953"/>
            <a:ext cx="4329953" cy="246221"/>
          </a:xfrm>
          <a:prstGeom prst="rect">
            <a:avLst/>
          </a:prstGeom>
          <a:noFill/>
        </p:spPr>
        <p:txBody>
          <a:bodyPr wrap="square" rtlCol="0">
            <a:spAutoFit/>
          </a:bodyPr>
          <a:lstStyle/>
          <a:p>
            <a:r>
              <a:rPr lang="en-US" sz="1000" dirty="0"/>
              <a:t>Change in Total Nonfarm Private Employment</a:t>
            </a:r>
          </a:p>
        </p:txBody>
      </p:sp>
    </p:spTree>
    <p:extLst>
      <p:ext uri="{BB962C8B-B14F-4D97-AF65-F5344CB8AC3E}">
        <p14:creationId xmlns:p14="http://schemas.microsoft.com/office/powerpoint/2010/main" val="152960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Business journalists and financial professionals are our target audience</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3608616127"/>
              </p:ext>
            </p:extLst>
          </p:nvPr>
        </p:nvGraphicFramePr>
        <p:xfrm>
          <a:off x="381000" y="1219200"/>
          <a:ext cx="8458200" cy="5334000"/>
        </p:xfrm>
        <a:graphic>
          <a:graphicData uri="http://schemas.openxmlformats.org/drawingml/2006/table">
            <a:tbl>
              <a:tblPr firstRow="1" bandRow="1">
                <a:tableStyleId>{5C22544A-7EE6-4342-B048-85BDC9FD1C3A}</a:tableStyleId>
              </a:tblPr>
              <a:tblGrid>
                <a:gridCol w="990600"/>
                <a:gridCol w="1295400"/>
                <a:gridCol w="1611443"/>
                <a:gridCol w="2198557"/>
                <a:gridCol w="2362200"/>
              </a:tblGrid>
              <a:tr h="228600">
                <a:tc>
                  <a:txBody>
                    <a:bodyPr/>
                    <a:lstStyle/>
                    <a:p>
                      <a:pPr algn="ctr"/>
                      <a:r>
                        <a:rPr lang="en-US" sz="1200" dirty="0" smtClean="0">
                          <a:solidFill>
                            <a:schemeClr val="tx1"/>
                          </a:solidFill>
                        </a:rPr>
                        <a:t>Category</a:t>
                      </a:r>
                      <a:endParaRPr lang="en-US" sz="1200" dirty="0">
                        <a:solidFill>
                          <a:schemeClr val="tx1"/>
                        </a:solidFill>
                      </a:endParaRPr>
                    </a:p>
                  </a:txBody>
                  <a:tcPr anchor="ctr">
                    <a:lnB w="28575" cap="flat" cmpd="sng" algn="ctr">
                      <a:solidFill>
                        <a:schemeClr val="accent1"/>
                      </a:solidFill>
                      <a:prstDash val="solid"/>
                      <a:round/>
                      <a:headEnd type="none" w="med" len="med"/>
                      <a:tailEnd type="none" w="med" len="med"/>
                    </a:lnB>
                    <a:noFill/>
                  </a:tcPr>
                </a:tc>
                <a:tc>
                  <a:txBody>
                    <a:bodyPr/>
                    <a:lstStyle/>
                    <a:p>
                      <a:pPr algn="ctr"/>
                      <a:r>
                        <a:rPr lang="en-US" sz="1200" dirty="0" smtClean="0">
                          <a:solidFill>
                            <a:schemeClr val="tx1"/>
                          </a:solidFill>
                        </a:rPr>
                        <a:t>Stakeholder</a:t>
                      </a:r>
                      <a:endParaRPr lang="en-US" sz="1200" dirty="0">
                        <a:solidFill>
                          <a:schemeClr val="tx1"/>
                        </a:solidFill>
                      </a:endParaRPr>
                    </a:p>
                  </a:txBody>
                  <a:tcPr anchor="ctr">
                    <a:lnB w="28575" cap="flat" cmpd="sng" algn="ctr">
                      <a:solidFill>
                        <a:schemeClr val="accent1"/>
                      </a:solidFill>
                      <a:prstDash val="solid"/>
                      <a:round/>
                      <a:headEnd type="none" w="med" len="med"/>
                      <a:tailEnd type="none" w="med" len="med"/>
                    </a:lnB>
                    <a:noFill/>
                  </a:tcPr>
                </a:tc>
                <a:tc>
                  <a:txBody>
                    <a:bodyPr/>
                    <a:lstStyle/>
                    <a:p>
                      <a:pPr algn="ctr"/>
                      <a:r>
                        <a:rPr lang="en-US" sz="1200" dirty="0" smtClean="0">
                          <a:solidFill>
                            <a:schemeClr val="tx1"/>
                          </a:solidFill>
                        </a:rPr>
                        <a:t>Likelihood </a:t>
                      </a:r>
                    </a:p>
                    <a:p>
                      <a:pPr algn="ctr"/>
                      <a:r>
                        <a:rPr lang="en-US" sz="1200" dirty="0" smtClean="0">
                          <a:solidFill>
                            <a:schemeClr val="tx1"/>
                          </a:solidFill>
                        </a:rPr>
                        <a:t>to visit</a:t>
                      </a:r>
                      <a:endParaRPr lang="en-US" sz="1200" dirty="0">
                        <a:solidFill>
                          <a:schemeClr val="tx1"/>
                        </a:solidFill>
                      </a:endParaRPr>
                    </a:p>
                  </a:txBody>
                  <a:tcPr anchor="ctr">
                    <a:lnB w="28575" cap="flat" cmpd="sng" algn="ctr">
                      <a:solidFill>
                        <a:schemeClr val="accent1"/>
                      </a:solidFill>
                      <a:prstDash val="solid"/>
                      <a:round/>
                      <a:headEnd type="none" w="med" len="med"/>
                      <a:tailEnd type="none" w="med" len="med"/>
                    </a:lnB>
                    <a:noFill/>
                  </a:tcPr>
                </a:tc>
                <a:tc>
                  <a:txBody>
                    <a:bodyPr/>
                    <a:lstStyle/>
                    <a:p>
                      <a:pPr algn="ctr"/>
                      <a:r>
                        <a:rPr lang="en-US" sz="1200" dirty="0" smtClean="0">
                          <a:solidFill>
                            <a:schemeClr val="tx1"/>
                          </a:solidFill>
                        </a:rPr>
                        <a:t>Need from</a:t>
                      </a:r>
                      <a:r>
                        <a:rPr lang="en-US" sz="1200" baseline="0" dirty="0" smtClean="0">
                          <a:solidFill>
                            <a:schemeClr val="tx1"/>
                          </a:solidFill>
                        </a:rPr>
                        <a:t> Data</a:t>
                      </a:r>
                      <a:endParaRPr lang="en-US" sz="1200" dirty="0">
                        <a:solidFill>
                          <a:schemeClr val="tx1"/>
                        </a:solidFill>
                      </a:endParaRPr>
                    </a:p>
                  </a:txBody>
                  <a:tcPr anchor="ctr">
                    <a:lnB w="28575" cap="flat" cmpd="sng" algn="ctr">
                      <a:solidFill>
                        <a:schemeClr val="accent1"/>
                      </a:solidFill>
                      <a:prstDash val="solid"/>
                      <a:round/>
                      <a:headEnd type="none" w="med" len="med"/>
                      <a:tailEnd type="none" w="med" len="med"/>
                    </a:lnB>
                    <a:noFill/>
                  </a:tcPr>
                </a:tc>
                <a:tc>
                  <a:txBody>
                    <a:bodyPr/>
                    <a:lstStyle/>
                    <a:p>
                      <a:pPr algn="ctr"/>
                      <a:r>
                        <a:rPr lang="en-US" sz="1200" dirty="0" smtClean="0">
                          <a:solidFill>
                            <a:schemeClr val="tx1"/>
                          </a:solidFill>
                        </a:rPr>
                        <a:t>Visualization Need</a:t>
                      </a:r>
                      <a:endParaRPr lang="en-US" sz="1200" dirty="0">
                        <a:solidFill>
                          <a:schemeClr val="tx1"/>
                        </a:solidFill>
                      </a:endParaRPr>
                    </a:p>
                  </a:txBody>
                  <a:tcPr anchor="ctr">
                    <a:lnB w="28575" cap="flat" cmpd="sng" algn="ctr">
                      <a:solidFill>
                        <a:schemeClr val="accent1"/>
                      </a:solidFill>
                      <a:prstDash val="solid"/>
                      <a:round/>
                      <a:headEnd type="none" w="med" len="med"/>
                      <a:tailEnd type="none" w="med" len="med"/>
                    </a:lnB>
                    <a:noFill/>
                  </a:tcPr>
                </a:tc>
              </a:tr>
              <a:tr h="152400">
                <a:tc>
                  <a:txBody>
                    <a:bodyPr/>
                    <a:lstStyle/>
                    <a:p>
                      <a:endParaRPr lang="en-US" sz="400" dirty="0">
                        <a:solidFill>
                          <a:schemeClr val="tx1"/>
                        </a:solidFill>
                      </a:endParaRPr>
                    </a:p>
                  </a:txBody>
                  <a:tcPr>
                    <a:lnT w="28575"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sz="400" dirty="0">
                        <a:solidFill>
                          <a:schemeClr val="tx1"/>
                        </a:solidFill>
                      </a:endParaRPr>
                    </a:p>
                  </a:txBody>
                  <a:tcPr>
                    <a:lnT w="28575"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sz="400" b="0" dirty="0">
                        <a:solidFill>
                          <a:schemeClr val="tx1"/>
                        </a:solidFill>
                      </a:endParaRPr>
                    </a:p>
                  </a:txBody>
                  <a:tcPr>
                    <a:lnT w="28575"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228600" indent="-228600">
                        <a:buFont typeface="Arial" panose="020B0604020202020204" pitchFamily="34" charset="0"/>
                        <a:buChar char="•"/>
                      </a:pPr>
                      <a:endParaRPr lang="en-US" sz="400" dirty="0">
                        <a:solidFill>
                          <a:schemeClr val="tx1"/>
                        </a:solidFill>
                      </a:endParaRPr>
                    </a:p>
                  </a:txBody>
                  <a:tcPr>
                    <a:lnT w="28575"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228600" marR="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400" dirty="0" smtClean="0">
                        <a:solidFill>
                          <a:schemeClr val="tx1"/>
                        </a:solidFill>
                      </a:endParaRPr>
                    </a:p>
                  </a:txBody>
                  <a:tcPr>
                    <a:lnT w="28575"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noFill/>
                  </a:tcPr>
                </a:tc>
              </a:tr>
              <a:tr h="1249680">
                <a:tc rowSpan="2">
                  <a:txBody>
                    <a:bodyPr/>
                    <a:lstStyle/>
                    <a:p>
                      <a:r>
                        <a:rPr lang="en-US" sz="1200" b="1" dirty="0" smtClean="0">
                          <a:solidFill>
                            <a:schemeClr val="bg2"/>
                          </a:solidFill>
                        </a:rPr>
                        <a:t>Target Users</a:t>
                      </a:r>
                      <a:endParaRPr lang="en-US" sz="1200" b="1" dirty="0">
                        <a:solidFill>
                          <a:schemeClr val="bg2"/>
                        </a:solidFill>
                      </a:endParaRPr>
                    </a:p>
                  </a:txBody>
                  <a:tcPr anchor="ctr">
                    <a:lnT w="12700" cap="flat" cmpd="sng" algn="ctr">
                      <a:noFill/>
                      <a:prstDash val="solid"/>
                      <a:round/>
                      <a:headEnd type="none" w="med" len="med"/>
                      <a:tailEnd type="none" w="med" len="med"/>
                    </a:lnT>
                    <a:lnB w="12700" cap="flat" cmpd="sng" algn="ctr">
                      <a:solidFill>
                        <a:schemeClr val="bg2">
                          <a:lumMod val="85000"/>
                        </a:schemeClr>
                      </a:solidFill>
                      <a:prstDash val="dash"/>
                      <a:round/>
                      <a:headEnd type="none" w="med" len="med"/>
                      <a:tailEnd type="none" w="med" len="med"/>
                    </a:lnB>
                    <a:solidFill>
                      <a:schemeClr val="accent3"/>
                    </a:solidFill>
                  </a:tcPr>
                </a:tc>
                <a:tc>
                  <a:txBody>
                    <a:bodyPr/>
                    <a:lstStyle/>
                    <a:p>
                      <a:r>
                        <a:rPr lang="en-US" sz="1200" dirty="0" smtClean="0">
                          <a:solidFill>
                            <a:schemeClr val="tx1"/>
                          </a:solidFill>
                        </a:rPr>
                        <a:t>Business</a:t>
                      </a:r>
                      <a:r>
                        <a:rPr lang="en-US" sz="1200" baseline="0" dirty="0" smtClean="0">
                          <a:solidFill>
                            <a:schemeClr val="tx1"/>
                          </a:solidFill>
                        </a:rPr>
                        <a:t> </a:t>
                      </a:r>
                      <a:r>
                        <a:rPr lang="en-US" sz="1200" dirty="0" smtClean="0">
                          <a:solidFill>
                            <a:schemeClr val="tx1"/>
                          </a:solidFill>
                        </a:rPr>
                        <a:t>Journalists </a:t>
                      </a:r>
                      <a:endParaRPr lang="en-US" sz="1200" dirty="0">
                        <a:solidFill>
                          <a:schemeClr val="tx1"/>
                        </a:solidFill>
                      </a:endParaRPr>
                    </a:p>
                  </a:txBody>
                  <a:tcPr>
                    <a:lnT w="12700" cap="flat" cmpd="sng" algn="ctr">
                      <a:noFill/>
                      <a:prstDash val="solid"/>
                      <a:round/>
                      <a:headEnd type="none" w="med" len="med"/>
                      <a:tailEnd type="none" w="med" len="med"/>
                    </a:lnT>
                    <a:lnB w="12700" cap="flat" cmpd="sng" algn="ctr">
                      <a:solidFill>
                        <a:schemeClr val="bg2">
                          <a:lumMod val="85000"/>
                        </a:schemeClr>
                      </a:solidFill>
                      <a:prstDash val="dash"/>
                      <a:round/>
                      <a:headEnd type="none" w="med" len="med"/>
                      <a:tailEnd type="none" w="med" len="med"/>
                    </a:lnB>
                    <a:solidFill>
                      <a:schemeClr val="accent3">
                        <a:lumMod val="20000"/>
                        <a:lumOff val="80000"/>
                      </a:schemeClr>
                    </a:solidFill>
                  </a:tcPr>
                </a:tc>
                <a:tc>
                  <a:txBody>
                    <a:bodyPr/>
                    <a:lstStyle/>
                    <a:p>
                      <a:r>
                        <a:rPr lang="en-US" sz="1200" b="1" dirty="0" smtClean="0">
                          <a:solidFill>
                            <a:schemeClr val="tx1"/>
                          </a:solidFill>
                        </a:rPr>
                        <a:t>High</a:t>
                      </a:r>
                    </a:p>
                    <a:p>
                      <a:r>
                        <a:rPr lang="en-US" sz="1200" b="0" dirty="0" smtClean="0">
                          <a:solidFill>
                            <a:schemeClr val="tx1"/>
                          </a:solidFill>
                        </a:rPr>
                        <a:t>(need</a:t>
                      </a:r>
                      <a:r>
                        <a:rPr lang="en-US" sz="1200" b="0" baseline="0" dirty="0" smtClean="0">
                          <a:solidFill>
                            <a:schemeClr val="tx1"/>
                          </a:solidFill>
                        </a:rPr>
                        <a:t> to deliver timely business insight to a general audience) </a:t>
                      </a:r>
                      <a:endParaRPr lang="en-US" sz="1200" b="0" dirty="0">
                        <a:solidFill>
                          <a:schemeClr val="tx1"/>
                        </a:solidFill>
                      </a:endParaRPr>
                    </a:p>
                  </a:txBody>
                  <a:tcPr>
                    <a:lnT w="12700" cap="flat" cmpd="sng" algn="ctr">
                      <a:noFill/>
                      <a:prstDash val="solid"/>
                      <a:round/>
                      <a:headEnd type="none" w="med" len="med"/>
                      <a:tailEnd type="none" w="med" len="med"/>
                    </a:lnT>
                    <a:lnB w="12700" cap="flat" cmpd="sng" algn="ctr">
                      <a:solidFill>
                        <a:schemeClr val="bg2">
                          <a:lumMod val="85000"/>
                        </a:schemeClr>
                      </a:solidFill>
                      <a:prstDash val="dash"/>
                      <a:round/>
                      <a:headEnd type="none" w="med" len="med"/>
                      <a:tailEnd type="none" w="med" len="med"/>
                    </a:lnB>
                    <a:solidFill>
                      <a:schemeClr val="accent3">
                        <a:lumMod val="20000"/>
                        <a:lumOff val="80000"/>
                      </a:schemeClr>
                    </a:solidFill>
                  </a:tcPr>
                </a:tc>
                <a:tc>
                  <a:txBody>
                    <a:bodyPr/>
                    <a:lstStyle/>
                    <a:p>
                      <a:pPr marL="228600" indent="-228600">
                        <a:buFont typeface="Arial" panose="020B0604020202020204" pitchFamily="34" charset="0"/>
                        <a:buChar char="•"/>
                      </a:pPr>
                      <a:r>
                        <a:rPr lang="en-US" sz="1200" baseline="0" dirty="0" smtClean="0">
                          <a:solidFill>
                            <a:schemeClr val="tx1"/>
                          </a:solidFill>
                        </a:rPr>
                        <a:t>Want to report the most recent numbers</a:t>
                      </a:r>
                    </a:p>
                    <a:p>
                      <a:pPr marL="228600" indent="-228600">
                        <a:buFont typeface="Arial" panose="020B0604020202020204" pitchFamily="34" charset="0"/>
                        <a:buChar char="•"/>
                      </a:pPr>
                      <a:r>
                        <a:rPr lang="en-US" sz="1200" baseline="0" dirty="0" smtClean="0">
                          <a:solidFill>
                            <a:schemeClr val="tx1"/>
                          </a:solidFill>
                        </a:rPr>
                        <a:t>Statistics to support a current story</a:t>
                      </a:r>
                    </a:p>
                    <a:p>
                      <a:pPr marL="228600" indent="-228600">
                        <a:buFont typeface="Arial" panose="020B0604020202020204" pitchFamily="34" charset="0"/>
                        <a:buChar char="•"/>
                      </a:pPr>
                      <a:r>
                        <a:rPr lang="en-US" sz="1200" dirty="0" smtClean="0">
                          <a:solidFill>
                            <a:schemeClr val="tx1"/>
                          </a:solidFill>
                        </a:rPr>
                        <a:t>Background to inform</a:t>
                      </a:r>
                      <a:r>
                        <a:rPr lang="en-US" sz="1200" baseline="0" dirty="0" smtClean="0">
                          <a:solidFill>
                            <a:schemeClr val="tx1"/>
                          </a:solidFill>
                        </a:rPr>
                        <a:t> a potential story</a:t>
                      </a:r>
                      <a:endParaRPr lang="en-US" sz="1200" dirty="0">
                        <a:solidFill>
                          <a:schemeClr val="tx1"/>
                        </a:solidFill>
                      </a:endParaRPr>
                    </a:p>
                  </a:txBody>
                  <a:tcPr>
                    <a:lnT w="12700" cap="flat" cmpd="sng" algn="ctr">
                      <a:noFill/>
                      <a:prstDash val="solid"/>
                      <a:round/>
                      <a:headEnd type="none" w="med" len="med"/>
                      <a:tailEnd type="none" w="med" len="med"/>
                    </a:lnT>
                    <a:lnB w="12700" cap="flat" cmpd="sng" algn="ctr">
                      <a:solidFill>
                        <a:schemeClr val="bg2">
                          <a:lumMod val="85000"/>
                        </a:schemeClr>
                      </a:solidFill>
                      <a:prstDash val="dash"/>
                      <a:round/>
                      <a:headEnd type="none" w="med" len="med"/>
                      <a:tailEnd type="none" w="med" len="med"/>
                    </a:lnB>
                    <a:solidFill>
                      <a:schemeClr val="accent3">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smtClean="0">
                          <a:solidFill>
                            <a:schemeClr val="tx1"/>
                          </a:solidFill>
                        </a:rPr>
                        <a:t>Communicative</a:t>
                      </a:r>
                    </a:p>
                    <a:p>
                      <a:pPr marL="228600" marR="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solidFill>
                            <a:schemeClr val="tx1"/>
                          </a:solidFill>
                        </a:rPr>
                        <a:t>Make it simple to</a:t>
                      </a:r>
                      <a:r>
                        <a:rPr lang="en-US" sz="1200" baseline="0" dirty="0" smtClean="0">
                          <a:solidFill>
                            <a:schemeClr val="tx1"/>
                          </a:solidFill>
                        </a:rPr>
                        <a:t> understand trends</a:t>
                      </a:r>
                    </a:p>
                    <a:p>
                      <a:pPr marL="228600" marR="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solidFill>
                            <a:schemeClr val="tx1"/>
                          </a:solidFill>
                        </a:rPr>
                        <a:t>Give me a visual to  support my story</a:t>
                      </a:r>
                      <a:endParaRPr lang="en-US" sz="1200" dirty="0" smtClean="0">
                        <a:solidFill>
                          <a:schemeClr val="tx1"/>
                        </a:solidFill>
                      </a:endParaRPr>
                    </a:p>
                  </a:txBody>
                  <a:tcPr>
                    <a:lnT w="12700" cap="flat" cmpd="sng" algn="ctr">
                      <a:noFill/>
                      <a:prstDash val="solid"/>
                      <a:round/>
                      <a:headEnd type="none" w="med" len="med"/>
                      <a:tailEnd type="none" w="med" len="med"/>
                    </a:lnT>
                    <a:lnB w="12700" cap="flat" cmpd="sng" algn="ctr">
                      <a:solidFill>
                        <a:schemeClr val="bg2">
                          <a:lumMod val="85000"/>
                        </a:schemeClr>
                      </a:solidFill>
                      <a:prstDash val="dash"/>
                      <a:round/>
                      <a:headEnd type="none" w="med" len="med"/>
                      <a:tailEnd type="none" w="med" len="med"/>
                    </a:lnB>
                    <a:solidFill>
                      <a:schemeClr val="accent3">
                        <a:lumMod val="20000"/>
                        <a:lumOff val="80000"/>
                      </a:schemeClr>
                    </a:solidFill>
                  </a:tcPr>
                </a:tc>
              </a:tr>
              <a:tr h="1066800">
                <a:tc vMerge="1">
                  <a:txBody>
                    <a:bodyPr/>
                    <a:lstStyle/>
                    <a:p>
                      <a:endParaRPr lang="en-US" sz="1200" dirty="0">
                        <a:solidFill>
                          <a:schemeClr val="tx1"/>
                        </a:solidFill>
                      </a:endParaRP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solidFill>
                      <a:schemeClr val="accent3">
                        <a:lumMod val="20000"/>
                        <a:lumOff val="80000"/>
                      </a:schemeClr>
                    </a:solidFill>
                  </a:tcPr>
                </a:tc>
                <a:tc>
                  <a:txBody>
                    <a:bodyPr/>
                    <a:lstStyle/>
                    <a:p>
                      <a:r>
                        <a:rPr lang="en-US" sz="1200" dirty="0" smtClean="0">
                          <a:solidFill>
                            <a:schemeClr val="tx1"/>
                          </a:solidFill>
                        </a:rPr>
                        <a:t>Economists</a:t>
                      </a:r>
                      <a:r>
                        <a:rPr lang="en-US" sz="1200" baseline="0" dirty="0" smtClean="0">
                          <a:solidFill>
                            <a:schemeClr val="tx1"/>
                          </a:solidFill>
                        </a:rPr>
                        <a:t> / Financial professionals</a:t>
                      </a:r>
                      <a:endParaRPr lang="en-US" sz="1200" dirty="0">
                        <a:solidFill>
                          <a:schemeClr val="tx1"/>
                        </a:solidFill>
                      </a:endParaRP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solidFill>
                      <a:schemeClr val="accent3">
                        <a:lumMod val="20000"/>
                        <a:lumOff val="80000"/>
                      </a:schemeClr>
                    </a:solidFill>
                  </a:tcPr>
                </a:tc>
                <a:tc>
                  <a:txBody>
                    <a:bodyPr/>
                    <a:lstStyle/>
                    <a:p>
                      <a:r>
                        <a:rPr lang="en-US" sz="1200" b="1" dirty="0" smtClean="0">
                          <a:solidFill>
                            <a:schemeClr val="tx1"/>
                          </a:solidFill>
                        </a:rPr>
                        <a:t>Medium </a:t>
                      </a:r>
                      <a:r>
                        <a:rPr lang="en-US" sz="1200" b="1" baseline="0" dirty="0" smtClean="0">
                          <a:solidFill>
                            <a:schemeClr val="tx1"/>
                          </a:solidFill>
                        </a:rPr>
                        <a:t> / </a:t>
                      </a:r>
                      <a:r>
                        <a:rPr lang="en-US" sz="1200" b="1" dirty="0" smtClean="0">
                          <a:solidFill>
                            <a:schemeClr val="tx1"/>
                          </a:solidFill>
                        </a:rPr>
                        <a:t>High </a:t>
                      </a:r>
                    </a:p>
                    <a:p>
                      <a:r>
                        <a:rPr lang="en-US" sz="1200" dirty="0" smtClean="0">
                          <a:solidFill>
                            <a:schemeClr val="tx1"/>
                          </a:solidFill>
                        </a:rPr>
                        <a:t>(likely to get data from Bloomberg </a:t>
                      </a:r>
                      <a:r>
                        <a:rPr lang="en-US" sz="1200" baseline="0" dirty="0" smtClean="0">
                          <a:solidFill>
                            <a:schemeClr val="tx1"/>
                          </a:solidFill>
                        </a:rPr>
                        <a:t>or aggregating data source)</a:t>
                      </a:r>
                      <a:endParaRPr lang="en-US" sz="1200" dirty="0">
                        <a:solidFill>
                          <a:schemeClr val="tx1"/>
                        </a:solidFill>
                      </a:endParaRP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solidFill>
                      <a:schemeClr val="accent3">
                        <a:lumMod val="20000"/>
                        <a:lumOff val="80000"/>
                      </a:schemeClr>
                    </a:solidFill>
                  </a:tcPr>
                </a:tc>
                <a:tc>
                  <a:txBody>
                    <a:bodyPr/>
                    <a:lstStyle/>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rgbClr val="000000"/>
                          </a:solidFill>
                          <a:effectLst/>
                          <a:uLnTx/>
                          <a:uFillTx/>
                          <a:latin typeface="+mn-lt"/>
                          <a:ea typeface="+mn-ea"/>
                          <a:cs typeface="+mn-cs"/>
                        </a:rPr>
                        <a:t>Most recent data to inform economic models</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rgbClr val="000000"/>
                          </a:solidFill>
                          <a:effectLst/>
                          <a:uLnTx/>
                          <a:uFillTx/>
                          <a:latin typeface="+mn-lt"/>
                          <a:ea typeface="+mn-ea"/>
                          <a:cs typeface="+mn-cs"/>
                        </a:rPr>
                        <a:t>Investigate predictors to help forecast market movements</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smtClean="0">
                        <a:ln>
                          <a:noFill/>
                        </a:ln>
                        <a:solidFill>
                          <a:srgbClr val="000000"/>
                        </a:solidFill>
                        <a:effectLst/>
                        <a:uLnTx/>
                        <a:uFillTx/>
                        <a:latin typeface="+mn-lt"/>
                        <a:ea typeface="+mn-ea"/>
                        <a:cs typeface="+mn-cs"/>
                      </a:endParaRP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solidFill>
                      <a:schemeClr val="accent3">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smtClean="0">
                          <a:ln>
                            <a:noFill/>
                          </a:ln>
                          <a:solidFill>
                            <a:srgbClr val="000000"/>
                          </a:solidFill>
                          <a:effectLst/>
                          <a:uLnTx/>
                          <a:uFillTx/>
                          <a:latin typeface="+mn-lt"/>
                          <a:ea typeface="+mn-ea"/>
                          <a:cs typeface="+mn-cs"/>
                        </a:rPr>
                        <a:t>Exploratory</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rgbClr val="000000"/>
                          </a:solidFill>
                          <a:effectLst/>
                          <a:uLnTx/>
                          <a:uFillTx/>
                          <a:latin typeface="+mn-lt"/>
                          <a:ea typeface="+mn-ea"/>
                          <a:cs typeface="+mn-cs"/>
                        </a:rPr>
                        <a:t>Give me the raw data, so I can play with it myself</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rgbClr val="000000"/>
                          </a:solidFill>
                          <a:effectLst/>
                          <a:uLnTx/>
                          <a:uFillTx/>
                          <a:latin typeface="+mn-lt"/>
                          <a:ea typeface="+mn-ea"/>
                          <a:cs typeface="+mn-cs"/>
                        </a:rPr>
                        <a:t>Help me see trends to inform my own hypotheses</a:t>
                      </a:r>
                      <a:endParaRPr kumimoji="0" lang="en-US" sz="1200" b="0" i="0" u="none" strike="noStrike" kern="1200" cap="none" spc="0" normalizeH="0" baseline="0" noProof="0" dirty="0" smtClean="0">
                        <a:ln>
                          <a:noFill/>
                        </a:ln>
                        <a:solidFill>
                          <a:schemeClr val="tx1"/>
                        </a:solidFill>
                        <a:effectLst/>
                        <a:uLnTx/>
                        <a:uFillTx/>
                        <a:latin typeface="+mn-lt"/>
                        <a:ea typeface="+mn-ea"/>
                        <a:cs typeface="+mn-cs"/>
                      </a:endParaRP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solidFill>
                      <a:schemeClr val="accent3">
                        <a:lumMod val="20000"/>
                        <a:lumOff val="80000"/>
                      </a:schemeClr>
                    </a:solidFill>
                  </a:tcPr>
                </a:tc>
              </a:tr>
              <a:tr h="762000">
                <a:tc rowSpan="3">
                  <a:txBody>
                    <a:bodyPr/>
                    <a:lstStyle/>
                    <a:p>
                      <a:r>
                        <a:rPr lang="en-US" sz="1200" b="1" dirty="0" smtClean="0">
                          <a:solidFill>
                            <a:schemeClr val="tx1"/>
                          </a:solidFill>
                        </a:rPr>
                        <a:t>Potential future focus</a:t>
                      </a:r>
                      <a:endParaRPr lang="en-US" sz="1200" b="1" dirty="0">
                        <a:solidFill>
                          <a:schemeClr val="tx1"/>
                        </a:solidFill>
                      </a:endParaRPr>
                    </a:p>
                  </a:txBody>
                  <a:tcPr anchor="ctr">
                    <a:lnT w="12700" cap="flat" cmpd="sng" algn="ctr">
                      <a:solidFill>
                        <a:schemeClr val="bg2">
                          <a:lumMod val="85000"/>
                        </a:schemeClr>
                      </a:solidFill>
                      <a:prstDash val="dash"/>
                      <a:round/>
                      <a:headEnd type="none" w="med" len="med"/>
                      <a:tailEnd type="none" w="med" len="med"/>
                    </a:lnT>
                    <a:solidFill>
                      <a:schemeClr val="bg2">
                        <a:lumMod val="95000"/>
                      </a:schemeClr>
                    </a:solidFill>
                  </a:tcPr>
                </a:tc>
                <a:tc>
                  <a:txBody>
                    <a:bodyPr/>
                    <a:lstStyle/>
                    <a:p>
                      <a:r>
                        <a:rPr lang="en-US" sz="1200" dirty="0" smtClean="0">
                          <a:solidFill>
                            <a:schemeClr val="bg1">
                              <a:lumMod val="50000"/>
                            </a:schemeClr>
                          </a:solidFill>
                        </a:rPr>
                        <a:t>Students</a:t>
                      </a:r>
                      <a:endParaRPr lang="en-US" sz="1200" dirty="0">
                        <a:solidFill>
                          <a:schemeClr val="bg1">
                            <a:lumMod val="50000"/>
                          </a:schemeClr>
                        </a:solidFill>
                      </a:endParaRP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noFill/>
                  </a:tcPr>
                </a:tc>
                <a:tc>
                  <a:txBody>
                    <a:bodyPr/>
                    <a:lstStyle/>
                    <a:p>
                      <a:r>
                        <a:rPr lang="en-US" sz="1200" b="1" dirty="0" smtClean="0">
                          <a:solidFill>
                            <a:schemeClr val="bg1">
                              <a:lumMod val="50000"/>
                            </a:schemeClr>
                          </a:solidFill>
                        </a:rPr>
                        <a:t>Medium</a:t>
                      </a:r>
                    </a:p>
                    <a:p>
                      <a:r>
                        <a:rPr lang="en-US" sz="1200" b="0" dirty="0" smtClean="0">
                          <a:solidFill>
                            <a:schemeClr val="bg1">
                              <a:lumMod val="50000"/>
                            </a:schemeClr>
                          </a:solidFill>
                        </a:rPr>
                        <a:t>(awareness of ADP report may be low)</a:t>
                      </a:r>
                      <a:endParaRPr lang="en-US" sz="1200" b="0" dirty="0">
                        <a:solidFill>
                          <a:schemeClr val="bg1">
                            <a:lumMod val="50000"/>
                          </a:schemeClr>
                        </a:solidFill>
                      </a:endParaRP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noFill/>
                  </a:tcPr>
                </a:tc>
                <a:tc>
                  <a:txBody>
                    <a:bodyPr/>
                    <a:lstStyle/>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chemeClr val="bg1">
                              <a:lumMod val="50000"/>
                            </a:schemeClr>
                          </a:solidFill>
                          <a:effectLst/>
                          <a:uLnTx/>
                          <a:uFillTx/>
                          <a:latin typeface="+mn-lt"/>
                          <a:ea typeface="+mn-ea"/>
                          <a:cs typeface="+mn-cs"/>
                        </a:rPr>
                        <a:t>Input to a exploratory model or a paper related to labor / economic concerns</a:t>
                      </a: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smtClean="0">
                          <a:ln>
                            <a:noFill/>
                          </a:ln>
                          <a:solidFill>
                            <a:schemeClr val="bg1">
                              <a:lumMod val="50000"/>
                            </a:schemeClr>
                          </a:solidFill>
                          <a:effectLst/>
                          <a:uLnTx/>
                          <a:uFillTx/>
                          <a:latin typeface="+mn-lt"/>
                          <a:ea typeface="+mn-ea"/>
                          <a:cs typeface="+mn-cs"/>
                        </a:rPr>
                        <a:t>Exploratory</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chemeClr val="bg1">
                              <a:lumMod val="50000"/>
                            </a:schemeClr>
                          </a:solidFill>
                          <a:effectLst/>
                          <a:uLnTx/>
                          <a:uFillTx/>
                          <a:latin typeface="+mn-lt"/>
                          <a:ea typeface="+mn-ea"/>
                          <a:cs typeface="+mn-cs"/>
                        </a:rPr>
                        <a:t>Make it easy for me to tailor data to my project</a:t>
                      </a: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noFill/>
                  </a:tcPr>
                </a:tc>
              </a:tr>
              <a:tr h="370840">
                <a:tc vMerge="1">
                  <a:txBody>
                    <a:bodyPr/>
                    <a:lstStyle/>
                    <a:p>
                      <a:endParaRPr lang="en-US" sz="1200" dirty="0">
                        <a:solidFill>
                          <a:schemeClr val="tx1"/>
                        </a:solidFill>
                      </a:endParaRP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noFill/>
                  </a:tcPr>
                </a:tc>
                <a:tc>
                  <a:txBody>
                    <a:bodyPr/>
                    <a:lstStyle/>
                    <a:p>
                      <a:r>
                        <a:rPr lang="en-US" sz="1200" dirty="0" smtClean="0">
                          <a:solidFill>
                            <a:schemeClr val="bg1">
                              <a:lumMod val="50000"/>
                            </a:schemeClr>
                          </a:solidFill>
                        </a:rPr>
                        <a:t>Policy</a:t>
                      </a:r>
                      <a:r>
                        <a:rPr lang="en-US" sz="1200" baseline="0" dirty="0" smtClean="0">
                          <a:solidFill>
                            <a:schemeClr val="bg1">
                              <a:lumMod val="50000"/>
                            </a:schemeClr>
                          </a:solidFill>
                        </a:rPr>
                        <a:t> makers</a:t>
                      </a:r>
                      <a:endParaRPr lang="en-US" sz="1200" dirty="0">
                        <a:solidFill>
                          <a:schemeClr val="bg1">
                            <a:lumMod val="50000"/>
                          </a:schemeClr>
                        </a:solidFill>
                      </a:endParaRP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noFill/>
                  </a:tcPr>
                </a:tc>
                <a:tc>
                  <a:txBody>
                    <a:bodyPr/>
                    <a:lstStyle/>
                    <a:p>
                      <a:r>
                        <a:rPr lang="en-US" sz="1200" b="1" dirty="0" smtClean="0">
                          <a:solidFill>
                            <a:schemeClr val="bg1">
                              <a:lumMod val="50000"/>
                            </a:schemeClr>
                          </a:solidFill>
                        </a:rPr>
                        <a:t>Medium</a:t>
                      </a:r>
                    </a:p>
                    <a:p>
                      <a:r>
                        <a:rPr lang="en-US" sz="1200" b="0" dirty="0" smtClean="0">
                          <a:solidFill>
                            <a:schemeClr val="bg1">
                              <a:lumMod val="50000"/>
                            </a:schemeClr>
                          </a:solidFill>
                        </a:rPr>
                        <a:t>(tend to favor official</a:t>
                      </a:r>
                      <a:r>
                        <a:rPr lang="en-US" sz="1200" b="0" baseline="0" dirty="0" smtClean="0">
                          <a:solidFill>
                            <a:schemeClr val="bg1">
                              <a:lumMod val="50000"/>
                            </a:schemeClr>
                          </a:solidFill>
                        </a:rPr>
                        <a:t> government data</a:t>
                      </a:r>
                      <a:r>
                        <a:rPr lang="en-US" sz="1200" b="0" dirty="0" smtClean="0">
                          <a:solidFill>
                            <a:schemeClr val="bg1">
                              <a:lumMod val="50000"/>
                            </a:schemeClr>
                          </a:solidFill>
                        </a:rPr>
                        <a:t>)</a:t>
                      </a:r>
                      <a:endParaRPr lang="en-US" sz="1200" b="1" dirty="0">
                        <a:solidFill>
                          <a:schemeClr val="bg1">
                            <a:lumMod val="50000"/>
                          </a:schemeClr>
                        </a:solidFill>
                      </a:endParaRP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noFill/>
                  </a:tcPr>
                </a:tc>
                <a:tc>
                  <a:txBody>
                    <a:bodyPr/>
                    <a:lstStyle/>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prstClr val="white">
                              <a:lumMod val="50000"/>
                            </a:prstClr>
                          </a:solidFill>
                          <a:effectLst/>
                          <a:uLnTx/>
                          <a:uFillTx/>
                          <a:latin typeface="+mn-lt"/>
                          <a:ea typeface="+mn-ea"/>
                          <a:cs typeface="+mn-cs"/>
                        </a:rPr>
                        <a:t>Context and supporting data for proposed legislation</a:t>
                      </a: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noFill/>
                  </a:tcPr>
                </a:tc>
                <a:tc>
                  <a:txBody>
                    <a:bodyPr/>
                    <a:lstStyle/>
                    <a:p>
                      <a:r>
                        <a:rPr lang="en-US" sz="1200" b="1" dirty="0" smtClean="0">
                          <a:solidFill>
                            <a:schemeClr val="bg1">
                              <a:lumMod val="50000"/>
                            </a:schemeClr>
                          </a:solidFill>
                        </a:rPr>
                        <a:t>Communicative</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chemeClr val="bg1">
                              <a:lumMod val="50000"/>
                            </a:schemeClr>
                          </a:solidFill>
                          <a:effectLst/>
                          <a:uLnTx/>
                          <a:uFillTx/>
                          <a:latin typeface="+mn-lt"/>
                          <a:ea typeface="+mn-ea"/>
                          <a:cs typeface="+mn-cs"/>
                        </a:rPr>
                        <a:t>Make it easy for me to see trends relative to my constituents</a:t>
                      </a:r>
                    </a:p>
                  </a:txBody>
                  <a:tcPr>
                    <a:lnT w="12700" cap="flat" cmpd="sng" algn="ctr">
                      <a:solidFill>
                        <a:schemeClr val="bg2">
                          <a:lumMod val="85000"/>
                        </a:schemeClr>
                      </a:solidFill>
                      <a:prstDash val="dash"/>
                      <a:round/>
                      <a:headEnd type="none" w="med" len="med"/>
                      <a:tailEnd type="none" w="med" len="med"/>
                    </a:lnT>
                    <a:lnB w="12700" cap="flat" cmpd="sng" algn="ctr">
                      <a:solidFill>
                        <a:schemeClr val="bg2">
                          <a:lumMod val="85000"/>
                        </a:schemeClr>
                      </a:solidFill>
                      <a:prstDash val="dash"/>
                      <a:round/>
                      <a:headEnd type="none" w="med" len="med"/>
                      <a:tailEnd type="none" w="med" len="med"/>
                    </a:lnB>
                    <a:noFill/>
                  </a:tcPr>
                </a:tc>
              </a:tr>
              <a:tr h="370840">
                <a:tc vMerge="1">
                  <a:txBody>
                    <a:bodyPr/>
                    <a:lstStyle/>
                    <a:p>
                      <a:endParaRPr lang="en-US" sz="1200" dirty="0">
                        <a:solidFill>
                          <a:schemeClr val="tx1"/>
                        </a:solidFill>
                      </a:endParaRPr>
                    </a:p>
                  </a:txBody>
                  <a:tcPr>
                    <a:lnT w="12700" cap="flat" cmpd="sng" algn="ctr">
                      <a:solidFill>
                        <a:schemeClr val="bg2">
                          <a:lumMod val="85000"/>
                        </a:schemeClr>
                      </a:solidFill>
                      <a:prstDash val="dash"/>
                      <a:round/>
                      <a:headEnd type="none" w="med" len="med"/>
                      <a:tailEnd type="none" w="med" len="med"/>
                    </a:lnT>
                    <a:noFill/>
                  </a:tcPr>
                </a:tc>
                <a:tc>
                  <a:txBody>
                    <a:bodyPr/>
                    <a:lstStyle/>
                    <a:p>
                      <a:r>
                        <a:rPr lang="en-US" sz="1200" dirty="0" smtClean="0">
                          <a:solidFill>
                            <a:schemeClr val="bg1">
                              <a:lumMod val="50000"/>
                            </a:schemeClr>
                          </a:solidFill>
                        </a:rPr>
                        <a:t>Small</a:t>
                      </a:r>
                      <a:r>
                        <a:rPr lang="en-US" sz="1200" baseline="0" dirty="0" smtClean="0">
                          <a:solidFill>
                            <a:schemeClr val="bg1">
                              <a:lumMod val="50000"/>
                            </a:schemeClr>
                          </a:solidFill>
                        </a:rPr>
                        <a:t> businesses</a:t>
                      </a:r>
                      <a:endParaRPr lang="en-US" sz="1200" dirty="0">
                        <a:solidFill>
                          <a:schemeClr val="bg1">
                            <a:lumMod val="50000"/>
                          </a:schemeClr>
                        </a:solidFill>
                      </a:endParaRPr>
                    </a:p>
                  </a:txBody>
                  <a:tcPr>
                    <a:lnT w="12700" cap="flat" cmpd="sng" algn="ctr">
                      <a:solidFill>
                        <a:schemeClr val="bg2">
                          <a:lumMod val="85000"/>
                        </a:schemeClr>
                      </a:solidFill>
                      <a:prstDash val="dash"/>
                      <a:round/>
                      <a:headEnd type="none" w="med" len="med"/>
                      <a:tailEnd type="none" w="med" len="med"/>
                    </a:lnT>
                    <a:noFill/>
                  </a:tcPr>
                </a:tc>
                <a:tc>
                  <a:txBody>
                    <a:bodyPr/>
                    <a:lstStyle/>
                    <a:p>
                      <a:r>
                        <a:rPr lang="en-US" sz="1200" b="1" dirty="0" smtClean="0">
                          <a:solidFill>
                            <a:schemeClr val="bg1">
                              <a:lumMod val="50000"/>
                            </a:schemeClr>
                          </a:solidFill>
                        </a:rPr>
                        <a:t>Low</a:t>
                      </a:r>
                    </a:p>
                    <a:p>
                      <a:r>
                        <a:rPr lang="en-US" sz="1200" b="0" dirty="0" smtClean="0">
                          <a:solidFill>
                            <a:schemeClr val="bg1">
                              <a:lumMod val="50000"/>
                            </a:schemeClr>
                          </a:solidFill>
                        </a:rPr>
                        <a:t>(busy running their businesses)</a:t>
                      </a:r>
                      <a:endParaRPr lang="en-US" sz="1200" b="0" dirty="0">
                        <a:solidFill>
                          <a:schemeClr val="bg1">
                            <a:lumMod val="50000"/>
                          </a:schemeClr>
                        </a:solidFill>
                      </a:endParaRPr>
                    </a:p>
                  </a:txBody>
                  <a:tcPr>
                    <a:lnT w="12700" cap="flat" cmpd="sng" algn="ctr">
                      <a:solidFill>
                        <a:schemeClr val="bg2">
                          <a:lumMod val="85000"/>
                        </a:schemeClr>
                      </a:solidFill>
                      <a:prstDash val="dash"/>
                      <a:round/>
                      <a:headEnd type="none" w="med" len="med"/>
                      <a:tailEnd type="none" w="med" len="med"/>
                    </a:lnT>
                    <a:noFill/>
                  </a:tcPr>
                </a:tc>
                <a:tc>
                  <a:txBody>
                    <a:bodyPr/>
                    <a:lstStyle/>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chemeClr val="bg1">
                              <a:lumMod val="50000"/>
                            </a:schemeClr>
                          </a:solidFill>
                          <a:effectLst/>
                          <a:uLnTx/>
                          <a:uFillTx/>
                          <a:latin typeface="+mn-lt"/>
                          <a:ea typeface="+mn-ea"/>
                          <a:cs typeface="+mn-cs"/>
                        </a:rPr>
                        <a:t>Put their own experience in context of the broader economy</a:t>
                      </a:r>
                    </a:p>
                  </a:txBody>
                  <a:tcPr>
                    <a:lnT w="12700" cap="flat" cmpd="sng" algn="ctr">
                      <a:solidFill>
                        <a:schemeClr val="bg2">
                          <a:lumMod val="85000"/>
                        </a:schemeClr>
                      </a:solidFill>
                      <a:prstDash val="dash"/>
                      <a:round/>
                      <a:headEnd type="none" w="med" len="med"/>
                      <a:tailEnd type="none" w="med" len="med"/>
                    </a:lnT>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smtClean="0">
                          <a:ln>
                            <a:noFill/>
                          </a:ln>
                          <a:solidFill>
                            <a:schemeClr val="bg1">
                              <a:lumMod val="50000"/>
                            </a:schemeClr>
                          </a:solidFill>
                          <a:effectLst/>
                          <a:uLnTx/>
                          <a:uFillTx/>
                          <a:latin typeface="+mn-lt"/>
                          <a:ea typeface="+mn-ea"/>
                          <a:cs typeface="+mn-cs"/>
                        </a:rPr>
                        <a:t>Communicative</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chemeClr val="bg1">
                              <a:lumMod val="50000"/>
                            </a:schemeClr>
                          </a:solidFill>
                          <a:effectLst/>
                          <a:uLnTx/>
                          <a:uFillTx/>
                          <a:latin typeface="+mn-lt"/>
                          <a:ea typeface="+mn-ea"/>
                          <a:cs typeface="+mn-cs"/>
                        </a:rPr>
                        <a:t>Help me understand how I relate to businesses like me</a:t>
                      </a:r>
                    </a:p>
                  </a:txBody>
                  <a:tcPr>
                    <a:lnT w="12700" cap="flat" cmpd="sng" algn="ctr">
                      <a:solidFill>
                        <a:schemeClr val="bg2">
                          <a:lumMod val="85000"/>
                        </a:schemeClr>
                      </a:solidFill>
                      <a:prstDash val="dash"/>
                      <a:round/>
                      <a:headEnd type="none" w="med" len="med"/>
                      <a:tailEnd type="none" w="med" len="med"/>
                    </a:lnT>
                    <a:noFill/>
                  </a:tcPr>
                </a:tc>
              </a:tr>
            </a:tbl>
          </a:graphicData>
        </a:graphic>
      </p:graphicFrame>
    </p:spTree>
    <p:extLst>
      <p:ext uri="{BB962C8B-B14F-4D97-AF65-F5344CB8AC3E}">
        <p14:creationId xmlns:p14="http://schemas.microsoft.com/office/powerpoint/2010/main" val="325810507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Need for Financial Market Professionals</a:t>
            </a:r>
            <a:endParaRPr lang="en-US" dirty="0"/>
          </a:p>
        </p:txBody>
      </p:sp>
      <p:sp>
        <p:nvSpPr>
          <p:cNvPr id="3" name="Content Placeholder 2"/>
          <p:cNvSpPr>
            <a:spLocks noGrp="1"/>
          </p:cNvSpPr>
          <p:nvPr>
            <p:ph idx="1"/>
          </p:nvPr>
        </p:nvSpPr>
        <p:spPr/>
        <p:txBody>
          <a:bodyPr>
            <a:normAutofit lnSpcReduction="10000"/>
          </a:bodyPr>
          <a:lstStyle/>
          <a:p>
            <a:r>
              <a:rPr lang="en-US" dirty="0" smtClean="0"/>
              <a:t>Global Macro Strategist:</a:t>
            </a:r>
          </a:p>
          <a:p>
            <a:pPr>
              <a:buFontTx/>
              <a:buChar char="-"/>
            </a:pPr>
            <a:r>
              <a:rPr lang="en-US" dirty="0" smtClean="0"/>
              <a:t>“Using ADP to predict the BLS payroll growth”</a:t>
            </a:r>
          </a:p>
          <a:p>
            <a:pPr>
              <a:buFontTx/>
              <a:buChar char="-"/>
            </a:pPr>
            <a:r>
              <a:rPr lang="en-US" dirty="0" smtClean="0"/>
              <a:t>“Using ADP to say something more broadly about GDP”</a:t>
            </a:r>
          </a:p>
          <a:p>
            <a:pPr marL="0" indent="0">
              <a:buNone/>
            </a:pPr>
            <a:endParaRPr lang="en-US" dirty="0"/>
          </a:p>
          <a:p>
            <a:pPr>
              <a:buFont typeface="Arial"/>
              <a:buChar char="•"/>
            </a:pPr>
            <a:r>
              <a:rPr lang="en-US" dirty="0" smtClean="0"/>
              <a:t>US Economist: </a:t>
            </a:r>
          </a:p>
          <a:p>
            <a:pPr>
              <a:buFontTx/>
              <a:buChar char="-"/>
            </a:pPr>
            <a:r>
              <a:rPr lang="en-US" dirty="0" smtClean="0"/>
              <a:t>“The most important thing is how well ADP predicts BLS payrolls and with what error”</a:t>
            </a:r>
          </a:p>
          <a:p>
            <a:pPr marL="0" indent="0">
              <a:buNone/>
            </a:pPr>
            <a:endParaRPr lang="en-US" dirty="0"/>
          </a:p>
          <a:p>
            <a:pPr>
              <a:buFont typeface="Arial"/>
              <a:buChar char="•"/>
            </a:pPr>
            <a:r>
              <a:rPr lang="en-US" dirty="0" smtClean="0"/>
              <a:t>Interest Rates Strategist:</a:t>
            </a:r>
          </a:p>
          <a:p>
            <a:pPr>
              <a:buFontTx/>
              <a:buChar char="-"/>
            </a:pPr>
            <a:r>
              <a:rPr lang="en-US" dirty="0" smtClean="0"/>
              <a:t>“How well ADP performed </a:t>
            </a:r>
            <a:r>
              <a:rPr lang="en-US" dirty="0" err="1" smtClean="0"/>
              <a:t>vs</a:t>
            </a:r>
            <a:r>
              <a:rPr lang="en-US" dirty="0" smtClean="0"/>
              <a:t> the Consensus expectation”</a:t>
            </a:r>
          </a:p>
          <a:p>
            <a:pPr>
              <a:buFontTx/>
              <a:buChar char="-"/>
            </a:pPr>
            <a:r>
              <a:rPr lang="en-US" dirty="0" smtClean="0"/>
              <a:t>“Of course what ADP implies for the BLS headline number”</a:t>
            </a:r>
          </a:p>
          <a:p>
            <a:pPr>
              <a:buFontTx/>
              <a:buChar char="-"/>
            </a:pPr>
            <a:endParaRPr lang="en-US" dirty="0"/>
          </a:p>
        </p:txBody>
      </p:sp>
    </p:spTree>
    <p:extLst>
      <p:ext uri="{BB962C8B-B14F-4D97-AF65-F5344CB8AC3E}">
        <p14:creationId xmlns:p14="http://schemas.microsoft.com/office/powerpoint/2010/main" val="3001886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2126468516"/>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416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0.xml.rels><?xml version="1.0" encoding="UTF-8" standalone="yes"?>
<Relationships xmlns="http://schemas.openxmlformats.org/package/2006/relationships"><Relationship Id="rId1" Type="http://schemas.openxmlformats.org/officeDocument/2006/relationships/image" Target="../media/image21.jpeg"/></Relationships>
</file>

<file path=ppt/theme/_rels/themeOverride1.xml.rels><?xml version="1.0" encoding="UTF-8" standalone="yes"?>
<Relationships xmlns="http://schemas.openxmlformats.org/package/2006/relationships"><Relationship Id="rId1" Type="http://schemas.openxmlformats.org/officeDocument/2006/relationships/image" Target="../media/image21.jpeg"/></Relationships>
</file>

<file path=ppt/theme/_rels/themeOverride2.xml.rels><?xml version="1.0" encoding="UTF-8" standalone="yes"?>
<Relationships xmlns="http://schemas.openxmlformats.org/package/2006/relationships"><Relationship Id="rId1" Type="http://schemas.openxmlformats.org/officeDocument/2006/relationships/image" Target="../media/image21.jpeg"/></Relationships>
</file>

<file path=ppt/theme/theme1.xml><?xml version="1.0" encoding="utf-8"?>
<a:theme xmlns:a="http://schemas.openxmlformats.org/drawingml/2006/main" name="130_Blank">
  <a:themeElements>
    <a:clrScheme name="Custom 2">
      <a:dk1>
        <a:srgbClr val="000000"/>
      </a:dk1>
      <a:lt1>
        <a:sysClr val="window" lastClr="FFFFFF"/>
      </a:lt1>
      <a:dk2>
        <a:srgbClr val="6F6F73"/>
      </a:dk2>
      <a:lt2>
        <a:srgbClr val="FFFFFF"/>
      </a:lt2>
      <a:accent1>
        <a:srgbClr val="F9A11A"/>
      </a:accent1>
      <a:accent2>
        <a:srgbClr val="CB4398"/>
      </a:accent2>
      <a:accent3>
        <a:srgbClr val="64BEEB"/>
      </a:accent3>
      <a:accent4>
        <a:srgbClr val="C4DA5A"/>
      </a:accent4>
      <a:accent5>
        <a:srgbClr val="6F6F73"/>
      </a:accent5>
      <a:accent6>
        <a:srgbClr val="6F6F73"/>
      </a:accent6>
      <a:hlink>
        <a:srgbClr val="6F6F73"/>
      </a:hlink>
      <a:folHlink>
        <a:srgbClr val="40404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51007 - ADP_PPT+Presentation+4x3">
  <a:themeElements>
    <a:clrScheme name="ADP">
      <a:dk1>
        <a:srgbClr val="6F6F73"/>
      </a:dk1>
      <a:lt1>
        <a:sysClr val="window" lastClr="FFFFFF"/>
      </a:lt1>
      <a:dk2>
        <a:srgbClr val="AAA9AA"/>
      </a:dk2>
      <a:lt2>
        <a:srgbClr val="FFFFFF"/>
      </a:lt2>
      <a:accent1>
        <a:srgbClr val="F9A11A"/>
      </a:accent1>
      <a:accent2>
        <a:srgbClr val="CB4399"/>
      </a:accent2>
      <a:accent3>
        <a:srgbClr val="64BEEB"/>
      </a:accent3>
      <a:accent4>
        <a:srgbClr val="C4DA5A"/>
      </a:accent4>
      <a:accent5>
        <a:srgbClr val="AAA9AA"/>
      </a:accent5>
      <a:accent6>
        <a:srgbClr val="BDBBBB"/>
      </a:accent6>
      <a:hlink>
        <a:srgbClr val="0000FF"/>
      </a:hlink>
      <a:folHlink>
        <a:srgbClr val="C4DA5A"/>
      </a:folHlink>
    </a:clrScheme>
    <a:fontScheme name="ADP">
      <a:majorFont>
        <a:latin typeface="Arial"/>
        <a:ea typeface=""/>
        <a:cs typeface=""/>
      </a:majorFont>
      <a:minorFont>
        <a:latin typeface="Arial"/>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Blank">
  <a:themeElements>
    <a:clrScheme name="Custom 2">
      <a:dk1>
        <a:srgbClr val="000000"/>
      </a:dk1>
      <a:lt1>
        <a:sysClr val="window" lastClr="FFFFFF"/>
      </a:lt1>
      <a:dk2>
        <a:srgbClr val="6F6F73"/>
      </a:dk2>
      <a:lt2>
        <a:srgbClr val="FFFFFF"/>
      </a:lt2>
      <a:accent1>
        <a:srgbClr val="F9A11A"/>
      </a:accent1>
      <a:accent2>
        <a:srgbClr val="CB4398"/>
      </a:accent2>
      <a:accent3>
        <a:srgbClr val="64BEEB"/>
      </a:accent3>
      <a:accent4>
        <a:srgbClr val="C4DA5A"/>
      </a:accent4>
      <a:accent5>
        <a:srgbClr val="6F6F73"/>
      </a:accent5>
      <a:accent6>
        <a:srgbClr val="6F6F73"/>
      </a:accent6>
      <a:hlink>
        <a:srgbClr val="6F6F73"/>
      </a:hlink>
      <a:folHlink>
        <a:srgbClr val="40404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6_Blank">
  <a:themeElements>
    <a:clrScheme name="Custom 2">
      <a:dk1>
        <a:srgbClr val="000000"/>
      </a:dk1>
      <a:lt1>
        <a:sysClr val="window" lastClr="FFFFFF"/>
      </a:lt1>
      <a:dk2>
        <a:srgbClr val="6F6F73"/>
      </a:dk2>
      <a:lt2>
        <a:srgbClr val="FFFFFF"/>
      </a:lt2>
      <a:accent1>
        <a:srgbClr val="F9A11A"/>
      </a:accent1>
      <a:accent2>
        <a:srgbClr val="CB4398"/>
      </a:accent2>
      <a:accent3>
        <a:srgbClr val="64BEEB"/>
      </a:accent3>
      <a:accent4>
        <a:srgbClr val="C4DA5A"/>
      </a:accent4>
      <a:accent5>
        <a:srgbClr val="6F6F73"/>
      </a:accent5>
      <a:accent6>
        <a:srgbClr val="6F6F73"/>
      </a:accent6>
      <a:hlink>
        <a:srgbClr val="6F6F73"/>
      </a:hlink>
      <a:folHlink>
        <a:srgbClr val="40404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31_Blank">
  <a:themeElements>
    <a:clrScheme name="Custom 2">
      <a:dk1>
        <a:srgbClr val="000000"/>
      </a:dk1>
      <a:lt1>
        <a:sysClr val="window" lastClr="FFFFFF"/>
      </a:lt1>
      <a:dk2>
        <a:srgbClr val="6F6F73"/>
      </a:dk2>
      <a:lt2>
        <a:srgbClr val="FFFFFF"/>
      </a:lt2>
      <a:accent1>
        <a:srgbClr val="F9A11A"/>
      </a:accent1>
      <a:accent2>
        <a:srgbClr val="CB4398"/>
      </a:accent2>
      <a:accent3>
        <a:srgbClr val="64BEEB"/>
      </a:accent3>
      <a:accent4>
        <a:srgbClr val="C4DA5A"/>
      </a:accent4>
      <a:accent5>
        <a:srgbClr val="6F6F73"/>
      </a:accent5>
      <a:accent6>
        <a:srgbClr val="6F6F73"/>
      </a:accent6>
      <a:hlink>
        <a:srgbClr val="6F6F73"/>
      </a:hlink>
      <a:folHlink>
        <a:srgbClr val="40404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Blue Color Palette">
  <a:themeElements>
    <a:clrScheme name="Blue Palette -  ADP">
      <a:dk1>
        <a:srgbClr val="6F6F73"/>
      </a:dk1>
      <a:lt1>
        <a:sysClr val="window" lastClr="FFFFFF"/>
      </a:lt1>
      <a:dk2>
        <a:srgbClr val="6F6F73"/>
      </a:dk2>
      <a:lt2>
        <a:srgbClr val="FFFFFF"/>
      </a:lt2>
      <a:accent1>
        <a:srgbClr val="64BEEB"/>
      </a:accent1>
      <a:accent2>
        <a:srgbClr val="0069A6"/>
      </a:accent2>
      <a:accent3>
        <a:srgbClr val="0083C1"/>
      </a:accent3>
      <a:accent4>
        <a:srgbClr val="00A1DF"/>
      </a:accent4>
      <a:accent5>
        <a:srgbClr val="4EC1E0"/>
      </a:accent5>
      <a:accent6>
        <a:srgbClr val="6EC4E9"/>
      </a:accent6>
      <a:hlink>
        <a:srgbClr val="64BEEB"/>
      </a:hlink>
      <a:folHlink>
        <a:srgbClr val="40404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32_Blank">
  <a:themeElements>
    <a:clrScheme name="Custom 2">
      <a:dk1>
        <a:srgbClr val="000000"/>
      </a:dk1>
      <a:lt1>
        <a:sysClr val="window" lastClr="FFFFFF"/>
      </a:lt1>
      <a:dk2>
        <a:srgbClr val="6F6F73"/>
      </a:dk2>
      <a:lt2>
        <a:srgbClr val="FFFFFF"/>
      </a:lt2>
      <a:accent1>
        <a:srgbClr val="F9A11A"/>
      </a:accent1>
      <a:accent2>
        <a:srgbClr val="CB4398"/>
      </a:accent2>
      <a:accent3>
        <a:srgbClr val="64BEEB"/>
      </a:accent3>
      <a:accent4>
        <a:srgbClr val="C4DA5A"/>
      </a:accent4>
      <a:accent5>
        <a:srgbClr val="6F6F73"/>
      </a:accent5>
      <a:accent6>
        <a:srgbClr val="6F6F73"/>
      </a:accent6>
      <a:hlink>
        <a:srgbClr val="6F6F73"/>
      </a:hlink>
      <a:folHlink>
        <a:srgbClr val="40404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133_Blank">
  <a:themeElements>
    <a:clrScheme name="Custom 2">
      <a:dk1>
        <a:srgbClr val="000000"/>
      </a:dk1>
      <a:lt1>
        <a:sysClr val="window" lastClr="FFFFFF"/>
      </a:lt1>
      <a:dk2>
        <a:srgbClr val="6F6F73"/>
      </a:dk2>
      <a:lt2>
        <a:srgbClr val="FFFFFF"/>
      </a:lt2>
      <a:accent1>
        <a:srgbClr val="F9A11A"/>
      </a:accent1>
      <a:accent2>
        <a:srgbClr val="CB4398"/>
      </a:accent2>
      <a:accent3>
        <a:srgbClr val="64BEEB"/>
      </a:accent3>
      <a:accent4>
        <a:srgbClr val="C4DA5A"/>
      </a:accent4>
      <a:accent5>
        <a:srgbClr val="6F6F73"/>
      </a:accent5>
      <a:accent6>
        <a:srgbClr val="6F6F73"/>
      </a:accent6>
      <a:hlink>
        <a:srgbClr val="6F6F73"/>
      </a:hlink>
      <a:folHlink>
        <a:srgbClr val="40404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134_Blank">
  <a:themeElements>
    <a:clrScheme name="Custom 2">
      <a:dk1>
        <a:srgbClr val="000000"/>
      </a:dk1>
      <a:lt1>
        <a:sysClr val="window" lastClr="FFFFFF"/>
      </a:lt1>
      <a:dk2>
        <a:srgbClr val="6F6F73"/>
      </a:dk2>
      <a:lt2>
        <a:srgbClr val="FFFFFF"/>
      </a:lt2>
      <a:accent1>
        <a:srgbClr val="F9A11A"/>
      </a:accent1>
      <a:accent2>
        <a:srgbClr val="CB4398"/>
      </a:accent2>
      <a:accent3>
        <a:srgbClr val="64BEEB"/>
      </a:accent3>
      <a:accent4>
        <a:srgbClr val="C4DA5A"/>
      </a:accent4>
      <a:accent5>
        <a:srgbClr val="6F6F73"/>
      </a:accent5>
      <a:accent6>
        <a:srgbClr val="6F6F73"/>
      </a:accent6>
      <a:hlink>
        <a:srgbClr val="6F6F73"/>
      </a:hlink>
      <a:folHlink>
        <a:srgbClr val="40404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Override>
</file>

<file path=ppt/theme/themeOverride2.xml><?xml version="1.0" encoding="utf-8"?>
<a:themeOverride xmlns:a="http://schemas.openxmlformats.org/drawingml/2006/main">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Override>
</file>

<file path=docProps/app.xml><?xml version="1.0" encoding="utf-8"?>
<Properties xmlns="http://schemas.openxmlformats.org/officeDocument/2006/extended-properties" xmlns:vt="http://schemas.openxmlformats.org/officeDocument/2006/docPropsVTypes">
  <TotalTime>12404</TotalTime>
  <Words>1514</Words>
  <Application>Microsoft Macintosh PowerPoint</Application>
  <PresentationFormat>On-screen Show (4:3)</PresentationFormat>
  <Paragraphs>277</Paragraphs>
  <Slides>29</Slides>
  <Notes>16</Notes>
  <HiddenSlides>0</HiddenSlides>
  <MMClips>0</MMClips>
  <ScaleCrop>false</ScaleCrop>
  <HeadingPairs>
    <vt:vector size="6" baseType="variant">
      <vt:variant>
        <vt:lpstr>Theme</vt:lpstr>
      </vt:variant>
      <vt:variant>
        <vt:i4>10</vt:i4>
      </vt:variant>
      <vt:variant>
        <vt:lpstr>Embedded OLE Servers</vt:lpstr>
      </vt:variant>
      <vt:variant>
        <vt:i4>1</vt:i4>
      </vt:variant>
      <vt:variant>
        <vt:lpstr>Slide Titles</vt:lpstr>
      </vt:variant>
      <vt:variant>
        <vt:i4>29</vt:i4>
      </vt:variant>
    </vt:vector>
  </HeadingPairs>
  <TitlesOfParts>
    <vt:vector size="40" baseType="lpstr">
      <vt:lpstr>130_Blank</vt:lpstr>
      <vt:lpstr>151007 - ADP_PPT+Presentation+4x3</vt:lpstr>
      <vt:lpstr>1_Blank</vt:lpstr>
      <vt:lpstr>26_Blank</vt:lpstr>
      <vt:lpstr>131_Blank</vt:lpstr>
      <vt:lpstr>Blue Color Palette</vt:lpstr>
      <vt:lpstr>132_Blank</vt:lpstr>
      <vt:lpstr>133_Blank</vt:lpstr>
      <vt:lpstr>134_Blank</vt:lpstr>
      <vt:lpstr>Clarity</vt:lpstr>
      <vt:lpstr>think-cell Slide</vt:lpstr>
      <vt:lpstr>JobView Visualizing ADP’s Employment Report</vt:lpstr>
      <vt:lpstr>Mid-term Presentations (week 9 – 7/7/16)</vt:lpstr>
      <vt:lpstr>Comments from Daniel on Proposal </vt:lpstr>
      <vt:lpstr>PowerPoint Presentation</vt:lpstr>
      <vt:lpstr>What is the ADP NER? </vt:lpstr>
      <vt:lpstr>Current state of ADP: STATIC</vt:lpstr>
      <vt:lpstr>Business journalists and financial professionals are our target audience</vt:lpstr>
      <vt:lpstr>Need for Financial Market Professionals</vt:lpstr>
      <vt:lpstr>PowerPoint Presentation</vt:lpstr>
      <vt:lpstr>Using a map makes it difficult to view changes over time </vt:lpstr>
      <vt:lpstr>Time series may make more sense Two levels: primary dimension and then filters</vt:lpstr>
      <vt:lpstr>Iteration 1 (ADP vs BLS)</vt:lpstr>
      <vt:lpstr>ADP vs. BLS</vt:lpstr>
      <vt:lpstr>Monthly Comparison of ADP vs. BLS</vt:lpstr>
      <vt:lpstr>Iteration 2 (ADP vs BLS)</vt:lpstr>
      <vt:lpstr>ADP vs. BLS private payroll growth</vt:lpstr>
      <vt:lpstr>Monthly Comparison of ADP vs. BLS</vt:lpstr>
      <vt:lpstr>Iteration 3 (ADP vs BLS)</vt:lpstr>
      <vt:lpstr>ADP vs. BLS private payroll growth</vt:lpstr>
      <vt:lpstr>ADP vs. BLS private payroll growth</vt:lpstr>
      <vt:lpstr>Monthly Comparison of ADP vs. BLS</vt:lpstr>
      <vt:lpstr>Monthly Comparison of ADP vs. BLS</vt:lpstr>
      <vt:lpstr>Iteration 4 (ADP vs BLS)</vt:lpstr>
      <vt:lpstr>ADP vs. BLS private payroll growth</vt:lpstr>
      <vt:lpstr>ADP vs. BLS private payroll growth</vt:lpstr>
      <vt:lpstr>Monthly Comparison of ADP vs. BLS</vt:lpstr>
      <vt:lpstr>Monthly Comparison of ADP vs. BLS</vt:lpstr>
      <vt:lpstr>PowerPoint Presentation</vt:lpstr>
      <vt:lpstr>Interest in BitCoin and Blockchain has grown rapidly Blockchain is underlying data structure for Bitcoin</vt:lpstr>
    </vt:vector>
  </TitlesOfParts>
  <Company>Automatic Data Processing,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Amin Venjara</dc:creator>
  <cp:lastModifiedBy>Roiana Reid</cp:lastModifiedBy>
  <cp:revision>136</cp:revision>
  <cp:lastPrinted>2016-03-28T14:00:06Z</cp:lastPrinted>
  <dcterms:created xsi:type="dcterms:W3CDTF">2016-03-23T12:38:49Z</dcterms:created>
  <dcterms:modified xsi:type="dcterms:W3CDTF">2016-07-07T00:51:32Z</dcterms:modified>
</cp:coreProperties>
</file>