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embeddings/oleObject1.bin" ContentType="application/vnd.openxmlformats-officedocument.oleObject"/>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embeddings/oleObject2.bin" ContentType="application/vnd.openxmlformats-officedocument.oleObject"/>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embeddings/oleObject3.bin" ContentType="application/vnd.openxmlformats-officedocument.oleObject"/>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embeddings/oleObject4.bin" ContentType="application/vnd.openxmlformats-officedocument.oleObject"/>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6.xml" ContentType="application/vnd.openxmlformats-officedocument.presentationml.tags+xml"/>
  <Override PartName="/ppt/embeddings/oleObject5.bin" ContentType="application/vnd.openxmlformats-officedocument.oleObject"/>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embeddings/oleObject6.bin" ContentType="application/vnd.openxmlformats-officedocument.oleObject"/>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8.xml" ContentType="application/vnd.openxmlformats-officedocument.presentationml.tags+xml"/>
  <Override PartName="/ppt/embeddings/oleObject7.bin" ContentType="application/vnd.openxmlformats-officedocument.oleObject"/>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xml" ContentType="application/vnd.openxmlformats-officedocument.presentationml.tags+xml"/>
  <Override PartName="/ppt/embeddings/oleObject8.bin" ContentType="application/vnd.openxmlformats-officedocument.oleObject"/>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5.xml" ContentType="application/vnd.openxmlformats-officedocument.drawingml.chart+xml"/>
  <Override PartName="/ppt/drawings/drawing2.xml" ContentType="application/vnd.openxmlformats-officedocument.drawingml.chartshapes+xml"/>
  <Override PartName="/ppt/notesSlides/notesSlide8.xml" ContentType="application/vnd.openxmlformats-officedocument.presentationml.notesSlide+xml"/>
  <Override PartName="/ppt/charts/chart6.xml" ContentType="application/vnd.openxmlformats-officedocument.drawingml.chart+xml"/>
  <Override PartName="/ppt/drawings/drawing3.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1.xml" ContentType="application/vnd.openxmlformats-officedocument.presentationml.notesSlide+xml"/>
  <Override PartName="/ppt/charts/chart9.xml" ContentType="application/vnd.openxmlformats-officedocument.drawingml.chart+xml"/>
  <Override PartName="/ppt/theme/themeOverride2.xml" ContentType="application/vnd.openxmlformats-officedocument.themeOverride+xml"/>
  <Override PartName="/ppt/drawings/drawing4.xml" ContentType="application/vnd.openxmlformats-officedocument.drawingml.chartshapes+xml"/>
  <Override PartName="/ppt/charts/chart10.xml" ContentType="application/vnd.openxmlformats-officedocument.drawingml.chart+xml"/>
  <Override PartName="/ppt/notesSlides/notesSlide12.xml" ContentType="application/vnd.openxmlformats-officedocument.presentationml.notesSlide+xml"/>
  <Override PartName="/ppt/charts/chart11.xml" ContentType="application/vnd.openxmlformats-officedocument.drawingml.chart+xml"/>
  <Override PartName="/ppt/drawings/drawing5.xml" ContentType="application/vnd.openxmlformats-officedocument.drawingml.chartshapes+xml"/>
  <Override PartName="/ppt/notesSlides/notesSlide13.xml" ContentType="application/vnd.openxmlformats-officedocument.presentationml.notesSlide+xml"/>
  <Override PartName="/ppt/charts/chart12.xml" ContentType="application/vnd.openxmlformats-officedocument.drawingml.chart+xml"/>
  <Override PartName="/ppt/drawings/drawing6.xml" ContentType="application/vnd.openxmlformats-officedocument.drawingml.chartshapes+xml"/>
  <Override PartName="/ppt/tags/tag10.xml" ContentType="application/vnd.openxmlformats-officedocument.presentationml.tags+xml"/>
  <Override PartName="/ppt/embeddings/oleObject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9" r:id="rId3"/>
    <p:sldMasterId id="2147483689" r:id="rId4"/>
    <p:sldMasterId id="2147483698" r:id="rId5"/>
    <p:sldMasterId id="2147483721" r:id="rId6"/>
    <p:sldMasterId id="2147483727" r:id="rId7"/>
    <p:sldMasterId id="2147483737" r:id="rId8"/>
    <p:sldMasterId id="2147483747" r:id="rId9"/>
    <p:sldMasterId id="2147483758" r:id="rId10"/>
  </p:sldMasterIdLst>
  <p:notesMasterIdLst>
    <p:notesMasterId r:id="rId37"/>
  </p:notesMasterIdLst>
  <p:sldIdLst>
    <p:sldId id="292" r:id="rId11"/>
    <p:sldId id="305" r:id="rId12"/>
    <p:sldId id="306" r:id="rId13"/>
    <p:sldId id="311" r:id="rId14"/>
    <p:sldId id="328" r:id="rId15"/>
    <p:sldId id="329" r:id="rId16"/>
    <p:sldId id="309" r:id="rId17"/>
    <p:sldId id="330" r:id="rId18"/>
    <p:sldId id="310" r:id="rId19"/>
    <p:sldId id="308" r:id="rId20"/>
    <p:sldId id="307" r:id="rId21"/>
    <p:sldId id="312" r:id="rId22"/>
    <p:sldId id="313" r:id="rId23"/>
    <p:sldId id="314" r:id="rId24"/>
    <p:sldId id="318" r:id="rId25"/>
    <p:sldId id="319" r:id="rId26"/>
    <p:sldId id="320" r:id="rId27"/>
    <p:sldId id="321" r:id="rId28"/>
    <p:sldId id="322" r:id="rId29"/>
    <p:sldId id="323" r:id="rId30"/>
    <p:sldId id="324" r:id="rId31"/>
    <p:sldId id="325" r:id="rId32"/>
    <p:sldId id="326" r:id="rId33"/>
    <p:sldId id="327" r:id="rId34"/>
    <p:sldId id="296" r:id="rId35"/>
    <p:sldId id="293" r:id="rId36"/>
  </p:sldIdLst>
  <p:sldSz cx="9144000" cy="6858000" type="screen4x3"/>
  <p:notesSz cx="7315200" cy="96012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11A"/>
    <a:srgbClr val="F1A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776"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roianareid:Documents:W209:ADP_chart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Workbook5" TargetMode="External"/><Relationship Id="rId2" Type="http://schemas.openxmlformats.org/officeDocument/2006/relationships/chartUserShapes" Target="../drawings/drawing5.xml"/></Relationships>
</file>

<file path=ppt/charts/_rels/chart12.xml.rels><?xml version="1.0" encoding="UTF-8" standalone="yes"?>
<Relationships xmlns="http://schemas.openxmlformats.org/package/2006/relationships"><Relationship Id="rId1" Type="http://schemas.openxmlformats.org/officeDocument/2006/relationships/oleObject" Target="Macintosh%20HD:Users:roianareid:Documents:W209:ADP_charts.xlsx" TargetMode="External"/><Relationship Id="rId2" Type="http://schemas.openxmlformats.org/officeDocument/2006/relationships/chartUserShapes" Target="../drawings/drawing6.xml"/></Relationships>
</file>

<file path=ppt/charts/_rels/chart2.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Workbook5" TargetMode="External"/><Relationship Id="rId3"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1" Type="http://schemas.openxmlformats.org/officeDocument/2006/relationships/oleObject" Target="Workbook5" TargetMode="External"/><Relationship Id="rId2"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roianareid:Documents:W209:ADP_charts.xlsx" TargetMode="External"/><Relationship Id="rId2"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roianareid:Documents:W209:ADP_charts.xlsx" TargetMode="Externa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Workbook5" TargetMode="External"/><Relationship Id="rId3"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88.6515128589962</c:v>
                </c:pt>
                <c:pt idx="15">
                  <c:v>110.8798859950039</c:v>
                </c:pt>
                <c:pt idx="16">
                  <c:v>28.0930608859926</c:v>
                </c:pt>
                <c:pt idx="17">
                  <c:v>115.3961879050039</c:v>
                </c:pt>
                <c:pt idx="18">
                  <c:v>-5.850069496998913</c:v>
                </c:pt>
                <c:pt idx="19">
                  <c:v>-5.854991416999836</c:v>
                </c:pt>
                <c:pt idx="20">
                  <c:v>-52.32942447700763</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95.32570535599356</c:v>
                </c:pt>
                <c:pt idx="57">
                  <c:v>153.8956660090043</c:v>
                </c:pt>
                <c:pt idx="58">
                  <c:v>170.8200191340002</c:v>
                </c:pt>
                <c:pt idx="59">
                  <c:v>86.47898252500445</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256.2553330410004</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275.583813952005</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19149544"/>
        <c:axId val="-2119146536"/>
      </c:lineChart>
      <c:dateAx>
        <c:axId val="-2119149544"/>
        <c:scaling>
          <c:orientation val="minMax"/>
        </c:scaling>
        <c:delete val="0"/>
        <c:axPos val="b"/>
        <c:numFmt formatCode="m/d/yy" sourceLinked="1"/>
        <c:majorTickMark val="out"/>
        <c:minorTickMark val="none"/>
        <c:tickLblPos val="nextTo"/>
        <c:crossAx val="-2119146536"/>
        <c:crosses val="autoZero"/>
        <c:auto val="1"/>
        <c:lblOffset val="100"/>
        <c:baseTimeUnit val="months"/>
      </c:dateAx>
      <c:valAx>
        <c:axId val="-2119146536"/>
        <c:scaling>
          <c:orientation val="minMax"/>
        </c:scaling>
        <c:delete val="0"/>
        <c:axPos val="l"/>
        <c:majorGridlines/>
        <c:numFmt formatCode="0" sourceLinked="1"/>
        <c:majorTickMark val="out"/>
        <c:minorTickMark val="none"/>
        <c:tickLblPos val="nextTo"/>
        <c:crossAx val="-21191495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en-US" sz="1400" dirty="0"/>
              <a:t>Difference between ADP and BLS</a:t>
            </a:r>
          </a:p>
        </c:rich>
      </c:tx>
      <c:layout>
        <c:manualLayout>
          <c:xMode val="edge"/>
          <c:yMode val="edge"/>
          <c:x val="0.337573515116166"/>
          <c:y val="0.0"/>
        </c:manualLayout>
      </c:layout>
      <c:overlay val="0"/>
    </c:title>
    <c:autoTitleDeleted val="0"/>
    <c:plotArea>
      <c:layout>
        <c:manualLayout>
          <c:layoutTarget val="inner"/>
          <c:xMode val="edge"/>
          <c:yMode val="edge"/>
          <c:x val="0.0565535741855797"/>
          <c:y val="0.0601851851851852"/>
          <c:w val="0.914026169522927"/>
          <c:h val="0.866924273354719"/>
        </c:manualLayout>
      </c:layout>
      <c:lineChart>
        <c:grouping val="standard"/>
        <c:varyColors val="0"/>
        <c:ser>
          <c:idx val="1"/>
          <c:order val="0"/>
          <c:tx>
            <c:strRef>
              <c:f>Sheet1!$L$192</c:f>
              <c:strCache>
                <c:ptCount val="1"/>
                <c:pt idx="0">
                  <c:v>BLS</c:v>
                </c:pt>
              </c:strCache>
            </c:strRef>
          </c:tx>
          <c:spPr>
            <a:ln>
              <a:solidFill>
                <a:schemeClr val="tx2"/>
              </a:solidFill>
            </a:ln>
          </c:spPr>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Sheet1!$F$62:$F$186</c:f>
              <c:numCache>
                <c:formatCode>0</c:formatCode>
                <c:ptCount val="125"/>
                <c:pt idx="1">
                  <c:v>71.56206724300864</c:v>
                </c:pt>
                <c:pt idx="2">
                  <c:v>-23.29932021000423</c:v>
                </c:pt>
                <c:pt idx="3">
                  <c:v>-13.85604385500483</c:v>
                </c:pt>
                <c:pt idx="4">
                  <c:v>134.805435391012</c:v>
                </c:pt>
                <c:pt idx="5">
                  <c:v>46.73468929498631</c:v>
                </c:pt>
                <c:pt idx="6">
                  <c:v>-12.12098096098634</c:v>
                </c:pt>
                <c:pt idx="7">
                  <c:v>5.730735263990937</c:v>
                </c:pt>
                <c:pt idx="8">
                  <c:v>-45.98881066199101</c:v>
                </c:pt>
                <c:pt idx="9">
                  <c:v>92.06051752899657</c:v>
                </c:pt>
                <c:pt idx="10">
                  <c:v>-20.76105993600504</c:v>
                </c:pt>
                <c:pt idx="11">
                  <c:v>-150.2158401469933</c:v>
                </c:pt>
                <c:pt idx="12">
                  <c:v>-66.12640605600609</c:v>
                </c:pt>
                <c:pt idx="13">
                  <c:v>112.0862512790045</c:v>
                </c:pt>
                <c:pt idx="14">
                  <c:v>-82.34848714100372</c:v>
                </c:pt>
                <c:pt idx="15">
                  <c:v>57.87988599500386</c:v>
                </c:pt>
                <c:pt idx="16">
                  <c:v>-96.9069391140074</c:v>
                </c:pt>
                <c:pt idx="17">
                  <c:v>51.3961879050039</c:v>
                </c:pt>
                <c:pt idx="18">
                  <c:v>-8.85006949699891</c:v>
                </c:pt>
                <c:pt idx="19">
                  <c:v>73.14500858300016</c:v>
                </c:pt>
                <c:pt idx="20">
                  <c:v>-87.3294244770077</c:v>
                </c:pt>
                <c:pt idx="21">
                  <c:v>-71.20271170399792</c:v>
                </c:pt>
                <c:pt idx="22">
                  <c:v>25.8032652969996</c:v>
                </c:pt>
                <c:pt idx="23">
                  <c:v>-61.62006280299101</c:v>
                </c:pt>
                <c:pt idx="24">
                  <c:v>17.81750294099038</c:v>
                </c:pt>
                <c:pt idx="25">
                  <c:v>82.82501913500892</c:v>
                </c:pt>
                <c:pt idx="26">
                  <c:v>17.04233773899614</c:v>
                </c:pt>
                <c:pt idx="27">
                  <c:v>16.63024315900111</c:v>
                </c:pt>
                <c:pt idx="28">
                  <c:v>10.87429373399937</c:v>
                </c:pt>
                <c:pt idx="29">
                  <c:v>-69.05182028999843</c:v>
                </c:pt>
                <c:pt idx="30">
                  <c:v>-36.69995241500146</c:v>
                </c:pt>
                <c:pt idx="31">
                  <c:v>-44.24806654600252</c:v>
                </c:pt>
                <c:pt idx="32">
                  <c:v>54.32240720000118</c:v>
                </c:pt>
                <c:pt idx="33">
                  <c:v>72.43759025700273</c:v>
                </c:pt>
                <c:pt idx="34">
                  <c:v>150.4291056520015</c:v>
                </c:pt>
                <c:pt idx="35">
                  <c:v>-57.8829365069978</c:v>
                </c:pt>
                <c:pt idx="36">
                  <c:v>44.06365143599396</c:v>
                </c:pt>
                <c:pt idx="37">
                  <c:v>-181.1873509379948</c:v>
                </c:pt>
                <c:pt idx="38">
                  <c:v>40.31283525799518</c:v>
                </c:pt>
                <c:pt idx="39">
                  <c:v>174.8967674809974</c:v>
                </c:pt>
                <c:pt idx="40">
                  <c:v>-220.2712721720018</c:v>
                </c:pt>
                <c:pt idx="41">
                  <c:v>46.39951573500002</c:v>
                </c:pt>
                <c:pt idx="42">
                  <c:v>-29.75564088000101</c:v>
                </c:pt>
                <c:pt idx="43">
                  <c:v>14.49076752600376</c:v>
                </c:pt>
                <c:pt idx="44">
                  <c:v>-25.8685294619936</c:v>
                </c:pt>
                <c:pt idx="45">
                  <c:v>159.0431064899894</c:v>
                </c:pt>
                <c:pt idx="46">
                  <c:v>-145.7518758309889</c:v>
                </c:pt>
                <c:pt idx="47">
                  <c:v>131.2457225339895</c:v>
                </c:pt>
                <c:pt idx="48">
                  <c:v>-67.11291840999911</c:v>
                </c:pt>
                <c:pt idx="49">
                  <c:v>65.99040292701101</c:v>
                </c:pt>
                <c:pt idx="50">
                  <c:v>-103.3060459380067</c:v>
                </c:pt>
                <c:pt idx="51">
                  <c:v>-86.13986939500318</c:v>
                </c:pt>
                <c:pt idx="52">
                  <c:v>84.89122072300233</c:v>
                </c:pt>
                <c:pt idx="53">
                  <c:v>-21.43247487299959</c:v>
                </c:pt>
                <c:pt idx="54">
                  <c:v>-2.782076036994113</c:v>
                </c:pt>
                <c:pt idx="55">
                  <c:v>-19.60776517400518</c:v>
                </c:pt>
                <c:pt idx="56">
                  <c:v>-25.6742946440063</c:v>
                </c:pt>
                <c:pt idx="57">
                  <c:v>-53.10433399099565</c:v>
                </c:pt>
                <c:pt idx="58">
                  <c:v>37.82001913400017</c:v>
                </c:pt>
                <c:pt idx="59">
                  <c:v>-22.52101747499546</c:v>
                </c:pt>
                <c:pt idx="60">
                  <c:v>146.8098514849989</c:v>
                </c:pt>
                <c:pt idx="61">
                  <c:v>-72.6058735139959</c:v>
                </c:pt>
                <c:pt idx="62">
                  <c:v>34.34661376099393</c:v>
                </c:pt>
                <c:pt idx="63">
                  <c:v>-123.4847450210073</c:v>
                </c:pt>
                <c:pt idx="64">
                  <c:v>111.0668191940058</c:v>
                </c:pt>
                <c:pt idx="65">
                  <c:v>-29.861062209995</c:v>
                </c:pt>
                <c:pt idx="66">
                  <c:v>2.35464096099895</c:v>
                </c:pt>
                <c:pt idx="67">
                  <c:v>60.89540265899268</c:v>
                </c:pt>
                <c:pt idx="68">
                  <c:v>64.37174665700877</c:v>
                </c:pt>
                <c:pt idx="69">
                  <c:v>-57.72344744599832</c:v>
                </c:pt>
                <c:pt idx="70">
                  <c:v>87.92261211200093</c:v>
                </c:pt>
                <c:pt idx="71">
                  <c:v>-26.83362929199939</c:v>
                </c:pt>
                <c:pt idx="72">
                  <c:v>-104.5038024850073</c:v>
                </c:pt>
                <c:pt idx="73">
                  <c:v>64.87392209000245</c:v>
                </c:pt>
                <c:pt idx="74">
                  <c:v>-49.0784572190023</c:v>
                </c:pt>
                <c:pt idx="75">
                  <c:v>100.4940377500025</c:v>
                </c:pt>
                <c:pt idx="76">
                  <c:v>0.652289236997603</c:v>
                </c:pt>
                <c:pt idx="77">
                  <c:v>8.516054983003414</c:v>
                </c:pt>
                <c:pt idx="78">
                  <c:v>6.729661645993473</c:v>
                </c:pt>
                <c:pt idx="79">
                  <c:v>-1.575505757995415</c:v>
                </c:pt>
                <c:pt idx="80">
                  <c:v>-10.23776430700673</c:v>
                </c:pt>
                <c:pt idx="81">
                  <c:v>25.3914678900037</c:v>
                </c:pt>
                <c:pt idx="82">
                  <c:v>42.81093763399986</c:v>
                </c:pt>
                <c:pt idx="83">
                  <c:v>-88.65043306699954</c:v>
                </c:pt>
                <c:pt idx="84">
                  <c:v>-21.5788885380025</c:v>
                </c:pt>
                <c:pt idx="85">
                  <c:v>-40.74466695899901</c:v>
                </c:pt>
                <c:pt idx="86">
                  <c:v>-21.80719051099732</c:v>
                </c:pt>
                <c:pt idx="87">
                  <c:v>-74.80735510500381</c:v>
                </c:pt>
                <c:pt idx="88">
                  <c:v>-55.86217882699565</c:v>
                </c:pt>
                <c:pt idx="89">
                  <c:v>22.86181194700475</c:v>
                </c:pt>
                <c:pt idx="90">
                  <c:v>94.00381855199521</c:v>
                </c:pt>
                <c:pt idx="91">
                  <c:v>-55.40167237700371</c:v>
                </c:pt>
                <c:pt idx="92">
                  <c:v>51.67991940600041</c:v>
                </c:pt>
                <c:pt idx="93">
                  <c:v>-14.65823762099899</c:v>
                </c:pt>
                <c:pt idx="94">
                  <c:v>-69.14753292700334</c:v>
                </c:pt>
                <c:pt idx="95">
                  <c:v>133.1671548040031</c:v>
                </c:pt>
                <c:pt idx="96">
                  <c:v>-21.73260207800195</c:v>
                </c:pt>
                <c:pt idx="97">
                  <c:v>50.696099615001</c:v>
                </c:pt>
                <c:pt idx="98">
                  <c:v>-60.799225388997</c:v>
                </c:pt>
                <c:pt idx="99">
                  <c:v>-28.38677038199967</c:v>
                </c:pt>
                <c:pt idx="100">
                  <c:v>52.14253555200412</c:v>
                </c:pt>
                <c:pt idx="101">
                  <c:v>9.613556878990493</c:v>
                </c:pt>
                <c:pt idx="102">
                  <c:v>-22.69479122699704</c:v>
                </c:pt>
                <c:pt idx="103">
                  <c:v>-9.529622549991473</c:v>
                </c:pt>
                <c:pt idx="104">
                  <c:v>-28.22278563800501</c:v>
                </c:pt>
                <c:pt idx="105">
                  <c:v>38.51192711999465</c:v>
                </c:pt>
                <c:pt idx="106">
                  <c:v>-55.32355755699973</c:v>
                </c:pt>
                <c:pt idx="107">
                  <c:v>-3.416186047994415</c:v>
                </c:pt>
                <c:pt idx="108">
                  <c:v>-6.32763219899789</c:v>
                </c:pt>
                <c:pt idx="109">
                  <c:v>-40.75994266000635</c:v>
                </c:pt>
                <c:pt idx="110">
                  <c:v>94.3932687100023</c:v>
                </c:pt>
                <c:pt idx="111">
                  <c:v>-50.04901511500066</c:v>
                </c:pt>
                <c:pt idx="112">
                  <c:v>-64.01239536500361</c:v>
                </c:pt>
                <c:pt idx="113">
                  <c:v>81.18521793400578</c:v>
                </c:pt>
                <c:pt idx="114">
                  <c:v>-86.99965236800198</c:v>
                </c:pt>
                <c:pt idx="115">
                  <c:v>78.23918010600028</c:v>
                </c:pt>
                <c:pt idx="116">
                  <c:v>8.75459669000702</c:v>
                </c:pt>
                <c:pt idx="117">
                  <c:v>-126.1282945290004</c:v>
                </c:pt>
                <c:pt idx="118">
                  <c:v>-86.2261786450108</c:v>
                </c:pt>
                <c:pt idx="119">
                  <c:v>28.04501760400308</c:v>
                </c:pt>
                <c:pt idx="120">
                  <c:v>37.8866410979972</c:v>
                </c:pt>
                <c:pt idx="121">
                  <c:v>-14.5064911859954</c:v>
                </c:pt>
                <c:pt idx="122">
                  <c:v>34.02571427100338</c:v>
                </c:pt>
                <c:pt idx="123">
                  <c:v>35.79361166599847</c:v>
                </c:pt>
                <c:pt idx="124">
                  <c:v>148.1818953009933</c:v>
                </c:pt>
              </c:numCache>
            </c:numRef>
          </c:val>
          <c:smooth val="0"/>
        </c:ser>
        <c:dLbls>
          <c:showLegendKey val="0"/>
          <c:showVal val="0"/>
          <c:showCatName val="0"/>
          <c:showSerName val="0"/>
          <c:showPercent val="0"/>
          <c:showBubbleSize val="0"/>
        </c:dLbls>
        <c:marker val="1"/>
        <c:smooth val="0"/>
        <c:axId val="-2114450664"/>
        <c:axId val="-2114447288"/>
      </c:lineChart>
      <c:dateAx>
        <c:axId val="-2114450664"/>
        <c:scaling>
          <c:orientation val="minMax"/>
          <c:min val="40909.0"/>
        </c:scaling>
        <c:delete val="0"/>
        <c:axPos val="b"/>
        <c:numFmt formatCode="[$-409]mmm\-yy;@" sourceLinked="0"/>
        <c:majorTickMark val="out"/>
        <c:minorTickMark val="none"/>
        <c:tickLblPos val="low"/>
        <c:spPr>
          <a:ln>
            <a:solidFill>
              <a:schemeClr val="tx1"/>
            </a:solidFill>
          </a:ln>
        </c:spPr>
        <c:crossAx val="-2114447288"/>
        <c:crosses val="autoZero"/>
        <c:auto val="1"/>
        <c:lblOffset val="100"/>
        <c:baseTimeUnit val="months"/>
        <c:majorUnit val="12.0"/>
        <c:majorTimeUnit val="months"/>
      </c:dateAx>
      <c:valAx>
        <c:axId val="-2114447288"/>
        <c:scaling>
          <c:orientation val="minMax"/>
          <c:min val="-200.0"/>
        </c:scaling>
        <c:delete val="0"/>
        <c:axPos val="l"/>
        <c:numFmt formatCode="General" sourceLinked="1"/>
        <c:majorTickMark val="out"/>
        <c:minorTickMark val="none"/>
        <c:tickLblPos val="nextTo"/>
        <c:spPr>
          <a:ln>
            <a:solidFill>
              <a:schemeClr val="tx1"/>
            </a:solidFill>
          </a:ln>
        </c:spPr>
        <c:crossAx val="-2114450664"/>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12378487411296"/>
          <c:y val="0.0651041666666667"/>
          <c:w val="0.938700422863809"/>
          <c:h val="0.869705134514436"/>
        </c:manualLayout>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Sheet1!$N$170:$N$181</c:f>
              <c:numCache>
                <c:formatCode>General</c:formatCode>
                <c:ptCount val="12"/>
                <c:pt idx="0">
                  <c:v>20.0</c:v>
                </c:pt>
                <c:pt idx="1">
                  <c:v>17.0</c:v>
                </c:pt>
                <c:pt idx="2">
                  <c:v>30.0</c:v>
                </c:pt>
                <c:pt idx="3">
                  <c:v>43.0</c:v>
                </c:pt>
                <c:pt idx="4">
                  <c:v>26.0</c:v>
                </c:pt>
                <c:pt idx="5">
                  <c:v>28.0</c:v>
                </c:pt>
                <c:pt idx="6">
                  <c:v>19.0</c:v>
                </c:pt>
                <c:pt idx="7">
                  <c:v>25.0</c:v>
                </c:pt>
                <c:pt idx="8">
                  <c:v>34.0</c:v>
                </c:pt>
                <c:pt idx="9">
                  <c:v>28.0</c:v>
                </c:pt>
                <c:pt idx="10">
                  <c:v>40.0</c:v>
                </c:pt>
                <c:pt idx="11">
                  <c:v>47.0</c:v>
                </c:pt>
              </c:numCache>
            </c:numRef>
          </c:val>
        </c:ser>
        <c:dLbls>
          <c:showLegendKey val="0"/>
          <c:showVal val="0"/>
          <c:showCatName val="0"/>
          <c:showSerName val="0"/>
          <c:showPercent val="0"/>
          <c:showBubbleSize val="0"/>
        </c:dLbls>
        <c:gapWidth val="50"/>
        <c:axId val="-2120000136"/>
        <c:axId val="-2120076792"/>
      </c:barChart>
      <c:catAx>
        <c:axId val="-2120000136"/>
        <c:scaling>
          <c:orientation val="minMax"/>
        </c:scaling>
        <c:delete val="0"/>
        <c:axPos val="b"/>
        <c:majorTickMark val="out"/>
        <c:minorTickMark val="none"/>
        <c:tickLblPos val="nextTo"/>
        <c:spPr>
          <a:ln>
            <a:solidFill>
              <a:schemeClr val="tx1"/>
            </a:solidFill>
          </a:ln>
        </c:spPr>
        <c:crossAx val="-2120076792"/>
        <c:crosses val="autoZero"/>
        <c:auto val="1"/>
        <c:lblAlgn val="ctr"/>
        <c:lblOffset val="100"/>
        <c:noMultiLvlLbl val="0"/>
      </c:catAx>
      <c:valAx>
        <c:axId val="-2120076792"/>
        <c:scaling>
          <c:orientation val="minMax"/>
        </c:scaling>
        <c:delete val="0"/>
        <c:axPos val="l"/>
        <c:numFmt formatCode="General" sourceLinked="1"/>
        <c:majorTickMark val="out"/>
        <c:minorTickMark val="none"/>
        <c:tickLblPos val="nextTo"/>
        <c:spPr>
          <a:ln>
            <a:solidFill>
              <a:schemeClr val="tx1"/>
            </a:solidFill>
          </a:ln>
        </c:spPr>
        <c:crossAx val="-2120000136"/>
        <c:crosses val="autoZero"/>
        <c:crossBetween val="between"/>
      </c:valAx>
    </c:plotArea>
    <c:plotVisOnly val="1"/>
    <c:dispBlanksAs val="gap"/>
    <c:showDLblsOverMax val="0"/>
  </c:chart>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12378487411296"/>
          <c:y val="0.0651041666666667"/>
          <c:w val="0.938700422863809"/>
          <c:h val="0.869705134514436"/>
        </c:manualLayout>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Sheet1!$O$170:$O$181</c:f>
              <c:numCache>
                <c:formatCode>General</c:formatCode>
                <c:ptCount val="12"/>
                <c:pt idx="0">
                  <c:v>15.0</c:v>
                </c:pt>
                <c:pt idx="1">
                  <c:v>10.0</c:v>
                </c:pt>
                <c:pt idx="2">
                  <c:v>25.0</c:v>
                </c:pt>
                <c:pt idx="3">
                  <c:v>40.0</c:v>
                </c:pt>
                <c:pt idx="4">
                  <c:v>20.0</c:v>
                </c:pt>
                <c:pt idx="5">
                  <c:v>22.0</c:v>
                </c:pt>
                <c:pt idx="6">
                  <c:v>17.0</c:v>
                </c:pt>
                <c:pt idx="7">
                  <c:v>23.0</c:v>
                </c:pt>
                <c:pt idx="8">
                  <c:v>31.0</c:v>
                </c:pt>
                <c:pt idx="9">
                  <c:v>25.0</c:v>
                </c:pt>
                <c:pt idx="10">
                  <c:v>37.0</c:v>
                </c:pt>
                <c:pt idx="11">
                  <c:v>43.0</c:v>
                </c:pt>
              </c:numCache>
            </c:numRef>
          </c:val>
        </c:ser>
        <c:dLbls>
          <c:showLegendKey val="0"/>
          <c:showVal val="0"/>
          <c:showCatName val="0"/>
          <c:showSerName val="0"/>
          <c:showPercent val="0"/>
          <c:showBubbleSize val="0"/>
        </c:dLbls>
        <c:gapWidth val="50"/>
        <c:axId val="-2114399672"/>
        <c:axId val="-2114396344"/>
      </c:barChart>
      <c:catAx>
        <c:axId val="-2114399672"/>
        <c:scaling>
          <c:orientation val="minMax"/>
        </c:scaling>
        <c:delete val="0"/>
        <c:axPos val="b"/>
        <c:majorTickMark val="out"/>
        <c:minorTickMark val="none"/>
        <c:tickLblPos val="nextTo"/>
        <c:spPr>
          <a:ln>
            <a:solidFill>
              <a:schemeClr val="tx1"/>
            </a:solidFill>
          </a:ln>
        </c:spPr>
        <c:crossAx val="-2114396344"/>
        <c:crosses val="autoZero"/>
        <c:auto val="1"/>
        <c:lblAlgn val="ctr"/>
        <c:lblOffset val="100"/>
        <c:noMultiLvlLbl val="0"/>
      </c:catAx>
      <c:valAx>
        <c:axId val="-2114396344"/>
        <c:scaling>
          <c:orientation val="minMax"/>
        </c:scaling>
        <c:delete val="0"/>
        <c:axPos val="l"/>
        <c:numFmt formatCode="General" sourceLinked="1"/>
        <c:majorTickMark val="out"/>
        <c:minorTickMark val="none"/>
        <c:tickLblPos val="nextTo"/>
        <c:spPr>
          <a:ln>
            <a:solidFill>
              <a:schemeClr val="tx1"/>
            </a:solidFill>
          </a:ln>
        </c:spPr>
        <c:crossAx val="-2114399672"/>
        <c:crosses val="autoZero"/>
        <c:crossBetween val="between"/>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Sheet1!$N$170:$N$181</c:f>
              <c:numCache>
                <c:formatCode>General</c:formatCode>
                <c:ptCount val="12"/>
                <c:pt idx="0">
                  <c:v>20.0</c:v>
                </c:pt>
                <c:pt idx="1">
                  <c:v>17.0</c:v>
                </c:pt>
                <c:pt idx="2">
                  <c:v>30.0</c:v>
                </c:pt>
                <c:pt idx="3">
                  <c:v>43.0</c:v>
                </c:pt>
                <c:pt idx="4">
                  <c:v>26.0</c:v>
                </c:pt>
                <c:pt idx="5">
                  <c:v>28.0</c:v>
                </c:pt>
                <c:pt idx="6">
                  <c:v>19.0</c:v>
                </c:pt>
                <c:pt idx="7">
                  <c:v>25.0</c:v>
                </c:pt>
                <c:pt idx="8">
                  <c:v>34.0</c:v>
                </c:pt>
                <c:pt idx="9">
                  <c:v>28.0</c:v>
                </c:pt>
                <c:pt idx="10">
                  <c:v>40.0</c:v>
                </c:pt>
                <c:pt idx="11">
                  <c:v>47.0</c:v>
                </c:pt>
              </c:numCache>
            </c:numRef>
          </c:val>
        </c:ser>
        <c:dLbls>
          <c:showLegendKey val="0"/>
          <c:showVal val="0"/>
          <c:showCatName val="0"/>
          <c:showSerName val="0"/>
          <c:showPercent val="0"/>
          <c:showBubbleSize val="0"/>
        </c:dLbls>
        <c:gapWidth val="50"/>
        <c:axId val="-2119126280"/>
        <c:axId val="-2119123272"/>
      </c:barChart>
      <c:catAx>
        <c:axId val="-2119126280"/>
        <c:scaling>
          <c:orientation val="minMax"/>
        </c:scaling>
        <c:delete val="0"/>
        <c:axPos val="b"/>
        <c:majorTickMark val="out"/>
        <c:minorTickMark val="none"/>
        <c:tickLblPos val="nextTo"/>
        <c:crossAx val="-2119123272"/>
        <c:crosses val="autoZero"/>
        <c:auto val="1"/>
        <c:lblAlgn val="ctr"/>
        <c:lblOffset val="100"/>
        <c:noMultiLvlLbl val="0"/>
      </c:catAx>
      <c:valAx>
        <c:axId val="-2119123272"/>
        <c:scaling>
          <c:orientation val="minMax"/>
        </c:scaling>
        <c:delete val="0"/>
        <c:axPos val="l"/>
        <c:majorGridlines/>
        <c:numFmt formatCode="General" sourceLinked="1"/>
        <c:majorTickMark val="out"/>
        <c:minorTickMark val="none"/>
        <c:tickLblPos val="nextTo"/>
        <c:crossAx val="-211912628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565535741855797"/>
          <c:y val="0.104455995734908"/>
          <c:w val="0.914026169522927"/>
          <c:h val="0.822653379265092"/>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88.65151285899618</c:v>
                </c:pt>
                <c:pt idx="15">
                  <c:v>110.8798859950039</c:v>
                </c:pt>
                <c:pt idx="16">
                  <c:v>28.0930608859926</c:v>
                </c:pt>
                <c:pt idx="17">
                  <c:v>115.3961879050039</c:v>
                </c:pt>
                <c:pt idx="18">
                  <c:v>-5.850069496998913</c:v>
                </c:pt>
                <c:pt idx="19">
                  <c:v>-5.854991416999836</c:v>
                </c:pt>
                <c:pt idx="20">
                  <c:v>-52.32942447700761</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95.32570535599353</c:v>
                </c:pt>
                <c:pt idx="57">
                  <c:v>153.8956660090043</c:v>
                </c:pt>
                <c:pt idx="58">
                  <c:v>170.8200191340002</c:v>
                </c:pt>
                <c:pt idx="59">
                  <c:v>86.47898252500444</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256.2553330410003</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275.5838139520049</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20677176"/>
        <c:axId val="-2120680280"/>
      </c:lineChart>
      <c:dateAx>
        <c:axId val="-2120677176"/>
        <c:scaling>
          <c:orientation val="minMax"/>
        </c:scaling>
        <c:delete val="0"/>
        <c:axPos val="b"/>
        <c:numFmt formatCode="[$-409]mmm\-yy;@" sourceLinked="0"/>
        <c:majorTickMark val="out"/>
        <c:minorTickMark val="none"/>
        <c:tickLblPos val="low"/>
        <c:spPr>
          <a:ln>
            <a:solidFill>
              <a:schemeClr val="tx1"/>
            </a:solidFill>
          </a:ln>
        </c:spPr>
        <c:crossAx val="-2120680280"/>
        <c:crosses val="autoZero"/>
        <c:auto val="1"/>
        <c:lblOffset val="100"/>
        <c:baseTimeUnit val="months"/>
        <c:majorUnit val="12.0"/>
        <c:majorTimeUnit val="months"/>
      </c:dateAx>
      <c:valAx>
        <c:axId val="-2120680280"/>
        <c:scaling>
          <c:orientation val="minMax"/>
        </c:scaling>
        <c:delete val="0"/>
        <c:axPos val="l"/>
        <c:numFmt formatCode="0" sourceLinked="1"/>
        <c:majorTickMark val="out"/>
        <c:minorTickMark val="none"/>
        <c:tickLblPos val="nextTo"/>
        <c:spPr>
          <a:ln>
            <a:solidFill>
              <a:schemeClr val="tx1"/>
            </a:solidFill>
          </a:ln>
        </c:spPr>
        <c:crossAx val="-2120677176"/>
        <c:crosses val="autoZero"/>
        <c:crossBetween val="between"/>
      </c:valAx>
    </c:plotArea>
    <c:legend>
      <c:legendPos val="r"/>
      <c:layout>
        <c:manualLayout>
          <c:xMode val="edge"/>
          <c:yMode val="edge"/>
          <c:x val="0.780265310586177"/>
          <c:y val="0.490356882473024"/>
          <c:w val="0.0802360918120529"/>
          <c:h val="0.123968601147079"/>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565535741855797"/>
          <c:y val="0.0601851851851852"/>
          <c:w val="0.914026169522927"/>
          <c:h val="0.866924273354719"/>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88.65151285899617</c:v>
                </c:pt>
                <c:pt idx="15">
                  <c:v>110.8798859950039</c:v>
                </c:pt>
                <c:pt idx="16">
                  <c:v>28.0930608859926</c:v>
                </c:pt>
                <c:pt idx="17">
                  <c:v>115.3961879050039</c:v>
                </c:pt>
                <c:pt idx="18">
                  <c:v>-5.850069496998913</c:v>
                </c:pt>
                <c:pt idx="19">
                  <c:v>-5.854991416999836</c:v>
                </c:pt>
                <c:pt idx="20">
                  <c:v>-52.32942447700759</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95.32570535599351</c:v>
                </c:pt>
                <c:pt idx="57">
                  <c:v>153.8956660090043</c:v>
                </c:pt>
                <c:pt idx="58">
                  <c:v>170.8200191340002</c:v>
                </c:pt>
                <c:pt idx="59">
                  <c:v>86.47898252500443</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256.2553330410002</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275.5838139520048</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20546872"/>
        <c:axId val="-2120775352"/>
      </c:lineChart>
      <c:dateAx>
        <c:axId val="-2120546872"/>
        <c:scaling>
          <c:orientation val="minMax"/>
          <c:min val="40909.0"/>
        </c:scaling>
        <c:delete val="0"/>
        <c:axPos val="b"/>
        <c:numFmt formatCode="[$-409]mmm\-yy;@" sourceLinked="0"/>
        <c:majorTickMark val="out"/>
        <c:minorTickMark val="none"/>
        <c:tickLblPos val="low"/>
        <c:spPr>
          <a:ln>
            <a:solidFill>
              <a:schemeClr val="tx1"/>
            </a:solidFill>
          </a:ln>
        </c:spPr>
        <c:crossAx val="-2120775352"/>
        <c:crosses val="autoZero"/>
        <c:auto val="1"/>
        <c:lblOffset val="100"/>
        <c:baseTimeUnit val="months"/>
        <c:majorUnit val="12.0"/>
        <c:majorTimeUnit val="months"/>
      </c:dateAx>
      <c:valAx>
        <c:axId val="-2120775352"/>
        <c:scaling>
          <c:orientation val="minMax"/>
          <c:min val="0.0"/>
        </c:scaling>
        <c:delete val="0"/>
        <c:axPos val="l"/>
        <c:numFmt formatCode="0" sourceLinked="1"/>
        <c:majorTickMark val="out"/>
        <c:minorTickMark val="none"/>
        <c:tickLblPos val="nextTo"/>
        <c:spPr>
          <a:ln>
            <a:solidFill>
              <a:schemeClr val="tx1"/>
            </a:solidFill>
          </a:ln>
        </c:spPr>
        <c:crossAx val="-2120546872"/>
        <c:crosses val="autoZero"/>
        <c:crossBetween val="between"/>
      </c:valAx>
    </c:plotArea>
    <c:legend>
      <c:legendPos val="r"/>
      <c:layout>
        <c:manualLayout>
          <c:xMode val="edge"/>
          <c:yMode val="edge"/>
          <c:x val="0.774092422474968"/>
          <c:y val="0.737752624671916"/>
          <c:w val="0.0802360918120529"/>
          <c:h val="0.123968601147079"/>
        </c:manualLayout>
      </c:layout>
      <c:overlay val="0"/>
    </c:legend>
    <c:plotVisOnly val="1"/>
    <c:dispBlanksAs val="gap"/>
    <c:showDLblsOverMax val="0"/>
  </c:chart>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12378487411296"/>
          <c:y val="0.0651041666666667"/>
          <c:w val="0.938700422863809"/>
          <c:h val="0.869705134514436"/>
        </c:manualLayout>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Sheet1!$N$170:$N$181</c:f>
              <c:numCache>
                <c:formatCode>General</c:formatCode>
                <c:ptCount val="12"/>
                <c:pt idx="0">
                  <c:v>20.0</c:v>
                </c:pt>
                <c:pt idx="1">
                  <c:v>17.0</c:v>
                </c:pt>
                <c:pt idx="2">
                  <c:v>30.0</c:v>
                </c:pt>
                <c:pt idx="3">
                  <c:v>43.0</c:v>
                </c:pt>
                <c:pt idx="4">
                  <c:v>26.0</c:v>
                </c:pt>
                <c:pt idx="5">
                  <c:v>28.0</c:v>
                </c:pt>
                <c:pt idx="6">
                  <c:v>19.0</c:v>
                </c:pt>
                <c:pt idx="7">
                  <c:v>25.0</c:v>
                </c:pt>
                <c:pt idx="8">
                  <c:v>34.0</c:v>
                </c:pt>
                <c:pt idx="9">
                  <c:v>28.0</c:v>
                </c:pt>
                <c:pt idx="10">
                  <c:v>40.0</c:v>
                </c:pt>
                <c:pt idx="11">
                  <c:v>47.0</c:v>
                </c:pt>
              </c:numCache>
            </c:numRef>
          </c:val>
        </c:ser>
        <c:dLbls>
          <c:showLegendKey val="0"/>
          <c:showVal val="0"/>
          <c:showCatName val="0"/>
          <c:showSerName val="0"/>
          <c:showPercent val="0"/>
          <c:showBubbleSize val="0"/>
        </c:dLbls>
        <c:gapWidth val="50"/>
        <c:axId val="-2105203960"/>
        <c:axId val="-2105200632"/>
      </c:barChart>
      <c:catAx>
        <c:axId val="-2105203960"/>
        <c:scaling>
          <c:orientation val="minMax"/>
        </c:scaling>
        <c:delete val="0"/>
        <c:axPos val="b"/>
        <c:majorTickMark val="out"/>
        <c:minorTickMark val="none"/>
        <c:tickLblPos val="nextTo"/>
        <c:spPr>
          <a:ln>
            <a:solidFill>
              <a:schemeClr val="tx1"/>
            </a:solidFill>
          </a:ln>
        </c:spPr>
        <c:crossAx val="-2105200632"/>
        <c:crosses val="autoZero"/>
        <c:auto val="1"/>
        <c:lblAlgn val="ctr"/>
        <c:lblOffset val="100"/>
        <c:noMultiLvlLbl val="0"/>
      </c:catAx>
      <c:valAx>
        <c:axId val="-2105200632"/>
        <c:scaling>
          <c:orientation val="minMax"/>
        </c:scaling>
        <c:delete val="0"/>
        <c:axPos val="l"/>
        <c:numFmt formatCode="General" sourceLinked="1"/>
        <c:majorTickMark val="out"/>
        <c:minorTickMark val="none"/>
        <c:tickLblPos val="nextTo"/>
        <c:spPr>
          <a:ln>
            <a:solidFill>
              <a:schemeClr val="tx1"/>
            </a:solidFill>
          </a:ln>
        </c:spPr>
        <c:crossAx val="-2105203960"/>
        <c:crosses val="autoZero"/>
        <c:crossBetween val="between"/>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12378487411296"/>
          <c:y val="0.0651041666666667"/>
          <c:w val="0.938700422863809"/>
          <c:h val="0.869705134514436"/>
        </c:manualLayout>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Sheet1!$O$170:$O$181</c:f>
              <c:numCache>
                <c:formatCode>General</c:formatCode>
                <c:ptCount val="12"/>
                <c:pt idx="0">
                  <c:v>15.0</c:v>
                </c:pt>
                <c:pt idx="1">
                  <c:v>10.0</c:v>
                </c:pt>
                <c:pt idx="2">
                  <c:v>25.0</c:v>
                </c:pt>
                <c:pt idx="3">
                  <c:v>40.0</c:v>
                </c:pt>
                <c:pt idx="4">
                  <c:v>20.0</c:v>
                </c:pt>
                <c:pt idx="5">
                  <c:v>22.0</c:v>
                </c:pt>
                <c:pt idx="6">
                  <c:v>17.0</c:v>
                </c:pt>
                <c:pt idx="7">
                  <c:v>23.0</c:v>
                </c:pt>
                <c:pt idx="8">
                  <c:v>31.0</c:v>
                </c:pt>
                <c:pt idx="9">
                  <c:v>25.0</c:v>
                </c:pt>
                <c:pt idx="10">
                  <c:v>37.0</c:v>
                </c:pt>
                <c:pt idx="11">
                  <c:v>43.0</c:v>
                </c:pt>
              </c:numCache>
            </c:numRef>
          </c:val>
        </c:ser>
        <c:dLbls>
          <c:showLegendKey val="0"/>
          <c:showVal val="0"/>
          <c:showCatName val="0"/>
          <c:showSerName val="0"/>
          <c:showPercent val="0"/>
          <c:showBubbleSize val="0"/>
        </c:dLbls>
        <c:gapWidth val="50"/>
        <c:axId val="-2105214328"/>
        <c:axId val="-2105191960"/>
      </c:barChart>
      <c:catAx>
        <c:axId val="-2105214328"/>
        <c:scaling>
          <c:orientation val="minMax"/>
        </c:scaling>
        <c:delete val="0"/>
        <c:axPos val="b"/>
        <c:majorTickMark val="out"/>
        <c:minorTickMark val="none"/>
        <c:tickLblPos val="nextTo"/>
        <c:spPr>
          <a:ln>
            <a:solidFill>
              <a:schemeClr val="tx1"/>
            </a:solidFill>
          </a:ln>
        </c:spPr>
        <c:crossAx val="-2105191960"/>
        <c:crosses val="autoZero"/>
        <c:auto val="1"/>
        <c:lblAlgn val="ctr"/>
        <c:lblOffset val="100"/>
        <c:noMultiLvlLbl val="0"/>
      </c:catAx>
      <c:valAx>
        <c:axId val="-2105191960"/>
        <c:scaling>
          <c:orientation val="minMax"/>
        </c:scaling>
        <c:delete val="0"/>
        <c:axPos val="l"/>
        <c:numFmt formatCode="General" sourceLinked="1"/>
        <c:majorTickMark val="out"/>
        <c:minorTickMark val="none"/>
        <c:tickLblPos val="nextTo"/>
        <c:spPr>
          <a:ln>
            <a:solidFill>
              <a:schemeClr val="tx1"/>
            </a:solidFill>
          </a:ln>
        </c:spPr>
        <c:crossAx val="-2105214328"/>
        <c:crosses val="autoZero"/>
        <c:crossBetween val="between"/>
      </c:valAx>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565535741855797"/>
          <c:y val="0.104455995734908"/>
          <c:w val="0.914026169522927"/>
          <c:h val="0.822653379265092"/>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88.6515128589962</c:v>
                </c:pt>
                <c:pt idx="15">
                  <c:v>110.8798859950039</c:v>
                </c:pt>
                <c:pt idx="16">
                  <c:v>28.0930608859926</c:v>
                </c:pt>
                <c:pt idx="17">
                  <c:v>115.3961879050039</c:v>
                </c:pt>
                <c:pt idx="18">
                  <c:v>-5.850069496998913</c:v>
                </c:pt>
                <c:pt idx="19">
                  <c:v>-5.854991416999836</c:v>
                </c:pt>
                <c:pt idx="20">
                  <c:v>-52.32942447700763</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95.32570535599356</c:v>
                </c:pt>
                <c:pt idx="57">
                  <c:v>153.8956660090043</c:v>
                </c:pt>
                <c:pt idx="58">
                  <c:v>170.8200191340002</c:v>
                </c:pt>
                <c:pt idx="59">
                  <c:v>86.47898252500445</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256.2553330410004</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275.583813952005</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05114440"/>
        <c:axId val="-2105111064"/>
      </c:lineChart>
      <c:dateAx>
        <c:axId val="-2105114440"/>
        <c:scaling>
          <c:orientation val="minMax"/>
        </c:scaling>
        <c:delete val="0"/>
        <c:axPos val="b"/>
        <c:numFmt formatCode="[$-409]mmm\-yy;@" sourceLinked="0"/>
        <c:majorTickMark val="out"/>
        <c:minorTickMark val="none"/>
        <c:tickLblPos val="low"/>
        <c:spPr>
          <a:ln>
            <a:solidFill>
              <a:schemeClr val="tx1"/>
            </a:solidFill>
          </a:ln>
        </c:spPr>
        <c:crossAx val="-2105111064"/>
        <c:crosses val="autoZero"/>
        <c:auto val="1"/>
        <c:lblOffset val="100"/>
        <c:baseTimeUnit val="months"/>
        <c:majorUnit val="12.0"/>
        <c:majorTimeUnit val="months"/>
      </c:dateAx>
      <c:valAx>
        <c:axId val="-2105111064"/>
        <c:scaling>
          <c:orientation val="minMax"/>
        </c:scaling>
        <c:delete val="0"/>
        <c:axPos val="l"/>
        <c:numFmt formatCode="0" sourceLinked="1"/>
        <c:majorTickMark val="out"/>
        <c:minorTickMark val="none"/>
        <c:tickLblPos val="nextTo"/>
        <c:spPr>
          <a:ln>
            <a:solidFill>
              <a:schemeClr val="tx1"/>
            </a:solidFill>
          </a:ln>
        </c:spPr>
        <c:crossAx val="-2105114440"/>
        <c:crosses val="autoZero"/>
        <c:crossBetween val="between"/>
      </c:valAx>
    </c:plotArea>
    <c:legend>
      <c:legendPos val="r"/>
      <c:layout>
        <c:manualLayout>
          <c:xMode val="edge"/>
          <c:yMode val="edge"/>
          <c:x val="0.780265310586177"/>
          <c:y val="0.490356882473024"/>
          <c:w val="0.0802360918120529"/>
          <c:h val="0.123968601147079"/>
        </c:manualLayout>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en-US" sz="1400" dirty="0"/>
              <a:t>Difference between ADP and BLS</a:t>
            </a:r>
          </a:p>
        </c:rich>
      </c:tx>
      <c:layout>
        <c:manualLayout>
          <c:xMode val="edge"/>
          <c:yMode val="edge"/>
          <c:x val="0.337573515116166"/>
          <c:y val="0.0"/>
        </c:manualLayout>
      </c:layout>
      <c:overlay val="0"/>
    </c:title>
    <c:autoTitleDeleted val="0"/>
    <c:plotArea>
      <c:layout>
        <c:manualLayout>
          <c:layoutTarget val="inner"/>
          <c:xMode val="edge"/>
          <c:yMode val="edge"/>
          <c:x val="0.0565535741855797"/>
          <c:y val="0.0601851851851852"/>
          <c:w val="0.914026169522927"/>
          <c:h val="0.866924273354719"/>
        </c:manualLayout>
      </c:layout>
      <c:lineChart>
        <c:grouping val="standard"/>
        <c:varyColors val="0"/>
        <c:ser>
          <c:idx val="1"/>
          <c:order val="0"/>
          <c:tx>
            <c:strRef>
              <c:f>Sheet1!$L$192</c:f>
              <c:strCache>
                <c:ptCount val="1"/>
                <c:pt idx="0">
                  <c:v>BLS</c:v>
                </c:pt>
              </c:strCache>
            </c:strRef>
          </c:tx>
          <c:spPr>
            <a:ln>
              <a:solidFill>
                <a:schemeClr val="tx2"/>
              </a:solidFill>
            </a:ln>
          </c:spPr>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Sheet1!$F$62:$F$186</c:f>
              <c:numCache>
                <c:formatCode>0</c:formatCode>
                <c:ptCount val="125"/>
                <c:pt idx="1">
                  <c:v>71.56206724300864</c:v>
                </c:pt>
                <c:pt idx="2">
                  <c:v>-23.29932021000423</c:v>
                </c:pt>
                <c:pt idx="3">
                  <c:v>-13.85604385500483</c:v>
                </c:pt>
                <c:pt idx="4">
                  <c:v>134.805435391012</c:v>
                </c:pt>
                <c:pt idx="5">
                  <c:v>46.73468929498631</c:v>
                </c:pt>
                <c:pt idx="6">
                  <c:v>-12.12098096098634</c:v>
                </c:pt>
                <c:pt idx="7">
                  <c:v>5.730735263990937</c:v>
                </c:pt>
                <c:pt idx="8">
                  <c:v>-45.98881066199101</c:v>
                </c:pt>
                <c:pt idx="9">
                  <c:v>92.06051752899657</c:v>
                </c:pt>
                <c:pt idx="10">
                  <c:v>-20.76105993600504</c:v>
                </c:pt>
                <c:pt idx="11">
                  <c:v>-150.2158401469933</c:v>
                </c:pt>
                <c:pt idx="12">
                  <c:v>-66.12640605600609</c:v>
                </c:pt>
                <c:pt idx="13">
                  <c:v>112.0862512790045</c:v>
                </c:pt>
                <c:pt idx="14">
                  <c:v>-82.34848714100372</c:v>
                </c:pt>
                <c:pt idx="15">
                  <c:v>57.87988599500386</c:v>
                </c:pt>
                <c:pt idx="16">
                  <c:v>-96.9069391140074</c:v>
                </c:pt>
                <c:pt idx="17">
                  <c:v>51.3961879050039</c:v>
                </c:pt>
                <c:pt idx="18">
                  <c:v>-8.85006949699891</c:v>
                </c:pt>
                <c:pt idx="19">
                  <c:v>73.14500858300016</c:v>
                </c:pt>
                <c:pt idx="20">
                  <c:v>-87.3294244770077</c:v>
                </c:pt>
                <c:pt idx="21">
                  <c:v>-71.20271170399792</c:v>
                </c:pt>
                <c:pt idx="22">
                  <c:v>25.8032652969996</c:v>
                </c:pt>
                <c:pt idx="23">
                  <c:v>-61.62006280299101</c:v>
                </c:pt>
                <c:pt idx="24">
                  <c:v>17.81750294099038</c:v>
                </c:pt>
                <c:pt idx="25">
                  <c:v>82.82501913500892</c:v>
                </c:pt>
                <c:pt idx="26">
                  <c:v>17.04233773899614</c:v>
                </c:pt>
                <c:pt idx="27">
                  <c:v>16.63024315900111</c:v>
                </c:pt>
                <c:pt idx="28">
                  <c:v>10.87429373399937</c:v>
                </c:pt>
                <c:pt idx="29">
                  <c:v>-69.05182028999843</c:v>
                </c:pt>
                <c:pt idx="30">
                  <c:v>-36.69995241500146</c:v>
                </c:pt>
                <c:pt idx="31">
                  <c:v>-44.24806654600252</c:v>
                </c:pt>
                <c:pt idx="32">
                  <c:v>54.32240720000118</c:v>
                </c:pt>
                <c:pt idx="33">
                  <c:v>72.43759025700273</c:v>
                </c:pt>
                <c:pt idx="34">
                  <c:v>150.4291056520015</c:v>
                </c:pt>
                <c:pt idx="35">
                  <c:v>-57.8829365069978</c:v>
                </c:pt>
                <c:pt idx="36">
                  <c:v>44.06365143599396</c:v>
                </c:pt>
                <c:pt idx="37">
                  <c:v>-181.1873509379948</c:v>
                </c:pt>
                <c:pt idx="38">
                  <c:v>40.31283525799518</c:v>
                </c:pt>
                <c:pt idx="39">
                  <c:v>174.8967674809974</c:v>
                </c:pt>
                <c:pt idx="40">
                  <c:v>-220.2712721720018</c:v>
                </c:pt>
                <c:pt idx="41">
                  <c:v>46.39951573500002</c:v>
                </c:pt>
                <c:pt idx="42">
                  <c:v>-29.75564088000101</c:v>
                </c:pt>
                <c:pt idx="43">
                  <c:v>14.49076752600376</c:v>
                </c:pt>
                <c:pt idx="44">
                  <c:v>-25.8685294619936</c:v>
                </c:pt>
                <c:pt idx="45">
                  <c:v>159.0431064899894</c:v>
                </c:pt>
                <c:pt idx="46">
                  <c:v>-145.7518758309889</c:v>
                </c:pt>
                <c:pt idx="47">
                  <c:v>131.2457225339895</c:v>
                </c:pt>
                <c:pt idx="48">
                  <c:v>-67.11291840999911</c:v>
                </c:pt>
                <c:pt idx="49">
                  <c:v>65.99040292701101</c:v>
                </c:pt>
                <c:pt idx="50">
                  <c:v>-103.3060459380067</c:v>
                </c:pt>
                <c:pt idx="51">
                  <c:v>-86.13986939500318</c:v>
                </c:pt>
                <c:pt idx="52">
                  <c:v>84.89122072300233</c:v>
                </c:pt>
                <c:pt idx="53">
                  <c:v>-21.43247487299959</c:v>
                </c:pt>
                <c:pt idx="54">
                  <c:v>-2.782076036994113</c:v>
                </c:pt>
                <c:pt idx="55">
                  <c:v>-19.60776517400518</c:v>
                </c:pt>
                <c:pt idx="56">
                  <c:v>-25.6742946440063</c:v>
                </c:pt>
                <c:pt idx="57">
                  <c:v>-53.10433399099565</c:v>
                </c:pt>
                <c:pt idx="58">
                  <c:v>37.82001913400017</c:v>
                </c:pt>
                <c:pt idx="59">
                  <c:v>-22.52101747499546</c:v>
                </c:pt>
                <c:pt idx="60">
                  <c:v>146.8098514849989</c:v>
                </c:pt>
                <c:pt idx="61">
                  <c:v>-72.6058735139959</c:v>
                </c:pt>
                <c:pt idx="62">
                  <c:v>34.34661376099393</c:v>
                </c:pt>
                <c:pt idx="63">
                  <c:v>-123.4847450210073</c:v>
                </c:pt>
                <c:pt idx="64">
                  <c:v>111.0668191940058</c:v>
                </c:pt>
                <c:pt idx="65">
                  <c:v>-29.861062209995</c:v>
                </c:pt>
                <c:pt idx="66">
                  <c:v>2.35464096099895</c:v>
                </c:pt>
                <c:pt idx="67">
                  <c:v>60.89540265899268</c:v>
                </c:pt>
                <c:pt idx="68">
                  <c:v>64.37174665700877</c:v>
                </c:pt>
                <c:pt idx="69">
                  <c:v>-57.72344744599832</c:v>
                </c:pt>
                <c:pt idx="70">
                  <c:v>87.92261211200093</c:v>
                </c:pt>
                <c:pt idx="71">
                  <c:v>-26.83362929199939</c:v>
                </c:pt>
                <c:pt idx="72">
                  <c:v>-104.5038024850073</c:v>
                </c:pt>
                <c:pt idx="73">
                  <c:v>64.87392209000245</c:v>
                </c:pt>
                <c:pt idx="74">
                  <c:v>-49.0784572190023</c:v>
                </c:pt>
                <c:pt idx="75">
                  <c:v>100.4940377500025</c:v>
                </c:pt>
                <c:pt idx="76">
                  <c:v>0.652289236997603</c:v>
                </c:pt>
                <c:pt idx="77">
                  <c:v>8.516054983003414</c:v>
                </c:pt>
                <c:pt idx="78">
                  <c:v>6.729661645993473</c:v>
                </c:pt>
                <c:pt idx="79">
                  <c:v>-1.575505757995415</c:v>
                </c:pt>
                <c:pt idx="80">
                  <c:v>-10.23776430700673</c:v>
                </c:pt>
                <c:pt idx="81">
                  <c:v>25.3914678900037</c:v>
                </c:pt>
                <c:pt idx="82">
                  <c:v>42.81093763399986</c:v>
                </c:pt>
                <c:pt idx="83">
                  <c:v>-88.65043306699954</c:v>
                </c:pt>
                <c:pt idx="84">
                  <c:v>-21.5788885380025</c:v>
                </c:pt>
                <c:pt idx="85">
                  <c:v>-40.74466695899901</c:v>
                </c:pt>
                <c:pt idx="86">
                  <c:v>-21.80719051099732</c:v>
                </c:pt>
                <c:pt idx="87">
                  <c:v>-74.80735510500381</c:v>
                </c:pt>
                <c:pt idx="88">
                  <c:v>-55.86217882699565</c:v>
                </c:pt>
                <c:pt idx="89">
                  <c:v>22.86181194700475</c:v>
                </c:pt>
                <c:pt idx="90">
                  <c:v>94.00381855199521</c:v>
                </c:pt>
                <c:pt idx="91">
                  <c:v>-55.40167237700371</c:v>
                </c:pt>
                <c:pt idx="92">
                  <c:v>51.67991940600041</c:v>
                </c:pt>
                <c:pt idx="93">
                  <c:v>-14.65823762099899</c:v>
                </c:pt>
                <c:pt idx="94">
                  <c:v>-69.14753292700334</c:v>
                </c:pt>
                <c:pt idx="95">
                  <c:v>133.1671548040031</c:v>
                </c:pt>
                <c:pt idx="96">
                  <c:v>-21.73260207800195</c:v>
                </c:pt>
                <c:pt idx="97">
                  <c:v>50.696099615001</c:v>
                </c:pt>
                <c:pt idx="98">
                  <c:v>-60.799225388997</c:v>
                </c:pt>
                <c:pt idx="99">
                  <c:v>-28.38677038199967</c:v>
                </c:pt>
                <c:pt idx="100">
                  <c:v>52.14253555200412</c:v>
                </c:pt>
                <c:pt idx="101">
                  <c:v>9.613556878990493</c:v>
                </c:pt>
                <c:pt idx="102">
                  <c:v>-22.69479122699704</c:v>
                </c:pt>
                <c:pt idx="103">
                  <c:v>-9.529622549991473</c:v>
                </c:pt>
                <c:pt idx="104">
                  <c:v>-28.22278563800501</c:v>
                </c:pt>
                <c:pt idx="105">
                  <c:v>38.51192711999465</c:v>
                </c:pt>
                <c:pt idx="106">
                  <c:v>-55.32355755699973</c:v>
                </c:pt>
                <c:pt idx="107">
                  <c:v>-3.416186047994415</c:v>
                </c:pt>
                <c:pt idx="108">
                  <c:v>-6.32763219899789</c:v>
                </c:pt>
                <c:pt idx="109">
                  <c:v>-40.75994266000635</c:v>
                </c:pt>
                <c:pt idx="110">
                  <c:v>94.3932687100023</c:v>
                </c:pt>
                <c:pt idx="111">
                  <c:v>-50.04901511500066</c:v>
                </c:pt>
                <c:pt idx="112">
                  <c:v>-64.01239536500361</c:v>
                </c:pt>
                <c:pt idx="113">
                  <c:v>81.18521793400578</c:v>
                </c:pt>
                <c:pt idx="114">
                  <c:v>-86.99965236800198</c:v>
                </c:pt>
                <c:pt idx="115">
                  <c:v>78.23918010600028</c:v>
                </c:pt>
                <c:pt idx="116">
                  <c:v>8.75459669000702</c:v>
                </c:pt>
                <c:pt idx="117">
                  <c:v>-126.1282945290004</c:v>
                </c:pt>
                <c:pt idx="118">
                  <c:v>-86.2261786450108</c:v>
                </c:pt>
                <c:pt idx="119">
                  <c:v>28.04501760400308</c:v>
                </c:pt>
                <c:pt idx="120">
                  <c:v>37.8866410979972</c:v>
                </c:pt>
                <c:pt idx="121">
                  <c:v>-14.5064911859954</c:v>
                </c:pt>
                <c:pt idx="122">
                  <c:v>34.02571427100338</c:v>
                </c:pt>
                <c:pt idx="123">
                  <c:v>35.79361166599847</c:v>
                </c:pt>
                <c:pt idx="124">
                  <c:v>148.1818953009933</c:v>
                </c:pt>
              </c:numCache>
            </c:numRef>
          </c:val>
          <c:smooth val="0"/>
        </c:ser>
        <c:dLbls>
          <c:showLegendKey val="0"/>
          <c:showVal val="0"/>
          <c:showCatName val="0"/>
          <c:showSerName val="0"/>
          <c:showPercent val="0"/>
          <c:showBubbleSize val="0"/>
        </c:dLbls>
        <c:marker val="1"/>
        <c:smooth val="0"/>
        <c:axId val="-2105096584"/>
        <c:axId val="-2105093160"/>
      </c:lineChart>
      <c:dateAx>
        <c:axId val="-2105096584"/>
        <c:scaling>
          <c:orientation val="minMax"/>
        </c:scaling>
        <c:delete val="0"/>
        <c:axPos val="b"/>
        <c:numFmt formatCode="[$-409]mmm\-yy;@" sourceLinked="0"/>
        <c:majorTickMark val="out"/>
        <c:minorTickMark val="none"/>
        <c:tickLblPos val="low"/>
        <c:spPr>
          <a:ln>
            <a:solidFill>
              <a:schemeClr val="tx1"/>
            </a:solidFill>
          </a:ln>
        </c:spPr>
        <c:crossAx val="-2105093160"/>
        <c:crosses val="autoZero"/>
        <c:auto val="1"/>
        <c:lblOffset val="100"/>
        <c:baseTimeUnit val="months"/>
        <c:majorUnit val="12.0"/>
        <c:majorTimeUnit val="months"/>
      </c:dateAx>
      <c:valAx>
        <c:axId val="-2105093160"/>
        <c:scaling>
          <c:orientation val="minMax"/>
        </c:scaling>
        <c:delete val="0"/>
        <c:axPos val="l"/>
        <c:numFmt formatCode="General" sourceLinked="1"/>
        <c:majorTickMark val="out"/>
        <c:minorTickMark val="none"/>
        <c:tickLblPos val="nextTo"/>
        <c:spPr>
          <a:ln>
            <a:solidFill>
              <a:schemeClr val="tx1"/>
            </a:solidFill>
          </a:ln>
        </c:spPr>
        <c:crossAx val="-2105096584"/>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565535741855797"/>
          <c:y val="0.0864984961986134"/>
          <c:w val="0.914026169522927"/>
          <c:h val="0.828930293287807"/>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88.65151285899618</c:v>
                </c:pt>
                <c:pt idx="15">
                  <c:v>110.8798859950039</c:v>
                </c:pt>
                <c:pt idx="16">
                  <c:v>28.0930608859926</c:v>
                </c:pt>
                <c:pt idx="17">
                  <c:v>115.3961879050039</c:v>
                </c:pt>
                <c:pt idx="18">
                  <c:v>-5.850069496998913</c:v>
                </c:pt>
                <c:pt idx="19">
                  <c:v>-5.854991416999836</c:v>
                </c:pt>
                <c:pt idx="20">
                  <c:v>-52.32942447700761</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95.32570535599353</c:v>
                </c:pt>
                <c:pt idx="57">
                  <c:v>153.8956660090043</c:v>
                </c:pt>
                <c:pt idx="58">
                  <c:v>170.8200191340002</c:v>
                </c:pt>
                <c:pt idx="59">
                  <c:v>86.47898252500444</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256.2553330410003</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275.5838139520049</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05026328"/>
        <c:axId val="-2105022984"/>
      </c:lineChart>
      <c:dateAx>
        <c:axId val="-2105026328"/>
        <c:scaling>
          <c:orientation val="minMax"/>
          <c:min val="40909.0"/>
        </c:scaling>
        <c:delete val="0"/>
        <c:axPos val="b"/>
        <c:numFmt formatCode="[$-409]mmm\-yy;@" sourceLinked="0"/>
        <c:majorTickMark val="out"/>
        <c:minorTickMark val="none"/>
        <c:tickLblPos val="low"/>
        <c:spPr>
          <a:ln>
            <a:solidFill>
              <a:schemeClr val="tx1"/>
            </a:solidFill>
          </a:ln>
        </c:spPr>
        <c:crossAx val="-2105022984"/>
        <c:crosses val="autoZero"/>
        <c:auto val="1"/>
        <c:lblOffset val="100"/>
        <c:baseTimeUnit val="months"/>
        <c:majorUnit val="12.0"/>
        <c:majorTimeUnit val="months"/>
      </c:dateAx>
      <c:valAx>
        <c:axId val="-2105022984"/>
        <c:scaling>
          <c:orientation val="minMax"/>
          <c:min val="0.0"/>
        </c:scaling>
        <c:delete val="0"/>
        <c:axPos val="l"/>
        <c:numFmt formatCode="0" sourceLinked="1"/>
        <c:majorTickMark val="out"/>
        <c:minorTickMark val="none"/>
        <c:tickLblPos val="nextTo"/>
        <c:spPr>
          <a:ln>
            <a:solidFill>
              <a:schemeClr val="tx1"/>
            </a:solidFill>
          </a:ln>
        </c:spPr>
        <c:crossAx val="-2105026328"/>
        <c:crosses val="autoZero"/>
        <c:crossBetween val="between"/>
      </c:valAx>
    </c:plotArea>
    <c:legend>
      <c:legendPos val="r"/>
      <c:layout>
        <c:manualLayout>
          <c:xMode val="edge"/>
          <c:yMode val="edge"/>
          <c:x val="0.774092422474968"/>
          <c:y val="0.737752624671916"/>
          <c:w val="0.0802360918120529"/>
          <c:h val="0.123968601147079"/>
        </c:manualLayout>
      </c:layout>
      <c:overlay val="0"/>
    </c:legend>
    <c:plotVisOnly val="1"/>
    <c:dispBlanksAs val="gap"/>
    <c:showDLblsOverMax val="0"/>
  </c:chart>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drawings/drawing1.xml><?xml version="1.0" encoding="utf-8"?>
<c:userShapes xmlns:c="http://schemas.openxmlformats.org/drawingml/2006/chart">
  <cdr:relSizeAnchor xmlns:cdr="http://schemas.openxmlformats.org/drawingml/2006/chartDrawing">
    <cdr:from>
      <cdr:x>0</cdr:x>
      <cdr:y>0</cdr:y>
    </cdr:from>
    <cdr:to>
      <cdr:x>0.1398</cdr:x>
      <cdr:y>0.05049</cdr:y>
    </cdr:to>
    <cdr:sp macro="" textlink="">
      <cdr:nvSpPr>
        <cdr:cNvPr id="2" name="TextBox 1"/>
        <cdr:cNvSpPr txBox="1"/>
      </cdr:nvSpPr>
      <cdr:spPr>
        <a:xfrm xmlns:a="http://schemas.openxmlformats.org/drawingml/2006/main">
          <a:off x="0" y="-1809750"/>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2.xml><?xml version="1.0" encoding="utf-8"?>
<c:userShapes xmlns:c="http://schemas.openxmlformats.org/drawingml/2006/chart">
  <cdr:relSizeAnchor xmlns:cdr="http://schemas.openxmlformats.org/drawingml/2006/chartDrawing">
    <cdr:from>
      <cdr:x>0.32625</cdr:x>
      <cdr:y>0</cdr:y>
    </cdr:from>
    <cdr:to>
      <cdr:x>0.69118</cdr:x>
      <cdr:y>0.09467</cdr:y>
    </cdr:to>
    <cdr:sp macro="" textlink="">
      <cdr:nvSpPr>
        <cdr:cNvPr id="2" name="TextBox 1"/>
        <cdr:cNvSpPr txBox="1"/>
      </cdr:nvSpPr>
      <cdr:spPr>
        <a:xfrm xmlns:a="http://schemas.openxmlformats.org/drawingml/2006/main">
          <a:off x="2684928" y="0"/>
          <a:ext cx="3003176"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200" b="1" dirty="0" smtClean="0"/>
            <a:t>Mean Absolute Error</a:t>
          </a:r>
        </a:p>
        <a:p xmlns:a="http://schemas.openxmlformats.org/drawingml/2006/main">
          <a:pPr algn="ctr"/>
          <a:r>
            <a:rPr lang="en-US" sz="1200" b="1" dirty="0" smtClean="0"/>
            <a:t>Time period: Jan ‘06 – May ‘16</a:t>
          </a:r>
        </a:p>
      </cdr:txBody>
    </cdr:sp>
  </cdr:relSizeAnchor>
  <cdr:relSizeAnchor xmlns:cdr="http://schemas.openxmlformats.org/drawingml/2006/chartDrawing">
    <cdr:from>
      <cdr:x>0</cdr:x>
      <cdr:y>0</cdr:y>
    </cdr:from>
    <cdr:to>
      <cdr:x>0.1398</cdr:x>
      <cdr:y>0.05049</cdr:y>
    </cdr:to>
    <cdr:sp macro="" textlink="">
      <cdr:nvSpPr>
        <cdr:cNvPr id="3" name="TextBox 2"/>
        <cdr:cNvSpPr txBox="1"/>
      </cdr:nvSpPr>
      <cdr:spPr>
        <a:xfrm xmlns:a="http://schemas.openxmlformats.org/drawingml/2006/main">
          <a:off x="0" y="-1794435"/>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0.1398</cdr:x>
      <cdr:y>0.05049</cdr:y>
    </cdr:to>
    <cdr:sp macro="" textlink="">
      <cdr:nvSpPr>
        <cdr:cNvPr id="2" name="TextBox 1"/>
        <cdr:cNvSpPr txBox="1"/>
      </cdr:nvSpPr>
      <cdr:spPr>
        <a:xfrm xmlns:a="http://schemas.openxmlformats.org/drawingml/2006/main">
          <a:off x="0" y="-1779494"/>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dr:relSizeAnchor xmlns:cdr="http://schemas.openxmlformats.org/drawingml/2006/chartDrawing">
    <cdr:from>
      <cdr:x>0.33242</cdr:x>
      <cdr:y>0.01042</cdr:y>
    </cdr:from>
    <cdr:to>
      <cdr:x>0.69735</cdr:x>
      <cdr:y>0.10509</cdr:y>
    </cdr:to>
    <cdr:sp macro="" textlink="">
      <cdr:nvSpPr>
        <cdr:cNvPr id="3" name="TextBox 2"/>
        <cdr:cNvSpPr txBox="1"/>
      </cdr:nvSpPr>
      <cdr:spPr>
        <a:xfrm xmlns:a="http://schemas.openxmlformats.org/drawingml/2006/main">
          <a:off x="2735707" y="50800"/>
          <a:ext cx="3003228" cy="46168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200" b="1" dirty="0" smtClean="0"/>
            <a:t>Mean Absolute Error</a:t>
          </a:r>
        </a:p>
        <a:p xmlns:a="http://schemas.openxmlformats.org/drawingml/2006/main">
          <a:pPr algn="ctr"/>
          <a:r>
            <a:rPr lang="en-US" sz="1200" b="1" dirty="0" smtClean="0"/>
            <a:t>Time period: Jan </a:t>
          </a:r>
          <a:r>
            <a:rPr lang="en-US" sz="1200" b="1" dirty="0" smtClean="0"/>
            <a:t>‘</a:t>
          </a:r>
          <a:r>
            <a:rPr lang="en-US" sz="1200" b="1" dirty="0" smtClean="0"/>
            <a:t>12</a:t>
          </a:r>
          <a:r>
            <a:rPr lang="en-US" sz="1200" b="1" dirty="0" smtClean="0"/>
            <a:t> </a:t>
          </a:r>
          <a:r>
            <a:rPr lang="en-US" sz="1200" b="1" dirty="0" smtClean="0"/>
            <a:t>– May ‘16</a:t>
          </a: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0.1398</cdr:x>
      <cdr:y>0.05049</cdr:y>
    </cdr:to>
    <cdr:sp macro="" textlink="">
      <cdr:nvSpPr>
        <cdr:cNvPr id="2" name="TextBox 1"/>
        <cdr:cNvSpPr txBox="1"/>
      </cdr:nvSpPr>
      <cdr:spPr>
        <a:xfrm xmlns:a="http://schemas.openxmlformats.org/drawingml/2006/main">
          <a:off x="0" y="-1809750"/>
          <a:ext cx="1150470" cy="15188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5.xml><?xml version="1.0" encoding="utf-8"?>
<c:userShapes xmlns:c="http://schemas.openxmlformats.org/drawingml/2006/chart">
  <cdr:relSizeAnchor xmlns:cdr="http://schemas.openxmlformats.org/drawingml/2006/chartDrawing">
    <cdr:from>
      <cdr:x>0.32625</cdr:x>
      <cdr:y>0</cdr:y>
    </cdr:from>
    <cdr:to>
      <cdr:x>0.69118</cdr:x>
      <cdr:y>0.09467</cdr:y>
    </cdr:to>
    <cdr:sp macro="" textlink="">
      <cdr:nvSpPr>
        <cdr:cNvPr id="2" name="TextBox 1"/>
        <cdr:cNvSpPr txBox="1"/>
      </cdr:nvSpPr>
      <cdr:spPr>
        <a:xfrm xmlns:a="http://schemas.openxmlformats.org/drawingml/2006/main">
          <a:off x="2684928" y="0"/>
          <a:ext cx="3003176"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200" b="1" dirty="0" smtClean="0"/>
            <a:t>Mean Absolute Error</a:t>
          </a:r>
        </a:p>
        <a:p xmlns:a="http://schemas.openxmlformats.org/drawingml/2006/main">
          <a:pPr algn="ctr"/>
          <a:r>
            <a:rPr lang="en-US" sz="1200" b="1" dirty="0" smtClean="0"/>
            <a:t>Time period: Jan ‘06 – May ‘16</a:t>
          </a:r>
        </a:p>
      </cdr:txBody>
    </cdr:sp>
  </cdr:relSizeAnchor>
  <cdr:relSizeAnchor xmlns:cdr="http://schemas.openxmlformats.org/drawingml/2006/chartDrawing">
    <cdr:from>
      <cdr:x>0</cdr:x>
      <cdr:y>0</cdr:y>
    </cdr:from>
    <cdr:to>
      <cdr:x>0.1398</cdr:x>
      <cdr:y>0.05049</cdr:y>
    </cdr:to>
    <cdr:sp macro="" textlink="">
      <cdr:nvSpPr>
        <cdr:cNvPr id="3" name="TextBox 2"/>
        <cdr:cNvSpPr txBox="1"/>
      </cdr:nvSpPr>
      <cdr:spPr>
        <a:xfrm xmlns:a="http://schemas.openxmlformats.org/drawingml/2006/main">
          <a:off x="0" y="-1794435"/>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0.1398</cdr:x>
      <cdr:y>0.05049</cdr:y>
    </cdr:to>
    <cdr:sp macro="" textlink="">
      <cdr:nvSpPr>
        <cdr:cNvPr id="2" name="TextBox 1"/>
        <cdr:cNvSpPr txBox="1"/>
      </cdr:nvSpPr>
      <cdr:spPr>
        <a:xfrm xmlns:a="http://schemas.openxmlformats.org/drawingml/2006/main">
          <a:off x="0" y="-1779494"/>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F2D3D98-3078-437B-BC98-4EC73BB7A3A2}" type="datetimeFigureOut">
              <a:rPr lang="en-US" smtClean="0"/>
              <a:t>7/6/16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77CCE9A7-038C-4296-A14D-88324537CF6F}" type="slidenum">
              <a:rPr lang="en-US" smtClean="0"/>
              <a:t>‹#›</a:t>
            </a:fld>
            <a:endParaRPr lang="en-US"/>
          </a:p>
        </p:txBody>
      </p:sp>
    </p:spTree>
    <p:extLst>
      <p:ext uri="{BB962C8B-B14F-4D97-AF65-F5344CB8AC3E}">
        <p14:creationId xmlns:p14="http://schemas.microsoft.com/office/powerpoint/2010/main" val="210545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12</a:t>
            </a:fld>
            <a:endParaRPr lang="en-US"/>
          </a:p>
        </p:txBody>
      </p:sp>
    </p:spTree>
    <p:extLst>
      <p:ext uri="{BB962C8B-B14F-4D97-AF65-F5344CB8AC3E}">
        <p14:creationId xmlns:p14="http://schemas.microsoft.com/office/powerpoint/2010/main" val="51607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p>
          <a:p>
            <a:endParaRPr lang="en-US" b="1" baseline="0" dirty="0" smtClean="0"/>
          </a:p>
          <a:p>
            <a:r>
              <a:rPr lang="en-US" b="1" baseline="0" dirty="0" smtClean="0"/>
              <a:t>Plot the error instead</a:t>
            </a:r>
            <a:r>
              <a:rPr lang="is-IS" b="1" baseline="0" dirty="0" smtClean="0"/>
              <a:t>…(linked chart to below it that gives another cut)...Time series of the error (</a:t>
            </a:r>
            <a:r>
              <a:rPr lang="en-US" b="1" baseline="0" dirty="0" smtClean="0"/>
              <a:t>http://</a:t>
            </a:r>
            <a:r>
              <a:rPr lang="en-US" b="1" baseline="0" dirty="0" err="1" smtClean="0"/>
              <a:t>www.highcharts.com</a:t>
            </a:r>
            <a:r>
              <a:rPr lang="en-US" b="1" baseline="0" dirty="0" smtClean="0"/>
              <a:t>/demo/synchronized-charts)</a:t>
            </a:r>
            <a:endParaRPr lang="en-US" b="1" dirty="0"/>
          </a:p>
        </p:txBody>
      </p:sp>
      <p:sp>
        <p:nvSpPr>
          <p:cNvPr id="4" name="Slide Number Placeholder 3"/>
          <p:cNvSpPr>
            <a:spLocks noGrp="1"/>
          </p:cNvSpPr>
          <p:nvPr>
            <p:ph type="sldNum" sz="quarter" idx="10"/>
          </p:nvPr>
        </p:nvSpPr>
        <p:spPr/>
        <p:txBody>
          <a:bodyPr/>
          <a:lstStyle/>
          <a:p>
            <a:fld id="{8E09643C-557E-0E4A-92F2-427D0C822BB5}" type="slidenum">
              <a:rPr lang="en-US" smtClean="0"/>
              <a:t>21</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22</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23</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24</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13</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a:t>
            </a:r>
            <a:r>
              <a:rPr lang="en-US" smtClean="0"/>
              <a:t>for</a:t>
            </a:r>
            <a:r>
              <a:rPr lang="en-US" baseline="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14</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15</a:t>
            </a:fld>
            <a:endParaRPr lang="en-US"/>
          </a:p>
        </p:txBody>
      </p:sp>
    </p:spTree>
    <p:extLst>
      <p:ext uri="{BB962C8B-B14F-4D97-AF65-F5344CB8AC3E}">
        <p14:creationId xmlns:p14="http://schemas.microsoft.com/office/powerpoint/2010/main" val="51607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16</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17</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18</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19</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20</a:t>
            </a:fld>
            <a:endParaRPr lang="en-US"/>
          </a:p>
        </p:txBody>
      </p:sp>
    </p:spTree>
    <p:extLst>
      <p:ext uri="{BB962C8B-B14F-4D97-AF65-F5344CB8AC3E}">
        <p14:creationId xmlns:p14="http://schemas.microsoft.com/office/powerpoint/2010/main" val="51607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eg"/><Relationship Id="rId3"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eg"/><Relationship Id="rId3"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 Id="rId3" Type="http://schemas.openxmlformats.org/officeDocument/2006/relationships/image" Target="../media/image1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0.png"/><Relationship Id="rId3"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2.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25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6396A3A3-94A6-4E5B-AF39-173ACA3E61CC}" type="datetime2">
              <a:rPr lang="en-US" smtClean="0"/>
              <a:t>Wednesday, July 6, 16</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91351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Orange Title Slide">
    <p:spTree>
      <p:nvGrpSpPr>
        <p:cNvPr id="1" name=""/>
        <p:cNvGrpSpPr/>
        <p:nvPr/>
      </p:nvGrpSpPr>
      <p:grpSpPr>
        <a:xfrm>
          <a:off x="0" y="0"/>
          <a:ext cx="0" cy="0"/>
          <a:chOff x="0" y="0"/>
          <a:chExt cx="0" cy="0"/>
        </a:xfrm>
      </p:grpSpPr>
      <p:pic>
        <p:nvPicPr>
          <p:cNvPr id="7" name="Picture 6" descr="PATTERNS_PPT-07.png"/>
          <p:cNvPicPr>
            <a:picLocks noChangeAspect="1"/>
          </p:cNvPicPr>
          <p:nvPr userDrawn="1"/>
        </p:nvPicPr>
        <p:blipFill rotWithShape="1">
          <a:blip r:embed="rId2" cstate="email">
            <a:extLst>
              <a:ext uri="{28A0092B-C50C-407E-A947-70E740481C1C}">
                <a14:useLocalDpi xmlns:a14="http://schemas.microsoft.com/office/drawing/2010/main"/>
              </a:ext>
            </a:extLst>
          </a:blip>
          <a:srcRect b="18396"/>
          <a:stretch/>
        </p:blipFill>
        <p:spPr>
          <a:xfrm>
            <a:off x="0" y="0"/>
            <a:ext cx="9144000" cy="5329905"/>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76515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Purple Title Slide">
    <p:spTree>
      <p:nvGrpSpPr>
        <p:cNvPr id="1" name=""/>
        <p:cNvGrpSpPr/>
        <p:nvPr/>
      </p:nvGrpSpPr>
      <p:grpSpPr>
        <a:xfrm>
          <a:off x="0" y="0"/>
          <a:ext cx="0" cy="0"/>
          <a:chOff x="0" y="0"/>
          <a:chExt cx="0" cy="0"/>
        </a:xfrm>
      </p:grpSpPr>
      <p:pic>
        <p:nvPicPr>
          <p:cNvPr id="5" name="Picture 4"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b="18493"/>
          <a:stretch/>
        </p:blipFill>
        <p:spPr>
          <a:xfrm>
            <a:off x="0" y="1037"/>
            <a:ext cx="9144000" cy="5323560"/>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996990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lue Title Slide">
    <p:spTree>
      <p:nvGrpSpPr>
        <p:cNvPr id="1" name=""/>
        <p:cNvGrpSpPr/>
        <p:nvPr/>
      </p:nvGrpSpPr>
      <p:grpSpPr>
        <a:xfrm>
          <a:off x="0" y="0"/>
          <a:ext cx="0" cy="0"/>
          <a:chOff x="0" y="0"/>
          <a:chExt cx="0" cy="0"/>
        </a:xfrm>
      </p:grpSpPr>
      <p:pic>
        <p:nvPicPr>
          <p:cNvPr id="6" name="Picture 5"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8049"/>
          <a:stretch/>
        </p:blipFill>
        <p:spPr>
          <a:xfrm>
            <a:off x="0" y="-22679"/>
            <a:ext cx="9144000" cy="5352582"/>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160984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Green Title Slide">
    <p:spTree>
      <p:nvGrpSpPr>
        <p:cNvPr id="1" name=""/>
        <p:cNvGrpSpPr/>
        <p:nvPr/>
      </p:nvGrpSpPr>
      <p:grpSpPr>
        <a:xfrm>
          <a:off x="0" y="0"/>
          <a:ext cx="0" cy="0"/>
          <a:chOff x="0" y="0"/>
          <a:chExt cx="0" cy="0"/>
        </a:xfrm>
      </p:grpSpPr>
      <p:pic>
        <p:nvPicPr>
          <p:cNvPr id="6" name="Picture 5" descr="PATTERNS_PPT-06.png"/>
          <p:cNvPicPr>
            <a:picLocks noChangeAspect="1"/>
          </p:cNvPicPr>
          <p:nvPr userDrawn="1"/>
        </p:nvPicPr>
        <p:blipFill rotWithShape="1">
          <a:blip r:embed="rId2" cstate="email">
            <a:extLst>
              <a:ext uri="{28A0092B-C50C-407E-A947-70E740481C1C}">
                <a14:useLocalDpi xmlns:a14="http://schemas.microsoft.com/office/drawing/2010/main"/>
              </a:ext>
            </a:extLst>
          </a:blip>
          <a:srcRect b="16696"/>
          <a:stretch/>
        </p:blipFill>
        <p:spPr>
          <a:xfrm>
            <a:off x="0" y="-102060"/>
            <a:ext cx="9144000" cy="5440947"/>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6135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4_Image Title Slide_Orange">
    <p:spTree>
      <p:nvGrpSpPr>
        <p:cNvPr id="1" name=""/>
        <p:cNvGrpSpPr/>
        <p:nvPr/>
      </p:nvGrpSpPr>
      <p:grpSpPr>
        <a:xfrm>
          <a:off x="0" y="0"/>
          <a:ext cx="0" cy="0"/>
          <a:chOff x="0" y="0"/>
          <a:chExt cx="0" cy="0"/>
        </a:xfrm>
      </p:grpSpPr>
      <p:pic>
        <p:nvPicPr>
          <p:cNvPr id="6" name="Picture 5" descr="titlepage1_3.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t="6687"/>
          <a:stretch/>
        </p:blipFill>
        <p:spPr>
          <a:xfrm>
            <a:off x="0" y="-1"/>
            <a:ext cx="9144000" cy="5332829"/>
          </a:xfrm>
          <a:prstGeom prst="rect">
            <a:avLst/>
          </a:prstGeom>
        </p:spPr>
      </p:pic>
      <p:pic>
        <p:nvPicPr>
          <p:cNvPr id="7" name="Picture 6" descr="orange_over image.png"/>
          <p:cNvPicPr>
            <a:picLocks noChangeAspect="1"/>
          </p:cNvPicPr>
          <p:nvPr userDrawn="1"/>
        </p:nvPicPr>
        <p:blipFill rotWithShape="1">
          <a:blip r:embed="rId3" cstate="email">
            <a:extLst>
              <a:ext uri="{28A0092B-C50C-407E-A947-70E740481C1C}">
                <a14:useLocalDpi xmlns:a14="http://schemas.microsoft.com/office/drawing/2010/main"/>
              </a:ext>
            </a:extLst>
          </a:blip>
          <a:srcRect t="46780" b="10197"/>
          <a:stretch/>
        </p:blipFill>
        <p:spPr>
          <a:xfrm>
            <a:off x="0" y="2382251"/>
            <a:ext cx="9144000" cy="2950578"/>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520660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Image Title Slide_Purple">
    <p:spTree>
      <p:nvGrpSpPr>
        <p:cNvPr id="1" name=""/>
        <p:cNvGrpSpPr/>
        <p:nvPr/>
      </p:nvGrpSpPr>
      <p:grpSpPr>
        <a:xfrm>
          <a:off x="0" y="0"/>
          <a:ext cx="0" cy="0"/>
          <a:chOff x="0" y="0"/>
          <a:chExt cx="0" cy="0"/>
        </a:xfrm>
      </p:grpSpPr>
      <p:pic>
        <p:nvPicPr>
          <p:cNvPr id="6" name="Picture 5" descr="titlepage1_2.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t="6687"/>
          <a:stretch/>
        </p:blipFill>
        <p:spPr>
          <a:xfrm>
            <a:off x="0" y="0"/>
            <a:ext cx="9144000" cy="5332830"/>
          </a:xfrm>
          <a:prstGeom prst="rect">
            <a:avLst/>
          </a:prstGeom>
        </p:spPr>
      </p:pic>
      <p:pic>
        <p:nvPicPr>
          <p:cNvPr id="7" name="Picture 6" descr="purple_over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6187"/>
          <a:stretch/>
        </p:blipFill>
        <p:spPr>
          <a:xfrm>
            <a:off x="0" y="2581686"/>
            <a:ext cx="9144000" cy="2751144"/>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235863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3_ Image Title Slide_Blue">
    <p:spTree>
      <p:nvGrpSpPr>
        <p:cNvPr id="1" name=""/>
        <p:cNvGrpSpPr/>
        <p:nvPr/>
      </p:nvGrpSpPr>
      <p:grpSpPr>
        <a:xfrm>
          <a:off x="0" y="0"/>
          <a:ext cx="0" cy="0"/>
          <a:chOff x="0" y="0"/>
          <a:chExt cx="0" cy="0"/>
        </a:xfrm>
      </p:grpSpPr>
      <p:pic>
        <p:nvPicPr>
          <p:cNvPr id="6" name="Picture 5" descr="titlepage1_1.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b="6687"/>
          <a:stretch/>
        </p:blipFill>
        <p:spPr>
          <a:xfrm>
            <a:off x="0" y="0"/>
            <a:ext cx="9144000" cy="5332830"/>
          </a:xfrm>
          <a:prstGeom prst="rect">
            <a:avLst/>
          </a:prstGeom>
        </p:spPr>
      </p:pic>
      <p:pic>
        <p:nvPicPr>
          <p:cNvPr id="7" name="Picture 6" descr="blue_over 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1254"/>
          <a:stretch/>
        </p:blipFill>
        <p:spPr>
          <a:xfrm>
            <a:off x="0" y="917153"/>
            <a:ext cx="9144000" cy="4415677"/>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189816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4_Image Title Slide_Green">
    <p:spTree>
      <p:nvGrpSpPr>
        <p:cNvPr id="1" name=""/>
        <p:cNvGrpSpPr/>
        <p:nvPr/>
      </p:nvGrpSpPr>
      <p:grpSpPr>
        <a:xfrm>
          <a:off x="0" y="0"/>
          <a:ext cx="0" cy="0"/>
          <a:chOff x="0" y="0"/>
          <a:chExt cx="0" cy="0"/>
        </a:xfrm>
      </p:grpSpPr>
      <p:pic>
        <p:nvPicPr>
          <p:cNvPr id="6" name="Picture 5" descr="1.png"/>
          <p:cNvPicPr>
            <a:picLocks noChangeAspect="1"/>
          </p:cNvPicPr>
          <p:nvPr userDrawn="1"/>
        </p:nvPicPr>
        <p:blipFill rotWithShape="1">
          <a:blip r:embed="rId2" cstate="email">
            <a:extLst>
              <a:ext uri="{28A0092B-C50C-407E-A947-70E740481C1C}">
                <a14:useLocalDpi xmlns:a14="http://schemas.microsoft.com/office/drawing/2010/main"/>
              </a:ext>
            </a:extLst>
          </a:blip>
          <a:srcRect t="5228"/>
          <a:stretch/>
        </p:blipFill>
        <p:spPr>
          <a:xfrm>
            <a:off x="0" y="-79380"/>
            <a:ext cx="9144000" cy="5416216"/>
          </a:xfrm>
          <a:prstGeom prst="rect">
            <a:avLst/>
          </a:prstGeom>
        </p:spPr>
      </p:pic>
      <p:pic>
        <p:nvPicPr>
          <p:cNvPr id="7" name="Picture 6" descr="green_over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2095"/>
          <a:stretch/>
        </p:blipFill>
        <p:spPr>
          <a:xfrm>
            <a:off x="0" y="1606248"/>
            <a:ext cx="9144000" cy="3723655"/>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885260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31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4326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2586025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3239554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224057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445603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732097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186971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9089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536476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007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220207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553200"/>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15110908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5511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7997737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0412124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98667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3918803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0308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5832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292004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917886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9291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12126944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2576466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8578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36618580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age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0"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11" name="Text Placeholder 4"/>
          <p:cNvSpPr>
            <a:spLocks noGrp="1"/>
          </p:cNvSpPr>
          <p:nvPr>
            <p:ph type="body" sz="quarter" idx="10"/>
          </p:nvPr>
        </p:nvSpPr>
        <p:spPr>
          <a:xfrm>
            <a:off x="332146" y="1435103"/>
            <a:ext cx="8520112" cy="4437063"/>
          </a:xfr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5"/>
          <p:cNvSpPr>
            <a:spLocks noGrp="1"/>
          </p:cNvSpPr>
          <p:nvPr>
            <p:ph type="body" sz="quarter" idx="14" hasCustomPrompt="1"/>
          </p:nvPr>
        </p:nvSpPr>
        <p:spPr>
          <a:xfrm>
            <a:off x="2391569" y="6523039"/>
            <a:ext cx="4360862" cy="201612"/>
          </a:xfrm>
        </p:spPr>
        <p:txBody>
          <a:bodyPr/>
          <a:lstStyle>
            <a:lvl1pPr marL="0" indent="0" algn="ctr">
              <a:buNone/>
              <a:defRPr sz="800"/>
            </a:lvl1pPr>
          </a:lstStyle>
          <a:p>
            <a:pPr lvl="0"/>
            <a:r>
              <a:rPr lang="en-US" dirty="0" smtClean="0"/>
              <a:t>Copyright © 2015 ADP, LLC. Proprietary and Confidential. </a:t>
            </a:r>
            <a:endParaRPr lang="en-US" dirty="0"/>
          </a:p>
        </p:txBody>
      </p:sp>
      <p:pic>
        <p:nvPicPr>
          <p:cNvPr id="21" name="Picture 2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22" name="Text Placeholder 7"/>
          <p:cNvSpPr>
            <a:spLocks noGrp="1"/>
          </p:cNvSpPr>
          <p:nvPr>
            <p:ph type="body" sz="quarter" idx="13" hasCustomPrompt="1"/>
          </p:nvPr>
        </p:nvSpPr>
        <p:spPr>
          <a:xfrm>
            <a:off x="1789284" y="5460152"/>
            <a:ext cx="5789612" cy="420123"/>
          </a:xfrm>
        </p:spPr>
        <p:txBody>
          <a:bodyPr>
            <a:normAutofit/>
          </a:bodyPr>
          <a:lstStyle>
            <a:lvl1pPr marL="0" indent="0">
              <a:buNone/>
              <a:defRPr sz="1000"/>
            </a:lvl1pPr>
          </a:lstStyle>
          <a:p>
            <a:pPr lvl="0"/>
            <a:r>
              <a:rPr lang="en-US" sz="1000" dirty="0" smtClean="0"/>
              <a:t>*Footnotes.</a:t>
            </a:r>
            <a:endParaRPr lang="en-US" dirty="0"/>
          </a:p>
        </p:txBody>
      </p:sp>
      <p:pic>
        <p:nvPicPr>
          <p:cNvPr id="4" name="Picture 3" descr="PATTERNS_PPT-04.png"/>
          <p:cNvPicPr>
            <a:picLocks noChangeAspect="1"/>
          </p:cNvPicPr>
          <p:nvPr userDrawn="1"/>
        </p:nvPicPr>
        <p:blipFill rotWithShape="1">
          <a:blip r:embed="rId3" cstate="email">
            <a:extLst>
              <a:ext uri="{28A0092B-C50C-407E-A947-70E740481C1C}">
                <a14:useLocalDpi xmlns:a14="http://schemas.microsoft.com/office/drawing/2010/main"/>
              </a:ext>
            </a:extLst>
          </a:blip>
          <a:srcRect l="72515" t="62339"/>
          <a:stretch/>
        </p:blipFill>
        <p:spPr>
          <a:xfrm flipH="1">
            <a:off x="-26736" y="4424948"/>
            <a:ext cx="2513262" cy="2459789"/>
          </a:xfrm>
          <a:prstGeom prst="rect">
            <a:avLst/>
          </a:prstGeom>
        </p:spPr>
      </p:pic>
    </p:spTree>
    <p:extLst>
      <p:ext uri="{BB962C8B-B14F-4D97-AF65-F5344CB8AC3E}">
        <p14:creationId xmlns:p14="http://schemas.microsoft.com/office/powerpoint/2010/main" val="3676885351"/>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Page Minimal Confetti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5"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6" name="Text Placeholder 4"/>
          <p:cNvSpPr>
            <a:spLocks noGrp="1"/>
          </p:cNvSpPr>
          <p:nvPr>
            <p:ph type="body" sz="quarter" idx="10"/>
          </p:nvPr>
        </p:nvSpPr>
        <p:spPr>
          <a:xfrm>
            <a:off x="332146" y="1435103"/>
            <a:ext cx="8520112" cy="4437063"/>
          </a:xfr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4" y="5508809"/>
            <a:ext cx="1505715" cy="1386539"/>
          </a:xfrm>
          <a:prstGeom prst="rect">
            <a:avLst/>
          </a:prstGeom>
        </p:spPr>
      </p:pic>
      <p:sp>
        <p:nvSpPr>
          <p:cNvPr id="11" name="Text Placeholder 5"/>
          <p:cNvSpPr>
            <a:spLocks noGrp="1"/>
          </p:cNvSpPr>
          <p:nvPr>
            <p:ph type="body" sz="quarter" idx="14" hasCustomPrompt="1"/>
          </p:nvPr>
        </p:nvSpPr>
        <p:spPr>
          <a:xfrm>
            <a:off x="7433600" y="6537413"/>
            <a:ext cx="1329087" cy="245963"/>
          </a:xfrm>
        </p:spPr>
        <p:txBody>
          <a:bodyPr anchor="ctr">
            <a:normAutofit/>
          </a:bodyPr>
          <a:lstStyle>
            <a:lvl1pPr marL="0" indent="0" algn="r">
              <a:buNone/>
              <a:defRPr sz="600"/>
            </a:lvl1pPr>
          </a:lstStyle>
          <a:p>
            <a:pPr lvl="0"/>
            <a:r>
              <a:rPr lang="en-US" dirty="0" smtClean="0"/>
              <a:t>Proprietary and Confidential. </a:t>
            </a:r>
            <a:endParaRPr lang="en-US" dirty="0"/>
          </a:p>
        </p:txBody>
      </p:sp>
      <p:pic>
        <p:nvPicPr>
          <p:cNvPr id="15" name="Picture 14"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19783" y="6221368"/>
            <a:ext cx="685800" cy="274320"/>
          </a:xfrm>
          <a:prstGeom prst="rect">
            <a:avLst/>
          </a:prstGeom>
        </p:spPr>
      </p:pic>
      <p:sp>
        <p:nvSpPr>
          <p:cNvPr id="17" name="Text Placeholder 7"/>
          <p:cNvSpPr>
            <a:spLocks noGrp="1"/>
          </p:cNvSpPr>
          <p:nvPr>
            <p:ph type="body" sz="quarter" idx="13" hasCustomPrompt="1"/>
          </p:nvPr>
        </p:nvSpPr>
        <p:spPr>
          <a:xfrm>
            <a:off x="1310341" y="6321529"/>
            <a:ext cx="5789612" cy="420123"/>
          </a:xfrm>
        </p:spPr>
        <p:txBody>
          <a:bodyPr>
            <a:normAutofit/>
          </a:bodyPr>
          <a:lstStyle>
            <a:lvl1pPr marL="0" indent="0">
              <a:buNone/>
              <a:defRPr sz="1000"/>
            </a:lvl1pPr>
          </a:lstStyle>
          <a:p>
            <a:pPr lvl="0"/>
            <a:r>
              <a:rPr lang="en-US" sz="1000" dirty="0" smtClean="0"/>
              <a:t>*Footnotes.</a:t>
            </a:r>
            <a:endParaRPr lang="en-US" dirty="0"/>
          </a:p>
        </p:txBody>
      </p:sp>
      <p:sp>
        <p:nvSpPr>
          <p:cNvPr id="2" name="TextBox 1"/>
          <p:cNvSpPr txBox="1"/>
          <p:nvPr userDrawn="1"/>
        </p:nvSpPr>
        <p:spPr>
          <a:xfrm>
            <a:off x="8623016" y="6529588"/>
            <a:ext cx="505700" cy="261610"/>
          </a:xfrm>
          <a:prstGeom prst="rect">
            <a:avLst/>
          </a:prstGeom>
          <a:noFill/>
        </p:spPr>
        <p:txBody>
          <a:bodyPr wrap="square" rtlCol="0">
            <a:spAutoFit/>
          </a:bodyPr>
          <a:lstStyle/>
          <a:p>
            <a:pPr algn="ctr" defTabSz="457200"/>
            <a:fld id="{2E8F6637-2DD8-4711-867B-A63C5785DA4E}" type="slidenum">
              <a:rPr lang="en-US" sz="1100">
                <a:solidFill>
                  <a:srgbClr val="6F6F73"/>
                </a:solidFill>
              </a:rPr>
              <a:pPr algn="ctr" defTabSz="457200"/>
              <a:t>‹#›</a:t>
            </a:fld>
            <a:endParaRPr lang="en-US" sz="1100" dirty="0">
              <a:solidFill>
                <a:srgbClr val="6F6F73"/>
              </a:solidFill>
            </a:endParaRPr>
          </a:p>
        </p:txBody>
      </p:sp>
    </p:spTree>
    <p:extLst>
      <p:ext uri="{BB962C8B-B14F-4D97-AF65-F5344CB8AC3E}">
        <p14:creationId xmlns:p14="http://schemas.microsoft.com/office/powerpoint/2010/main" val="132800139"/>
      </p:ext>
    </p:extLst>
  </p:cSld>
  <p:clrMapOvr>
    <a:masterClrMapping/>
  </p:clrMapOvr>
  <p:timing>
    <p:tnLst>
      <p:par>
        <p:cTn xmlns:p14="http://schemas.microsoft.com/office/powerpoint/2010/main" id="1" dur="indefinite" restart="never" nodeType="tmRoot"/>
      </p:par>
    </p:tnLst>
  </p:timing>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Content Page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14" name="Text Placeholder 7"/>
          <p:cNvSpPr>
            <a:spLocks noGrp="1"/>
          </p:cNvSpPr>
          <p:nvPr>
            <p:ph type="body" sz="quarter" idx="13" hasCustomPrompt="1"/>
          </p:nvPr>
        </p:nvSpPr>
        <p:spPr>
          <a:xfrm>
            <a:off x="332146" y="5460152"/>
            <a:ext cx="5789612" cy="420123"/>
          </a:xfrm>
        </p:spPr>
        <p:txBody>
          <a:bodyPr>
            <a:normAutofit/>
          </a:bodyPr>
          <a:lstStyle>
            <a:lvl1pPr marL="0" indent="0">
              <a:buNone/>
              <a:defRPr sz="1000"/>
            </a:lvl1pPr>
          </a:lstStyle>
          <a:p>
            <a:pPr lvl="0"/>
            <a:r>
              <a:rPr lang="en-US" sz="1000" dirty="0" smtClean="0"/>
              <a:t>*Footnotes.</a:t>
            </a:r>
            <a:endParaRPr lang="en-US" dirty="0"/>
          </a:p>
        </p:txBody>
      </p:sp>
      <p:sp>
        <p:nvSpPr>
          <p:cNvPr id="13" name="Text Placeholder 4"/>
          <p:cNvSpPr>
            <a:spLocks noGrp="1"/>
          </p:cNvSpPr>
          <p:nvPr>
            <p:ph type="body" sz="quarter" idx="10"/>
          </p:nvPr>
        </p:nvSpPr>
        <p:spPr>
          <a:xfrm>
            <a:off x="332146" y="1435101"/>
            <a:ext cx="8520112" cy="4025051"/>
          </a:xfrm>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4" hasCustomPrompt="1"/>
          </p:nvPr>
        </p:nvSpPr>
        <p:spPr>
          <a:xfrm>
            <a:off x="2391569" y="6523039"/>
            <a:ext cx="4360862" cy="201612"/>
          </a:xfrm>
        </p:spPr>
        <p:txBody>
          <a:bodyPr/>
          <a:lstStyle>
            <a:lvl1pPr marL="0" indent="0" algn="ctr">
              <a:buNone/>
              <a:defRPr sz="800"/>
            </a:lvl1pPr>
          </a:lstStyle>
          <a:p>
            <a:pPr lvl="0"/>
            <a:r>
              <a:rPr lang="en-US" dirty="0" smtClean="0"/>
              <a:t>Copyright © 2015 ADP, LLC. Proprietary and Confidential. </a:t>
            </a:r>
            <a:endParaRPr lang="en-US" dirty="0"/>
          </a:p>
        </p:txBody>
      </p:sp>
      <p:pic>
        <p:nvPicPr>
          <p:cNvPr id="11" name="Picture 1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Tree>
    <p:extLst>
      <p:ext uri="{BB962C8B-B14F-4D97-AF65-F5344CB8AC3E}">
        <p14:creationId xmlns:p14="http://schemas.microsoft.com/office/powerpoint/2010/main" val="242687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xmlns:p14="http://schemas.microsoft.com/office/powerpoint/2010/mai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r Divider Page 3">
    <p:spTree>
      <p:nvGrpSpPr>
        <p:cNvPr id="1" name=""/>
        <p:cNvGrpSpPr/>
        <p:nvPr/>
      </p:nvGrpSpPr>
      <p:grpSpPr>
        <a:xfrm>
          <a:off x="0" y="0"/>
          <a:ext cx="0" cy="0"/>
          <a:chOff x="0" y="0"/>
          <a:chExt cx="0" cy="0"/>
        </a:xfrm>
      </p:grpSpPr>
      <p:pic>
        <p:nvPicPr>
          <p:cNvPr id="2" name="Picture 1"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6491"/>
          <a:stretch/>
        </p:blipFill>
        <p:spPr>
          <a:xfrm>
            <a:off x="0" y="3"/>
            <a:ext cx="9144000" cy="5454316"/>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9"/>
            <a:ext cx="4360862" cy="201612"/>
          </a:xfr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9"/>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4" y="5769520"/>
            <a:ext cx="7058025" cy="620587"/>
          </a:xfr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649916478"/>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6F6F73">
                  <a:tint val="75000"/>
                </a:srgbClr>
              </a:solidFill>
            </a:endParaRPr>
          </a:p>
        </p:txBody>
      </p:sp>
      <p:sp>
        <p:nvSpPr>
          <p:cNvPr id="5" name="Footer Placeholder 4"/>
          <p:cNvSpPr>
            <a:spLocks noGrp="1"/>
          </p:cNvSpPr>
          <p:nvPr>
            <p:ph type="ftr" sz="quarter" idx="11"/>
          </p:nvPr>
        </p:nvSpPr>
        <p:spPr/>
        <p:txBody>
          <a:bodyPr/>
          <a:lstStyle/>
          <a:p>
            <a:r>
              <a:rPr lang="en-US" smtClean="0">
                <a:solidFill>
                  <a:srgbClr val="6F6F73">
                    <a:tint val="75000"/>
                  </a:srgbClr>
                </a:solidFill>
              </a:rPr>
              <a:t>ADP Confidential</a:t>
            </a:r>
            <a:endParaRPr lang="en-US">
              <a:solidFill>
                <a:srgbClr val="6F6F73">
                  <a:tint val="75000"/>
                </a:srgbClr>
              </a:solidFill>
            </a:endParaRPr>
          </a:p>
        </p:txBody>
      </p:sp>
      <p:sp>
        <p:nvSpPr>
          <p:cNvPr id="6" name="Slide Number Placeholder 5"/>
          <p:cNvSpPr>
            <a:spLocks noGrp="1"/>
          </p:cNvSpPr>
          <p:nvPr>
            <p:ph type="sldNum" sz="quarter" idx="12"/>
          </p:nvPr>
        </p:nvSpPr>
        <p:spPr/>
        <p:txBody>
          <a:bodyPr/>
          <a:lstStyle/>
          <a:p>
            <a:fld id="{99BD8DA4-FDB3-448F-A1B5-B03AE8ADE80A}" type="slidenum">
              <a:rPr lang="en-US" smtClean="0">
                <a:solidFill>
                  <a:srgbClr val="6F6F73">
                    <a:tint val="75000"/>
                  </a:srgbClr>
                </a:solidFill>
              </a:rPr>
              <a:pPr/>
              <a:t>‹#›</a:t>
            </a:fld>
            <a:endParaRPr lang="en-US">
              <a:solidFill>
                <a:srgbClr val="6F6F73">
                  <a:tint val="75000"/>
                </a:srgbClr>
              </a:solidFill>
            </a:endParaRPr>
          </a:p>
        </p:txBody>
      </p:sp>
    </p:spTree>
    <p:extLst>
      <p:ext uri="{BB962C8B-B14F-4D97-AF65-F5344CB8AC3E}">
        <p14:creationId xmlns:p14="http://schemas.microsoft.com/office/powerpoint/2010/main" val="31367396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1135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408240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1089298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30365220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728617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2103356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2031444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6439794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6333099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4717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237122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32371734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69390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4465328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571879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433539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246081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22886361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7095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192352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1302151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2356614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537402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1567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1190356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297704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34870216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July 6,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July 6, 16</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July 6, 16</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July 6, 16</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July 6,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22486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July 6,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4326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553200"/>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15110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830858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vmlDrawing" Target="../drawings/vmlDrawing1.vml"/><Relationship Id="rId13" Type="http://schemas.openxmlformats.org/officeDocument/2006/relationships/tags" Target="../tags/tag2.xml"/><Relationship Id="rId14" Type="http://schemas.openxmlformats.org/officeDocument/2006/relationships/oleObject" Target="../embeddings/oleObject1.bin"/><Relationship Id="rId15"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Relationship Id="rId14" Type="http://schemas.openxmlformats.org/officeDocument/2006/relationships/theme" Target="../theme/theme10.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theme" Target="../theme/theme2.xml"/><Relationship Id="rId10"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1" Type="http://schemas.openxmlformats.org/officeDocument/2006/relationships/vmlDrawing" Target="../drawings/vmlDrawing2.vml"/><Relationship Id="rId12" Type="http://schemas.openxmlformats.org/officeDocument/2006/relationships/tags" Target="../tags/tag3.xml"/><Relationship Id="rId13" Type="http://schemas.openxmlformats.org/officeDocument/2006/relationships/oleObject" Target="../embeddings/oleObject2.bin"/><Relationship Id="rId14" Type="http://schemas.openxmlformats.org/officeDocument/2006/relationships/image" Target="../media/image1.emf"/><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1" Type="http://schemas.openxmlformats.org/officeDocument/2006/relationships/oleObject" Target="../embeddings/oleObject3.bin"/><Relationship Id="rId12" Type="http://schemas.openxmlformats.org/officeDocument/2006/relationships/image" Target="../media/image1.emf"/><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theme" Target="../theme/theme4.xml"/><Relationship Id="rId9" Type="http://schemas.openxmlformats.org/officeDocument/2006/relationships/vmlDrawing" Target="../drawings/vmlDrawing3.vml"/><Relationship Id="rId10" Type="http://schemas.openxmlformats.org/officeDocument/2006/relationships/tags" Target="../tags/tag4.xml"/></Relationships>
</file>

<file path=ppt/slideMasters/_rels/slideMaster5.xml.rels><?xml version="1.0" encoding="UTF-8" standalone="yes"?>
<Relationships xmlns="http://schemas.openxmlformats.org/package/2006/relationships"><Relationship Id="rId11" Type="http://schemas.openxmlformats.org/officeDocument/2006/relationships/tags" Target="../tags/tag5.xml"/><Relationship Id="rId12" Type="http://schemas.openxmlformats.org/officeDocument/2006/relationships/oleObject" Target="../embeddings/oleObject4.bin"/><Relationship Id="rId13" Type="http://schemas.openxmlformats.org/officeDocument/2006/relationships/image" Target="../media/image1.emf"/><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theme" Target="../theme/theme5.xml"/><Relationship Id="rId10" Type="http://schemas.openxmlformats.org/officeDocument/2006/relationships/vmlDrawing" Target="../drawings/vmlDrawing4.v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theme" Target="../theme/theme6.xml"/><Relationship Id="rId7" Type="http://schemas.openxmlformats.org/officeDocument/2006/relationships/vmlDrawing" Target="../drawings/vmlDrawing5.vml"/><Relationship Id="rId8" Type="http://schemas.openxmlformats.org/officeDocument/2006/relationships/tags" Target="../tags/tag6.xml"/><Relationship Id="rId9" Type="http://schemas.openxmlformats.org/officeDocument/2006/relationships/oleObject" Target="../embeddings/oleObject5.bin"/><Relationship Id="rId10" Type="http://schemas.openxmlformats.org/officeDocument/2006/relationships/image" Target="../media/image18.emf"/><Relationship Id="rId1" Type="http://schemas.openxmlformats.org/officeDocument/2006/relationships/slideLayout" Target="../slideLayouts/slideLayout43.xml"/><Relationship Id="rId2" Type="http://schemas.openxmlformats.org/officeDocument/2006/relationships/slideLayout" Target="../slideLayouts/slideLayout44.xml"/></Relationships>
</file>

<file path=ppt/slideMasters/_rels/slideMaster7.xml.rels><?xml version="1.0" encoding="UTF-8" standalone="yes"?>
<Relationships xmlns="http://schemas.openxmlformats.org/package/2006/relationships"><Relationship Id="rId11" Type="http://schemas.openxmlformats.org/officeDocument/2006/relationships/tags" Target="../tags/tag7.xml"/><Relationship Id="rId12" Type="http://schemas.openxmlformats.org/officeDocument/2006/relationships/oleObject" Target="../embeddings/oleObject6.bin"/><Relationship Id="rId13" Type="http://schemas.openxmlformats.org/officeDocument/2006/relationships/image" Target="../media/image1.emf"/><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theme" Target="../theme/theme7.xml"/><Relationship Id="rId10" Type="http://schemas.openxmlformats.org/officeDocument/2006/relationships/vmlDrawing" Target="../drawings/vmlDrawing6.vml"/></Relationships>
</file>

<file path=ppt/slideMasters/_rels/slideMaster8.xml.rels><?xml version="1.0" encoding="UTF-8" standalone="yes"?>
<Relationships xmlns="http://schemas.openxmlformats.org/package/2006/relationships"><Relationship Id="rId11" Type="http://schemas.openxmlformats.org/officeDocument/2006/relationships/tags" Target="../tags/tag8.xml"/><Relationship Id="rId12" Type="http://schemas.openxmlformats.org/officeDocument/2006/relationships/oleObject" Target="../embeddings/oleObject7.bin"/><Relationship Id="rId13" Type="http://schemas.openxmlformats.org/officeDocument/2006/relationships/image" Target="../media/image1.emf"/><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theme" Target="../theme/theme8.xml"/><Relationship Id="rId10" Type="http://schemas.openxmlformats.org/officeDocument/2006/relationships/vmlDrawing" Target="../drawings/vmlDrawing7.vml"/></Relationships>
</file>

<file path=ppt/slideMasters/_rels/slideMaster9.xml.rels><?xml version="1.0" encoding="UTF-8" standalone="yes"?>
<Relationships xmlns="http://schemas.openxmlformats.org/package/2006/relationships"><Relationship Id="rId11" Type="http://schemas.openxmlformats.org/officeDocument/2006/relationships/tags" Target="../tags/tag9.xml"/><Relationship Id="rId12" Type="http://schemas.openxmlformats.org/officeDocument/2006/relationships/oleObject" Target="../embeddings/oleObject8.bin"/><Relationship Id="rId13" Type="http://schemas.openxmlformats.org/officeDocument/2006/relationships/image" Target="../media/image1.emf"/><Relationship Id="rId1" Type="http://schemas.openxmlformats.org/officeDocument/2006/relationships/slideLayout" Target="../slideLayouts/slideLayout64.xml"/><Relationship Id="rId2" Type="http://schemas.openxmlformats.org/officeDocument/2006/relationships/slideLayout" Target="../slideLayouts/slideLayout65.xml"/><Relationship Id="rId3" Type="http://schemas.openxmlformats.org/officeDocument/2006/relationships/slideLayout" Target="../slideLayouts/slideLayout66.xml"/><Relationship Id="rId4" Type="http://schemas.openxmlformats.org/officeDocument/2006/relationships/slideLayout" Target="../slideLayouts/slideLayout67.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9" Type="http://schemas.openxmlformats.org/officeDocument/2006/relationships/theme" Target="../theme/theme9.xml"/><Relationship Id="rId10" Type="http://schemas.openxmlformats.org/officeDocument/2006/relationships/vmlDrawing" Target="../drawings/vmlDrawing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23038091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88" name="think-cell Slide" r:id="rId14" imgW="360" imgH="360" progId="TCLayout.ActiveDocument.1">
                  <p:embed/>
                </p:oleObj>
              </mc:Choice>
              <mc:Fallback>
                <p:oleObj name="think-cell Slide" r:id="rId14" imgW="360" imgH="36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58852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757" r:id="rId10"/>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July 6, 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3" descr="F:\Clients\ADP\Departments\Creative\Common Elements\Logos\ADP Logos with New Tag_MullenLowe_Updated\ADP Logo w Tag Right\ADP Logo w Tag Right_Png\ADP RED Logo w Tag_RGB_Right_updat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02658" y="5896937"/>
            <a:ext cx="1776222" cy="10149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147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5"/>
          <p:cNvSpPr txBox="1">
            <a:spLocks/>
          </p:cNvSpPr>
          <p:nvPr/>
        </p:nvSpPr>
        <p:spPr>
          <a:xfrm>
            <a:off x="2391569"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6F6F73"/>
                </a:solidFill>
              </a:rPr>
              <a:t>Copyright © 2015 ADP, LLC. Proprietary and Confidential. </a:t>
            </a:r>
            <a:endParaRPr lang="en-US" dirty="0">
              <a:solidFill>
                <a:srgbClr val="6F6F73"/>
              </a:solidFill>
            </a:endParaRPr>
          </a:p>
        </p:txBody>
      </p:sp>
    </p:spTree>
    <p:extLst>
      <p:ext uri="{BB962C8B-B14F-4D97-AF65-F5344CB8AC3E}">
        <p14:creationId xmlns:p14="http://schemas.microsoft.com/office/powerpoint/2010/main" val="205127966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txStyles>
    <p:titleStyle>
      <a:lvl1pPr algn="l" defTabSz="914400" rtl="0" eaLnBrk="1" latinLnBrk="0" hangingPunct="1">
        <a:spcBef>
          <a:spcPct val="0"/>
        </a:spcBef>
        <a:buNone/>
        <a:defRPr sz="2800" b="1" kern="120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2"/>
            </p:custDataLst>
            <p:extLst>
              <p:ext uri="{D42A27DB-BD31-4B8C-83A1-F6EECF244321}">
                <p14:modId xmlns:p14="http://schemas.microsoft.com/office/powerpoint/2010/main" val="4298887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33" name="think-cell Slide" r:id="rId13" imgW="360" imgH="360" progId="TCLayout.ActiveDocument.1">
                  <p:embed/>
                </p:oleObj>
              </mc:Choice>
              <mc:Fallback>
                <p:oleObj name="think-cell Slide" r:id="rId13" imgW="360" imgH="36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0734278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4141310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04" name="think-cell Slide" r:id="rId11" imgW="360" imgH="360" progId="TCLayout.ActiveDocument.1">
                  <p:embed/>
                </p:oleObj>
              </mc:Choice>
              <mc:Fallback>
                <p:oleObj name="think-cell Slide" r:id="rId11" imgW="360" imgH="36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7470349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3" r:id="rId3"/>
    <p:sldLayoutId id="2147483694" r:id="rId4"/>
    <p:sldLayoutId id="2147483695" r:id="rId5"/>
    <p:sldLayoutId id="2147483696" r:id="rId6"/>
    <p:sldLayoutId id="2147483697" r:id="rId7"/>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7915844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43"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4855171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2" r:id="rId3"/>
    <p:sldLayoutId id="2147483703" r:id="rId4"/>
    <p:sldLayoutId id="2147483704" r:id="rId5"/>
    <p:sldLayoutId id="2147483705" r:id="rId6"/>
    <p:sldLayoutId id="2147483706" r:id="rId7"/>
    <p:sldLayoutId id="2147483707"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extLst>
              <p:ext uri="{D42A27DB-BD31-4B8C-83A1-F6EECF244321}">
                <p14:modId xmlns:p14="http://schemas.microsoft.com/office/powerpoint/2010/main" val="976890389"/>
              </p:ext>
            </p:extLst>
          </p:nvPr>
        </p:nvGraphicFramePr>
        <p:xfrm>
          <a:off x="1591" y="1589"/>
          <a:ext cx="1587" cy="1587"/>
        </p:xfrm>
        <a:graphic>
          <a:graphicData uri="http://schemas.openxmlformats.org/presentationml/2006/ole">
            <mc:AlternateContent xmlns:mc="http://schemas.openxmlformats.org/markup-compatibility/2006">
              <mc:Choice xmlns:v="urn:schemas-microsoft-com:vml" Requires="v">
                <p:oleObj spid="_x0000_s13367"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91"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endParaRPr lang="en-US">
              <a:solidFill>
                <a:srgbClr val="6F6F73">
                  <a:tint val="75000"/>
                </a:srgb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srgbClr val="6F6F73">
                  <a:tint val="75000"/>
                </a:srgb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2FAF971-F5CC-428B-96CB-3646D0AB3B36}" type="slidenum">
              <a:rPr lang="en-US" smtClean="0">
                <a:solidFill>
                  <a:srgbClr val="6F6F73">
                    <a:tint val="75000"/>
                  </a:srgbClr>
                </a:solidFill>
              </a:rPr>
              <a:pPr defTabSz="457200"/>
              <a:t>‹#›</a:t>
            </a:fld>
            <a:endParaRPr lang="en-US">
              <a:solidFill>
                <a:srgbClr val="6F6F73">
                  <a:tint val="75000"/>
                </a:srgbClr>
              </a:solidFill>
            </a:endParaRPr>
          </a:p>
        </p:txBody>
      </p:sp>
    </p:spTree>
    <p:extLst>
      <p:ext uri="{BB962C8B-B14F-4D97-AF65-F5344CB8AC3E}">
        <p14:creationId xmlns:p14="http://schemas.microsoft.com/office/powerpoint/2010/main" val="27781774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Lst>
  <p:hf hdr="0" ftr="0" dt="0"/>
  <p:txStyles>
    <p:titleStyle>
      <a:lvl1pPr algn="l" defTabSz="914400" rtl="0" eaLnBrk="1" latinLnBrk="0" hangingPunct="1">
        <a:spcBef>
          <a:spcPct val="0"/>
        </a:spcBef>
        <a:buNone/>
        <a:defRPr sz="28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9946824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12"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62576316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1" r:id="rId3"/>
    <p:sldLayoutId id="2147483732" r:id="rId4"/>
    <p:sldLayoutId id="2147483733" r:id="rId5"/>
    <p:sldLayoutId id="2147483734" r:id="rId6"/>
    <p:sldLayoutId id="2147483735" r:id="rId7"/>
    <p:sldLayoutId id="214748373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2588509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58"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835788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3199569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82"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03628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1" r:id="rId3"/>
    <p:sldLayoutId id="2147483752" r:id="rId4"/>
    <p:sldLayoutId id="2147483753" r:id="rId5"/>
    <p:sldLayoutId id="2147483754" r:id="rId6"/>
    <p:sldLayoutId id="2147483755" r:id="rId7"/>
    <p:sldLayoutId id="214748375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image" Target="../media/image27.png"/><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6.xml"/><Relationship Id="rId3" Type="http://schemas.openxmlformats.org/officeDocument/2006/relationships/chart" Target="../charts/char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Relationship Id="rId3" Type="http://schemas.openxmlformats.org/officeDocument/2006/relationships/chart" Target="../charts/char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8.xml"/><Relationship Id="rId3" Type="http://schemas.openxmlformats.org/officeDocument/2006/relationships/chart" Target="../charts/char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hyperlink" Target="https://docs.google.com/document/d/11Rs9k_rrTdcq37EwuAXoyahMkR4dIskegcUbBMqkf5U/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2.xml"/><Relationship Id="rId3" Type="http://schemas.openxmlformats.org/officeDocument/2006/relationships/chart" Target="../charts/char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3.xml"/><Relationship Id="rId3" Type="http://schemas.openxmlformats.org/officeDocument/2006/relationships/chart" Target="../charts/char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4.xml"/><Relationship Id="rId4" Type="http://schemas.openxmlformats.org/officeDocument/2006/relationships/oleObject" Target="../embeddings/oleObject9.bin"/><Relationship Id="rId5"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tags" Target="../tags/tag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73.xml"/><Relationship Id="rId2"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JobView</a:t>
            </a:r>
            <a:r>
              <a:rPr lang="en-US" dirty="0" smtClean="0"/>
              <a:t/>
            </a:r>
            <a:br>
              <a:rPr lang="en-US" dirty="0" smtClean="0"/>
            </a:br>
            <a:r>
              <a:rPr lang="en-US" sz="3200" b="0" dirty="0" smtClean="0"/>
              <a:t>Visualizing ADP’s Employment Report</a:t>
            </a:r>
            <a:endParaRPr lang="en-US" b="0" dirty="0"/>
          </a:p>
        </p:txBody>
      </p:sp>
      <p:sp>
        <p:nvSpPr>
          <p:cNvPr id="3" name="Text Placeholder 2"/>
          <p:cNvSpPr>
            <a:spLocks noGrp="1"/>
          </p:cNvSpPr>
          <p:nvPr>
            <p:ph type="body" sz="quarter" idx="13"/>
          </p:nvPr>
        </p:nvSpPr>
        <p:spPr/>
        <p:txBody>
          <a:bodyPr/>
          <a:lstStyle/>
          <a:p>
            <a:r>
              <a:rPr lang="en-US" dirty="0" smtClean="0"/>
              <a:t>July XX, 2016</a:t>
            </a:r>
            <a:endParaRPr lang="en-US" dirty="0"/>
          </a:p>
        </p:txBody>
      </p:sp>
    </p:spTree>
    <p:extLst>
      <p:ext uri="{BB962C8B-B14F-4D97-AF65-F5344CB8AC3E}">
        <p14:creationId xmlns:p14="http://schemas.microsoft.com/office/powerpoint/2010/main" val="2931886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12" y="274996"/>
            <a:ext cx="8655587" cy="761278"/>
          </a:xfrm>
        </p:spPr>
        <p:txBody>
          <a:bodyPr>
            <a:normAutofit fontScale="90000"/>
          </a:bodyPr>
          <a:lstStyle/>
          <a:p>
            <a:r>
              <a:rPr lang="en-US" b="1" dirty="0" smtClean="0"/>
              <a:t>Using a map makes it difficult to view changes over time</a:t>
            </a:r>
            <a:br>
              <a:rPr lang="en-US" b="1" dirty="0" smtClean="0"/>
            </a:br>
            <a:endParaRPr lang="en-US" b="1"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764463"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3688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Time series may make more sense</a:t>
            </a:r>
            <a:br>
              <a:rPr lang="en-US" b="1" dirty="0" smtClean="0"/>
            </a:br>
            <a:r>
              <a:rPr lang="en-US" sz="2000" dirty="0" smtClean="0"/>
              <a:t>Two levels: primary dimension and then filters</a:t>
            </a:r>
            <a:endParaRPr lang="en-US" sz="2000" dirty="0"/>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77804"/>
            <a:ext cx="7240011" cy="412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0862" y="1295400"/>
            <a:ext cx="1354138" cy="276999"/>
          </a:xfrm>
          <a:prstGeom prst="rect">
            <a:avLst/>
          </a:prstGeom>
          <a:noFill/>
        </p:spPr>
        <p:txBody>
          <a:bodyPr wrap="square" rtlCol="0">
            <a:spAutoFit/>
          </a:bodyPr>
          <a:lstStyle/>
          <a:p>
            <a:r>
              <a:rPr lang="en-US" sz="1200" b="1" dirty="0" smtClean="0"/>
              <a:t>By Sector</a:t>
            </a:r>
            <a:endParaRPr lang="en-US" sz="1200" b="1" dirty="0"/>
          </a:p>
        </p:txBody>
      </p:sp>
      <p:sp>
        <p:nvSpPr>
          <p:cNvPr id="7" name="TextBox 6"/>
          <p:cNvSpPr txBox="1"/>
          <p:nvPr/>
        </p:nvSpPr>
        <p:spPr>
          <a:xfrm>
            <a:off x="3141662" y="1295400"/>
            <a:ext cx="1354138" cy="276999"/>
          </a:xfrm>
          <a:prstGeom prst="rect">
            <a:avLst/>
          </a:prstGeom>
          <a:noFill/>
        </p:spPr>
        <p:txBody>
          <a:bodyPr wrap="square" rtlCol="0">
            <a:spAutoFit/>
          </a:bodyPr>
          <a:lstStyle/>
          <a:p>
            <a:r>
              <a:rPr lang="en-US" sz="1200" b="1" dirty="0" smtClean="0"/>
              <a:t>By Industry</a:t>
            </a:r>
            <a:endParaRPr lang="en-US" sz="1200" b="1" dirty="0"/>
          </a:p>
        </p:txBody>
      </p:sp>
      <p:sp>
        <p:nvSpPr>
          <p:cNvPr id="8" name="TextBox 7"/>
          <p:cNvSpPr txBox="1"/>
          <p:nvPr/>
        </p:nvSpPr>
        <p:spPr>
          <a:xfrm>
            <a:off x="5580062" y="1295400"/>
            <a:ext cx="1354138" cy="276999"/>
          </a:xfrm>
          <a:prstGeom prst="rect">
            <a:avLst/>
          </a:prstGeom>
          <a:noFill/>
        </p:spPr>
        <p:txBody>
          <a:bodyPr wrap="square" rtlCol="0">
            <a:spAutoFit/>
          </a:bodyPr>
          <a:lstStyle/>
          <a:p>
            <a:r>
              <a:rPr lang="en-US" sz="1200" b="1" dirty="0" smtClean="0"/>
              <a:t>By Region</a:t>
            </a:r>
            <a:endParaRPr lang="en-US" sz="1200" b="1" dirty="0"/>
          </a:p>
        </p:txBody>
      </p:sp>
      <p:pic>
        <p:nvPicPr>
          <p:cNvPr id="32773" name="Picture 5" descr="https://upload.wikimedia.org/wikipedia/commons/d/d1/Drop-down_list_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1285875" cy="8572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477342" y="1295400"/>
            <a:ext cx="1354138" cy="276999"/>
          </a:xfrm>
          <a:prstGeom prst="rect">
            <a:avLst/>
          </a:prstGeom>
          <a:noFill/>
        </p:spPr>
        <p:txBody>
          <a:bodyPr wrap="square" rtlCol="0">
            <a:spAutoFit/>
          </a:bodyPr>
          <a:lstStyle/>
          <a:p>
            <a:r>
              <a:rPr lang="en-US" sz="1200" b="1" dirty="0" smtClean="0"/>
              <a:t>By State</a:t>
            </a:r>
            <a:endParaRPr lang="en-US" sz="1200" b="1" dirty="0"/>
          </a:p>
        </p:txBody>
      </p:sp>
      <p:sp>
        <p:nvSpPr>
          <p:cNvPr id="5" name="Rectangle 4"/>
          <p:cNvSpPr/>
          <p:nvPr/>
        </p:nvSpPr>
        <p:spPr>
          <a:xfrm>
            <a:off x="6553200" y="7731"/>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Tree>
    <p:extLst>
      <p:ext uri="{BB962C8B-B14F-4D97-AF65-F5344CB8AC3E}">
        <p14:creationId xmlns:p14="http://schemas.microsoft.com/office/powerpoint/2010/main" val="31318779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428"/>
            <a:ext cx="8229600" cy="990600"/>
          </a:xfrm>
        </p:spPr>
        <p:txBody>
          <a:bodyPr/>
          <a:lstStyle/>
          <a:p>
            <a:pPr algn="ctr"/>
            <a:r>
              <a:rPr lang="en-US" dirty="0" smtClean="0"/>
              <a:t>Iteration 1 (ADP </a:t>
            </a:r>
            <a:r>
              <a:rPr lang="en-US" dirty="0" err="1" smtClean="0"/>
              <a:t>vs</a:t>
            </a:r>
            <a:r>
              <a:rPr lang="en-US" dirty="0" smtClean="0"/>
              <a:t> BLS)</a:t>
            </a:r>
            <a:endParaRPr lang="en-US" dirty="0"/>
          </a:p>
        </p:txBody>
      </p:sp>
    </p:spTree>
    <p:extLst>
      <p:ext uri="{BB962C8B-B14F-4D97-AF65-F5344CB8AC3E}">
        <p14:creationId xmlns:p14="http://schemas.microsoft.com/office/powerpoint/2010/main" val="26976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ADP vs. BLS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5523742"/>
              </p:ext>
            </p:extLst>
          </p:nvPr>
        </p:nvGraphicFramePr>
        <p:xfrm>
          <a:off x="457200" y="2071270"/>
          <a:ext cx="7620000" cy="432953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1572" y="1424939"/>
            <a:ext cx="1786803" cy="646331"/>
          </a:xfrm>
          <a:prstGeom prst="rect">
            <a:avLst/>
          </a:prstGeom>
          <a:solidFill>
            <a:srgbClr val="CCFFCC"/>
          </a:solidFill>
          <a:ln>
            <a:solidFill>
              <a:schemeClr val="tx1"/>
            </a:solidFill>
          </a:ln>
        </p:spPr>
        <p:txBody>
          <a:bodyPr wrap="square" rtlCol="0">
            <a:spAutoFit/>
          </a:bodyPr>
          <a:lstStyle/>
          <a:p>
            <a:r>
              <a:rPr lang="en-US" b="1" dirty="0" smtClean="0"/>
              <a:t>Monthly comparison </a:t>
            </a:r>
            <a:endParaRPr lang="en-US" b="1" dirty="0"/>
          </a:p>
        </p:txBody>
      </p:sp>
      <p:cxnSp>
        <p:nvCxnSpPr>
          <p:cNvPr id="7" name="Straight Arrow Connector 6"/>
          <p:cNvCxnSpPr/>
          <p:nvPr/>
        </p:nvCxnSpPr>
        <p:spPr>
          <a:xfrm flipH="1">
            <a:off x="2108375" y="1597546"/>
            <a:ext cx="616484" cy="212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724859" y="1417638"/>
            <a:ext cx="1097341" cy="307777"/>
          </a:xfrm>
          <a:prstGeom prst="rect">
            <a:avLst/>
          </a:prstGeom>
          <a:noFill/>
        </p:spPr>
        <p:txBody>
          <a:bodyPr wrap="square" rtlCol="0">
            <a:spAutoFit/>
          </a:bodyPr>
          <a:lstStyle/>
          <a:p>
            <a:r>
              <a:rPr lang="en-US" sz="1400" dirty="0" smtClean="0"/>
              <a:t>Button</a:t>
            </a:r>
            <a:endParaRPr lang="en-US" sz="1400" dirty="0"/>
          </a:p>
        </p:txBody>
      </p:sp>
    </p:spTree>
    <p:extLst>
      <p:ext uri="{BB962C8B-B14F-4D97-AF65-F5344CB8AC3E}">
        <p14:creationId xmlns:p14="http://schemas.microsoft.com/office/powerpoint/2010/main" val="360385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 Comparison of ADP vs. BLS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4244321"/>
              </p:ext>
            </p:extLst>
          </p:nvPr>
        </p:nvGraphicFramePr>
        <p:xfrm>
          <a:off x="457200" y="2132914"/>
          <a:ext cx="8229600" cy="434408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1572" y="1597546"/>
            <a:ext cx="1786803" cy="646331"/>
          </a:xfrm>
          <a:prstGeom prst="rect">
            <a:avLst/>
          </a:prstGeom>
          <a:solidFill>
            <a:srgbClr val="CCFFCC"/>
          </a:solidFill>
          <a:ln>
            <a:solidFill>
              <a:schemeClr val="tx1"/>
            </a:solidFill>
          </a:ln>
        </p:spPr>
        <p:txBody>
          <a:bodyPr wrap="square" rtlCol="0">
            <a:spAutoFit/>
          </a:bodyPr>
          <a:lstStyle/>
          <a:p>
            <a:r>
              <a:rPr lang="en-US" b="1" dirty="0" smtClean="0"/>
              <a:t>Monthly comparison </a:t>
            </a:r>
            <a:endParaRPr lang="en-US" b="1" dirty="0"/>
          </a:p>
        </p:txBody>
      </p:sp>
      <p:cxnSp>
        <p:nvCxnSpPr>
          <p:cNvPr id="6" name="Straight Arrow Connector 5"/>
          <p:cNvCxnSpPr/>
          <p:nvPr/>
        </p:nvCxnSpPr>
        <p:spPr>
          <a:xfrm flipH="1">
            <a:off x="2108375" y="1770153"/>
            <a:ext cx="616484" cy="212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24859" y="1590245"/>
            <a:ext cx="1726156" cy="523220"/>
          </a:xfrm>
          <a:prstGeom prst="rect">
            <a:avLst/>
          </a:prstGeom>
          <a:noFill/>
        </p:spPr>
        <p:txBody>
          <a:bodyPr wrap="square" rtlCol="0">
            <a:spAutoFit/>
          </a:bodyPr>
          <a:lstStyle/>
          <a:p>
            <a:r>
              <a:rPr lang="en-US" sz="1400" dirty="0" smtClean="0"/>
              <a:t>Result of selecting button</a:t>
            </a:r>
            <a:endParaRPr lang="en-US" sz="1400" dirty="0"/>
          </a:p>
        </p:txBody>
      </p:sp>
    </p:spTree>
    <p:extLst>
      <p:ext uri="{BB962C8B-B14F-4D97-AF65-F5344CB8AC3E}">
        <p14:creationId xmlns:p14="http://schemas.microsoft.com/office/powerpoint/2010/main" val="176698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428"/>
            <a:ext cx="8229600" cy="990600"/>
          </a:xfrm>
        </p:spPr>
        <p:txBody>
          <a:bodyPr/>
          <a:lstStyle/>
          <a:p>
            <a:pPr algn="ctr"/>
            <a:r>
              <a:rPr lang="en-US" dirty="0" smtClean="0"/>
              <a:t>Iteration 2 </a:t>
            </a:r>
            <a:r>
              <a:rPr lang="en-US" dirty="0"/>
              <a:t>(ADP </a:t>
            </a:r>
            <a:r>
              <a:rPr lang="en-US" dirty="0" err="1"/>
              <a:t>vs</a:t>
            </a:r>
            <a:r>
              <a:rPr lang="en-US" dirty="0"/>
              <a:t> BLS)</a:t>
            </a:r>
            <a:endParaRPr lang="en-US" dirty="0"/>
          </a:p>
        </p:txBody>
      </p:sp>
    </p:spTree>
    <p:extLst>
      <p:ext uri="{BB962C8B-B14F-4D97-AF65-F5344CB8AC3E}">
        <p14:creationId xmlns:p14="http://schemas.microsoft.com/office/powerpoint/2010/main" val="345912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51990528"/>
              </p:ext>
            </p:extLst>
          </p:nvPr>
        </p:nvGraphicFramePr>
        <p:xfrm>
          <a:off x="457200" y="1809750"/>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950117"/>
            <a:ext cx="3003176" cy="646331"/>
          </a:xfrm>
          <a:prstGeom prst="rect">
            <a:avLst/>
          </a:prstGeom>
          <a:noFill/>
        </p:spPr>
        <p:txBody>
          <a:bodyPr wrap="square" rtlCol="0">
            <a:spAutoFit/>
          </a:bodyPr>
          <a:lstStyle/>
          <a:p>
            <a:r>
              <a:rPr lang="en-US" sz="1200" b="1" dirty="0" smtClean="0"/>
              <a:t>Time period: Jan ‘06 – May ‘16</a:t>
            </a:r>
          </a:p>
          <a:p>
            <a:r>
              <a:rPr lang="en-US" sz="1200" b="1" dirty="0" smtClean="0"/>
              <a:t>Correlation: 0.98</a:t>
            </a:r>
          </a:p>
          <a:p>
            <a:r>
              <a:rPr lang="en-US" sz="1200" b="1" dirty="0" smtClean="0"/>
              <a:t>Mean absolute error: 45k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sp>
        <p:nvSpPr>
          <p:cNvPr id="3" name="TextBox 2"/>
          <p:cNvSpPr txBox="1"/>
          <p:nvPr/>
        </p:nvSpPr>
        <p:spPr>
          <a:xfrm>
            <a:off x="457200" y="1950117"/>
            <a:ext cx="1150470" cy="246221"/>
          </a:xfrm>
          <a:prstGeom prst="rect">
            <a:avLst/>
          </a:prstGeom>
          <a:noFill/>
        </p:spPr>
        <p:txBody>
          <a:bodyPr wrap="square" rtlCol="0">
            <a:spAutoFit/>
          </a:bodyPr>
          <a:lstStyle/>
          <a:p>
            <a:r>
              <a:rPr lang="en-US" sz="1000" dirty="0" smtClean="0"/>
              <a:t>Thous.</a:t>
            </a:r>
            <a:endParaRPr lang="en-US" sz="1000" dirty="0"/>
          </a:p>
        </p:txBody>
      </p:sp>
    </p:spTree>
    <p:extLst>
      <p:ext uri="{BB962C8B-B14F-4D97-AF65-F5344CB8AC3E}">
        <p14:creationId xmlns:p14="http://schemas.microsoft.com/office/powerpoint/2010/main" val="301883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084616076"/>
              </p:ext>
            </p:extLst>
          </p:nvPr>
        </p:nvGraphicFramePr>
        <p:xfrm>
          <a:off x="457200" y="1809750"/>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950117"/>
            <a:ext cx="3003176" cy="646331"/>
          </a:xfrm>
          <a:prstGeom prst="rect">
            <a:avLst/>
          </a:prstGeom>
          <a:noFill/>
        </p:spPr>
        <p:txBody>
          <a:bodyPr wrap="square" rtlCol="0">
            <a:spAutoFit/>
          </a:bodyPr>
          <a:lstStyle/>
          <a:p>
            <a:r>
              <a:rPr lang="en-US" sz="1200" b="1" dirty="0" smtClean="0"/>
              <a:t>Time period: Jan ‘12 – May ‘16</a:t>
            </a:r>
          </a:p>
          <a:p>
            <a:r>
              <a:rPr lang="en-US" sz="1200" b="1" dirty="0" smtClean="0"/>
              <a:t>Correlation: 0.99</a:t>
            </a:r>
          </a:p>
          <a:p>
            <a:r>
              <a:rPr lang="en-US" sz="1200" b="1" dirty="0" smtClean="0"/>
              <a:t>Mean absolute error: 30k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b="1" dirty="0" smtClean="0"/>
              <a:t>Jan</a:t>
            </a:r>
            <a:endParaRPr lang="en-US" sz="1200" b="1"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b="1" dirty="0" smtClean="0"/>
              <a:t>2012</a:t>
            </a:r>
            <a:endParaRPr lang="en-US" sz="1200" b="1"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b="1" dirty="0" smtClean="0"/>
              <a:t>May</a:t>
            </a:r>
            <a:endParaRPr lang="en-US" sz="1200" b="1"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b="1" dirty="0" smtClean="0"/>
              <a:t>2016</a:t>
            </a:r>
            <a:endParaRPr lang="en-US" sz="1200" b="1"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81843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555005946"/>
              </p:ext>
            </p:extLst>
          </p:nvPr>
        </p:nvGraphicFramePr>
        <p:xfrm>
          <a:off x="457200" y="1794435"/>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rgbClr val="D9D9D9"/>
                </a:solidFill>
              </a:rPr>
              <a:t>Monthly </a:t>
            </a:r>
            <a:r>
              <a:rPr lang="en-US" sz="1000" b="1" dirty="0" smtClean="0">
                <a:solidFill>
                  <a:srgbClr val="D9D9D9"/>
                </a:solidFill>
              </a:rPr>
              <a:t>Comparison </a:t>
            </a:r>
            <a:endParaRPr lang="en-US" sz="1000" b="1" dirty="0">
              <a:solidFill>
                <a:srgbClr val="D9D9D9"/>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163384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30" name="Content Placeholder 29"/>
          <p:cNvGraphicFramePr>
            <a:graphicFrameLocks noGrp="1"/>
          </p:cNvGraphicFramePr>
          <p:nvPr>
            <p:ph idx="1"/>
            <p:extLst>
              <p:ext uri="{D42A27DB-BD31-4B8C-83A1-F6EECF244321}">
                <p14:modId xmlns:p14="http://schemas.microsoft.com/office/powerpoint/2010/main" val="2299561920"/>
              </p:ext>
            </p:extLst>
          </p:nvPr>
        </p:nvGraphicFramePr>
        <p:xfrm>
          <a:off x="457200" y="1779494"/>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lumMod val="85000"/>
                  </a:schemeClr>
                </a:solidFill>
              </a:rPr>
              <a:t>Monthly </a:t>
            </a:r>
            <a:r>
              <a:rPr lang="en-US" sz="1000" b="1" dirty="0" smtClean="0">
                <a:solidFill>
                  <a:schemeClr val="bg1">
                    <a:lumMod val="85000"/>
                  </a:schemeClr>
                </a:solidFill>
              </a:rPr>
              <a:t>Comparison </a:t>
            </a:r>
            <a:endParaRPr lang="en-US" sz="1000" b="1" dirty="0">
              <a:solidFill>
                <a:schemeClr val="bg1">
                  <a:lumMod val="85000"/>
                </a:schemeClr>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b="1" dirty="0" smtClean="0"/>
              <a:t>Jan</a:t>
            </a:r>
            <a:endParaRPr lang="en-US" sz="1200" b="1"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b="1" dirty="0" smtClean="0"/>
              <a:t>2012</a:t>
            </a:r>
            <a:endParaRPr lang="en-US" sz="1200" b="1"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b="1" dirty="0" smtClean="0"/>
              <a:t>May</a:t>
            </a:r>
            <a:endParaRPr lang="en-US" sz="1200" b="1"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b="1" dirty="0" smtClean="0"/>
              <a:t>2016</a:t>
            </a:r>
            <a:endParaRPr lang="en-US" sz="1200" b="1"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186982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Mid-term Presentations (week 9 – 7/7/16)</a:t>
            </a:r>
            <a:endParaRPr lang="en-US" b="1" dirty="0"/>
          </a:p>
        </p:txBody>
      </p:sp>
      <p:sp>
        <p:nvSpPr>
          <p:cNvPr id="3" name="Text Placeholder 2"/>
          <p:cNvSpPr>
            <a:spLocks noGrp="1"/>
          </p:cNvSpPr>
          <p:nvPr>
            <p:ph type="body" sz="quarter" idx="15"/>
          </p:nvPr>
        </p:nvSpPr>
        <p:spPr>
          <a:xfrm>
            <a:off x="304800" y="838200"/>
            <a:ext cx="8552499" cy="5257800"/>
          </a:xfrm>
        </p:spPr>
        <p:txBody>
          <a:bodyPr>
            <a:normAutofit lnSpcReduction="10000"/>
          </a:bodyPr>
          <a:lstStyle/>
          <a:p>
            <a:pPr marL="0" indent="0">
              <a:buNone/>
            </a:pPr>
            <a:endParaRPr lang="en-US" sz="1200" dirty="0"/>
          </a:p>
          <a:p>
            <a:r>
              <a:rPr lang="en-US" sz="1200" b="0" dirty="0"/>
              <a:t>You will give a 15-minute presentation showing your prototype thus far during the week nine live session. At this point, you should have some form of prototype that can demonstrate the interactions. You might do this with Keynote or PowerPoint, for example. You may use a static drawing program if you can explain the interaction thoroughly. You can show your work in code if you like, but it's not required at this stage. You should show several iterations of designs that your group has considered and explain why you made the choices you made to get the current design. You should also explain how you plan to test your design. The use of supporting slides is encouraged. All team members must participate in the presentation</a:t>
            </a:r>
            <a:r>
              <a:rPr lang="en-US" sz="1200" b="0" dirty="0" smtClean="0"/>
              <a:t>.</a:t>
            </a:r>
          </a:p>
          <a:p>
            <a:pPr marL="0" indent="0">
              <a:buNone/>
            </a:pPr>
            <a:endParaRPr lang="en-US" sz="1200" dirty="0"/>
          </a:p>
          <a:p>
            <a:r>
              <a:rPr lang="en-US" sz="1200" dirty="0"/>
              <a:t>Points to be sure you cover</a:t>
            </a:r>
            <a:r>
              <a:rPr lang="en-US" sz="1200" dirty="0" smtClean="0"/>
              <a:t>:</a:t>
            </a:r>
          </a:p>
          <a:p>
            <a:pPr lvl="1"/>
            <a:r>
              <a:rPr lang="en-US" sz="1200" dirty="0" smtClean="0"/>
              <a:t>Deck mockup (Amin)</a:t>
            </a:r>
            <a:endParaRPr lang="en-US" sz="1200" dirty="0"/>
          </a:p>
          <a:p>
            <a:pPr lvl="1" fontAlgn="base"/>
            <a:r>
              <a:rPr lang="en-US" sz="1200" dirty="0" smtClean="0"/>
              <a:t>Current ADP state: what is the NER? (Roiana) </a:t>
            </a:r>
            <a:endParaRPr lang="en-US" sz="1200" b="0" dirty="0" smtClean="0"/>
          </a:p>
          <a:p>
            <a:pPr lvl="1" fontAlgn="base"/>
            <a:r>
              <a:rPr lang="en-US" sz="1200" dirty="0" smtClean="0"/>
              <a:t>Target audience </a:t>
            </a:r>
            <a:r>
              <a:rPr lang="en-US" sz="1200" dirty="0"/>
              <a:t>and appropriate audience tasks </a:t>
            </a:r>
            <a:r>
              <a:rPr lang="en-US" sz="1200" dirty="0" smtClean="0"/>
              <a:t>(Amin)</a:t>
            </a:r>
            <a:endParaRPr lang="en-US" sz="1200" dirty="0"/>
          </a:p>
          <a:p>
            <a:pPr lvl="1" fontAlgn="base"/>
            <a:r>
              <a:rPr lang="en-US" sz="1200" dirty="0" smtClean="0"/>
              <a:t>User Discovery research (Roiana and Saad)</a:t>
            </a:r>
          </a:p>
          <a:p>
            <a:pPr lvl="2" fontAlgn="base"/>
            <a:r>
              <a:rPr lang="en-US" sz="1200" dirty="0" smtClean="0"/>
              <a:t>observation of how journalists use NER</a:t>
            </a:r>
          </a:p>
          <a:p>
            <a:pPr lvl="2" fontAlgn="base"/>
            <a:r>
              <a:rPr lang="en-US" sz="1200" dirty="0" smtClean="0"/>
              <a:t>Interviews with financial professionals</a:t>
            </a:r>
          </a:p>
          <a:p>
            <a:pPr lvl="1" fontAlgn="base"/>
            <a:r>
              <a:rPr lang="en-US" sz="1200" dirty="0" smtClean="0"/>
              <a:t>Deeper dive on dataset (what cuts does it have) and </a:t>
            </a:r>
            <a:r>
              <a:rPr lang="en-US" sz="1200" dirty="0"/>
              <a:t>how you are using it </a:t>
            </a:r>
            <a:r>
              <a:rPr lang="en-US" sz="1200" dirty="0" smtClean="0"/>
              <a:t>(Saad)</a:t>
            </a:r>
            <a:endParaRPr lang="en-US" sz="1200" b="0" dirty="0" smtClean="0"/>
          </a:p>
          <a:p>
            <a:pPr lvl="1" fontAlgn="base"/>
            <a:r>
              <a:rPr lang="en-US" sz="1200" b="0" dirty="0" smtClean="0"/>
              <a:t>Iteration </a:t>
            </a:r>
            <a:r>
              <a:rPr lang="en-US" sz="1200" b="0" dirty="0"/>
              <a:t>of your </a:t>
            </a:r>
            <a:r>
              <a:rPr lang="en-US" sz="1200" b="0" dirty="0" smtClean="0"/>
              <a:t>design (Amin and Roiana)</a:t>
            </a:r>
            <a:endParaRPr lang="en-US" sz="1200" b="0" dirty="0"/>
          </a:p>
          <a:p>
            <a:pPr lvl="1" fontAlgn="base"/>
            <a:r>
              <a:rPr lang="en-US" sz="1200" dirty="0"/>
              <a:t>Your complete current mockup </a:t>
            </a:r>
            <a:r>
              <a:rPr lang="en-US" sz="1200" dirty="0" smtClean="0"/>
              <a:t>(Amin and Roiana)</a:t>
            </a:r>
          </a:p>
          <a:p>
            <a:pPr lvl="1" fontAlgn="base"/>
            <a:r>
              <a:rPr lang="en-US" sz="1200" dirty="0" smtClean="0"/>
              <a:t>Testing plan (esp. UAT) (Amin)</a:t>
            </a:r>
            <a:endParaRPr lang="en-US" sz="1200" b="0" dirty="0" smtClean="0"/>
          </a:p>
          <a:p>
            <a:pPr lvl="1" fontAlgn="base"/>
            <a:r>
              <a:rPr lang="en-US" sz="1200" b="0" dirty="0" smtClean="0"/>
              <a:t>email </a:t>
            </a:r>
            <a:r>
              <a:rPr lang="en-US" sz="1200" b="0" dirty="0"/>
              <a:t>address for receiving </a:t>
            </a:r>
            <a:r>
              <a:rPr lang="en-US" sz="1200" b="0" dirty="0" smtClean="0"/>
              <a:t>feedback (Saad)</a:t>
            </a:r>
            <a:endParaRPr lang="en-US" sz="1200" b="0" dirty="0"/>
          </a:p>
          <a:p>
            <a:endParaRPr lang="en-US" sz="1200" b="0" dirty="0" smtClean="0"/>
          </a:p>
          <a:p>
            <a:r>
              <a:rPr lang="en-US" sz="1200" dirty="0" smtClean="0"/>
              <a:t>Feedback </a:t>
            </a:r>
            <a:r>
              <a:rPr lang="en-US" sz="1200" dirty="0"/>
              <a:t>for presentations</a:t>
            </a:r>
            <a:r>
              <a:rPr lang="en-US" sz="1200" b="0" dirty="0"/>
              <a:t>: Each member of a group will be assigned to give feedback to another group (group 1 members each provide their thoughts to group 2, group 2 to group 3, etc.). See the </a:t>
            </a:r>
            <a:r>
              <a:rPr lang="en-US" sz="1200" b="0" u="sng" dirty="0">
                <a:hlinkClick r:id="rId2"/>
              </a:rPr>
              <a:t>midterm presentation peer review google doc</a:t>
            </a:r>
            <a:r>
              <a:rPr lang="en-US" sz="1200" b="0" dirty="0"/>
              <a:t> for a list of questions to consider. Try to make your notes during the presentation itself so that you can send your feedback right away. Your group’s presentation should include an email address to which your peer reviewers can send their feedback.</a:t>
            </a:r>
            <a:endParaRPr lang="en-US" sz="1200" dirty="0"/>
          </a:p>
          <a:p>
            <a:endParaRPr lang="en-US" sz="1200" dirty="0"/>
          </a:p>
        </p:txBody>
      </p:sp>
    </p:spTree>
    <p:extLst>
      <p:ext uri="{BB962C8B-B14F-4D97-AF65-F5344CB8AC3E}">
        <p14:creationId xmlns:p14="http://schemas.microsoft.com/office/powerpoint/2010/main" val="23215735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428"/>
            <a:ext cx="8229600" cy="990600"/>
          </a:xfrm>
        </p:spPr>
        <p:txBody>
          <a:bodyPr/>
          <a:lstStyle/>
          <a:p>
            <a:pPr algn="ctr"/>
            <a:r>
              <a:rPr lang="en-US" smtClean="0"/>
              <a:t>Iteration 3 </a:t>
            </a:r>
            <a:r>
              <a:rPr lang="en-US" dirty="0"/>
              <a:t>(ADP </a:t>
            </a:r>
            <a:r>
              <a:rPr lang="en-US" dirty="0" err="1"/>
              <a:t>vs</a:t>
            </a:r>
            <a:r>
              <a:rPr lang="en-US" dirty="0"/>
              <a:t> BLS)</a:t>
            </a:r>
            <a:endParaRPr lang="en-US" dirty="0"/>
          </a:p>
        </p:txBody>
      </p:sp>
    </p:spTree>
    <p:extLst>
      <p:ext uri="{BB962C8B-B14F-4D97-AF65-F5344CB8AC3E}">
        <p14:creationId xmlns:p14="http://schemas.microsoft.com/office/powerpoint/2010/main" val="2187333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467961842"/>
              </p:ext>
            </p:extLst>
          </p:nvPr>
        </p:nvGraphicFramePr>
        <p:xfrm>
          <a:off x="457200" y="1696719"/>
          <a:ext cx="8229600" cy="3001309"/>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699173"/>
            <a:ext cx="3003176" cy="646331"/>
          </a:xfrm>
          <a:prstGeom prst="rect">
            <a:avLst/>
          </a:prstGeom>
          <a:noFill/>
        </p:spPr>
        <p:txBody>
          <a:bodyPr wrap="square" rtlCol="0">
            <a:spAutoFit/>
          </a:bodyPr>
          <a:lstStyle/>
          <a:p>
            <a:r>
              <a:rPr lang="en-US" sz="1200" b="1" dirty="0" smtClean="0"/>
              <a:t>Time period: Jan ‘06 – May ‘16</a:t>
            </a:r>
          </a:p>
          <a:p>
            <a:r>
              <a:rPr lang="en-US" sz="1200" b="1" dirty="0" smtClean="0"/>
              <a:t>Correlation: 0.98</a:t>
            </a:r>
          </a:p>
          <a:p>
            <a:r>
              <a:rPr lang="en-US" sz="1200" b="1" dirty="0" smtClean="0"/>
              <a:t>Mean absolute error: 45k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sp>
        <p:nvSpPr>
          <p:cNvPr id="3" name="TextBox 2"/>
          <p:cNvSpPr txBox="1"/>
          <p:nvPr/>
        </p:nvSpPr>
        <p:spPr>
          <a:xfrm>
            <a:off x="457200" y="1696719"/>
            <a:ext cx="1150470" cy="246221"/>
          </a:xfrm>
          <a:prstGeom prst="rect">
            <a:avLst/>
          </a:prstGeom>
          <a:noFill/>
        </p:spPr>
        <p:txBody>
          <a:bodyPr wrap="square" rtlCol="0">
            <a:spAutoFit/>
          </a:bodyPr>
          <a:lstStyle/>
          <a:p>
            <a:r>
              <a:rPr lang="en-US" sz="1000" dirty="0" smtClean="0"/>
              <a:t>Thous.</a:t>
            </a:r>
            <a:endParaRPr lang="en-US" sz="1000" dirty="0"/>
          </a:p>
        </p:txBody>
      </p:sp>
      <p:graphicFrame>
        <p:nvGraphicFramePr>
          <p:cNvPr id="25" name="Chart 24"/>
          <p:cNvGraphicFramePr>
            <a:graphicFrameLocks/>
          </p:cNvGraphicFramePr>
          <p:nvPr>
            <p:extLst>
              <p:ext uri="{D42A27DB-BD31-4B8C-83A1-F6EECF244321}">
                <p14:modId xmlns:p14="http://schemas.microsoft.com/office/powerpoint/2010/main" val="4249495300"/>
              </p:ext>
            </p:extLst>
          </p:nvPr>
        </p:nvGraphicFramePr>
        <p:xfrm>
          <a:off x="457200" y="4840941"/>
          <a:ext cx="8229600" cy="18975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46975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89840209"/>
              </p:ext>
            </p:extLst>
          </p:nvPr>
        </p:nvGraphicFramePr>
        <p:xfrm>
          <a:off x="457200" y="1809750"/>
          <a:ext cx="8229600" cy="3008376"/>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817514"/>
            <a:ext cx="3003176" cy="646331"/>
          </a:xfrm>
          <a:prstGeom prst="rect">
            <a:avLst/>
          </a:prstGeom>
          <a:noFill/>
        </p:spPr>
        <p:txBody>
          <a:bodyPr wrap="square" rtlCol="0">
            <a:spAutoFit/>
          </a:bodyPr>
          <a:lstStyle/>
          <a:p>
            <a:r>
              <a:rPr lang="en-US" sz="1200" b="1" dirty="0" smtClean="0"/>
              <a:t>Time period: Jan ‘12 – May ‘16</a:t>
            </a:r>
          </a:p>
          <a:p>
            <a:r>
              <a:rPr lang="en-US" sz="1200" b="1" dirty="0" smtClean="0"/>
              <a:t>Correlation: 0.99</a:t>
            </a:r>
          </a:p>
          <a:p>
            <a:r>
              <a:rPr lang="en-US" sz="1200" b="1" dirty="0" smtClean="0"/>
              <a:t>Mean absolute error: 30k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b="1" dirty="0" smtClean="0"/>
              <a:t>Jan</a:t>
            </a:r>
            <a:endParaRPr lang="en-US" sz="1200" b="1"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b="1" dirty="0" smtClean="0"/>
              <a:t>2012</a:t>
            </a:r>
            <a:endParaRPr lang="en-US" sz="1200" b="1"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b="1" dirty="0" smtClean="0"/>
              <a:t>May</a:t>
            </a:r>
            <a:endParaRPr lang="en-US" sz="1200" b="1"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b="1" dirty="0" smtClean="0"/>
              <a:t>2016</a:t>
            </a:r>
            <a:endParaRPr lang="en-US" sz="1200" b="1"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graphicFrame>
        <p:nvGraphicFramePr>
          <p:cNvPr id="18" name="Chart 17"/>
          <p:cNvGraphicFramePr>
            <a:graphicFrameLocks/>
          </p:cNvGraphicFramePr>
          <p:nvPr>
            <p:extLst>
              <p:ext uri="{D42A27DB-BD31-4B8C-83A1-F6EECF244321}">
                <p14:modId xmlns:p14="http://schemas.microsoft.com/office/powerpoint/2010/main" val="2392285627"/>
              </p:ext>
            </p:extLst>
          </p:nvPr>
        </p:nvGraphicFramePr>
        <p:xfrm>
          <a:off x="457200" y="4840941"/>
          <a:ext cx="8229600" cy="18975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6673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29706684"/>
              </p:ext>
            </p:extLst>
          </p:nvPr>
        </p:nvGraphicFramePr>
        <p:xfrm>
          <a:off x="457200" y="1794435"/>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rgbClr val="D9D9D9"/>
                </a:solidFill>
              </a:rPr>
              <a:t>Monthly </a:t>
            </a:r>
            <a:r>
              <a:rPr lang="en-US" sz="1000" b="1" dirty="0" smtClean="0">
                <a:solidFill>
                  <a:srgbClr val="D9D9D9"/>
                </a:solidFill>
              </a:rPr>
              <a:t>Comparison </a:t>
            </a:r>
            <a:endParaRPr lang="en-US" sz="1000" b="1" dirty="0">
              <a:solidFill>
                <a:srgbClr val="D9D9D9"/>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2841416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30" name="Content Placeholder 29"/>
          <p:cNvGraphicFramePr>
            <a:graphicFrameLocks noGrp="1"/>
          </p:cNvGraphicFramePr>
          <p:nvPr>
            <p:ph idx="1"/>
            <p:extLst>
              <p:ext uri="{D42A27DB-BD31-4B8C-83A1-F6EECF244321}">
                <p14:modId xmlns:p14="http://schemas.microsoft.com/office/powerpoint/2010/main" val="3741341378"/>
              </p:ext>
            </p:extLst>
          </p:nvPr>
        </p:nvGraphicFramePr>
        <p:xfrm>
          <a:off x="457200" y="1779494"/>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lumMod val="85000"/>
                  </a:schemeClr>
                </a:solidFill>
              </a:rPr>
              <a:t>Monthly </a:t>
            </a:r>
            <a:r>
              <a:rPr lang="en-US" sz="1000" b="1" dirty="0" smtClean="0">
                <a:solidFill>
                  <a:schemeClr val="bg1">
                    <a:lumMod val="85000"/>
                  </a:schemeClr>
                </a:solidFill>
              </a:rPr>
              <a:t>Comparison </a:t>
            </a:r>
            <a:endParaRPr lang="en-US" sz="1000" b="1" dirty="0">
              <a:solidFill>
                <a:schemeClr val="bg1">
                  <a:lumMod val="85000"/>
                </a:schemeClr>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b="1" dirty="0" smtClean="0"/>
              <a:t>Jan</a:t>
            </a:r>
            <a:endParaRPr lang="en-US" sz="1200" b="1"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b="1" dirty="0" smtClean="0"/>
              <a:t>2012</a:t>
            </a:r>
            <a:endParaRPr lang="en-US" sz="1200" b="1"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b="1" dirty="0" smtClean="0"/>
              <a:t>May</a:t>
            </a:r>
            <a:endParaRPr lang="en-US" sz="1200" b="1"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b="1" dirty="0" smtClean="0"/>
              <a:t>2016</a:t>
            </a:r>
            <a:endParaRPr lang="en-US" sz="1200" b="1"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44836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APPENDIX</a:t>
            </a:r>
            <a:endParaRPr lang="en-US" sz="2400" b="1" dirty="0"/>
          </a:p>
        </p:txBody>
      </p:sp>
    </p:spTree>
    <p:extLst>
      <p:ext uri="{BB962C8B-B14F-4D97-AF65-F5344CB8AC3E}">
        <p14:creationId xmlns:p14="http://schemas.microsoft.com/office/powerpoint/2010/main" val="138795385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917939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b="1" dirty="0" smtClean="0"/>
              <a:t>Interest in </a:t>
            </a:r>
            <a:r>
              <a:rPr lang="en-US" b="1" dirty="0" err="1" smtClean="0"/>
              <a:t>BitCoin</a:t>
            </a:r>
            <a:r>
              <a:rPr lang="en-US" b="1" dirty="0" smtClean="0"/>
              <a:t> and </a:t>
            </a:r>
            <a:r>
              <a:rPr lang="en-US" b="1" dirty="0" err="1" smtClean="0"/>
              <a:t>Blockchain</a:t>
            </a:r>
            <a:r>
              <a:rPr lang="en-US" b="1" dirty="0" smtClean="0"/>
              <a:t> has grown rapidly</a:t>
            </a:r>
            <a:br>
              <a:rPr lang="en-US" b="1" dirty="0" smtClean="0"/>
            </a:br>
            <a:r>
              <a:rPr lang="en-US" sz="1800" dirty="0" err="1" smtClean="0"/>
              <a:t>Blockchain</a:t>
            </a:r>
            <a:r>
              <a:rPr lang="en-US" sz="1800" dirty="0" smtClean="0"/>
              <a:t> is underlying data structure for Bitcoin</a:t>
            </a:r>
            <a:endParaRPr lang="en-US" dirty="0"/>
          </a:p>
        </p:txBody>
      </p:sp>
      <p:sp>
        <p:nvSpPr>
          <p:cNvPr id="8" name="ColumnHeader"/>
          <p:cNvSpPr>
            <a:spLocks noChangeArrowheads="1"/>
          </p:cNvSpPr>
          <p:nvPr/>
        </p:nvSpPr>
        <p:spPr bwMode="gray">
          <a:xfrm>
            <a:off x="4953000" y="1352490"/>
            <a:ext cx="3962400" cy="400110"/>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smtClean="0">
                <a:solidFill>
                  <a:srgbClr val="000000"/>
                </a:solidFill>
              </a:rPr>
              <a:t>Significant Increase in interest in 2015</a:t>
            </a:r>
            <a:endParaRPr lang="en-US" sz="1400" b="1" dirty="0">
              <a:solidFill>
                <a:srgbClr val="000000"/>
              </a:solidFill>
            </a:endParaRPr>
          </a:p>
        </p:txBody>
      </p:sp>
      <p:cxnSp>
        <p:nvCxnSpPr>
          <p:cNvPr id="9" name="Straight Connector 8"/>
          <p:cNvCxnSpPr/>
          <p:nvPr/>
        </p:nvCxnSpPr>
        <p:spPr>
          <a:xfrm>
            <a:off x="4953000" y="1711394"/>
            <a:ext cx="39624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ColumnHeader"/>
          <p:cNvSpPr>
            <a:spLocks noChangeArrowheads="1"/>
          </p:cNvSpPr>
          <p:nvPr/>
        </p:nvSpPr>
        <p:spPr bwMode="gray">
          <a:xfrm>
            <a:off x="647700" y="1137047"/>
            <a:ext cx="3505200" cy="615553"/>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err="1" smtClean="0">
                <a:solidFill>
                  <a:srgbClr val="000000"/>
                </a:solidFill>
              </a:rPr>
              <a:t>Blockchain</a:t>
            </a:r>
            <a:r>
              <a:rPr lang="en-US" sz="1400" b="1" dirty="0" smtClean="0">
                <a:solidFill>
                  <a:srgbClr val="000000"/>
                </a:solidFill>
              </a:rPr>
              <a:t> is all the </a:t>
            </a:r>
          </a:p>
          <a:p>
            <a:pPr algn="ctr" defTabSz="457200" fontAlgn="base">
              <a:spcBef>
                <a:spcPct val="0"/>
              </a:spcBef>
              <a:spcAft>
                <a:spcPct val="0"/>
              </a:spcAft>
            </a:pPr>
            <a:r>
              <a:rPr lang="en-US" sz="1400" b="1" dirty="0" smtClean="0">
                <a:solidFill>
                  <a:srgbClr val="000000"/>
                </a:solidFill>
              </a:rPr>
              <a:t>rage in the business press </a:t>
            </a:r>
            <a:endParaRPr lang="en-US" sz="1400" b="1" dirty="0">
              <a:solidFill>
                <a:srgbClr val="000000"/>
              </a:solidFill>
            </a:endParaRPr>
          </a:p>
        </p:txBody>
      </p:sp>
      <p:cxnSp>
        <p:nvCxnSpPr>
          <p:cNvPr id="11" name="Straight Connector 10"/>
          <p:cNvCxnSpPr/>
          <p:nvPr/>
        </p:nvCxnSpPr>
        <p:spPr>
          <a:xfrm>
            <a:off x="457200" y="1711394"/>
            <a:ext cx="3886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 14"/>
          <p:cNvSpPr>
            <a:spLocks noChangeAspect="1"/>
          </p:cNvSpPr>
          <p:nvPr/>
        </p:nvSpPr>
        <p:spPr>
          <a:xfrm>
            <a:off x="5010912" y="2039112"/>
            <a:ext cx="246888" cy="246888"/>
          </a:xfrm>
          <a:prstGeom prst="ellipse">
            <a:avLst/>
          </a:prstGeom>
          <a:solidFill>
            <a:schemeClr val="accent1"/>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00" b="1" dirty="0" smtClean="0">
                <a:solidFill>
                  <a:prstClr val="white"/>
                </a:solidFill>
              </a:rPr>
              <a:t>1</a:t>
            </a:r>
            <a:endParaRPr lang="en-US" sz="1100" b="1" dirty="0">
              <a:solidFill>
                <a:prstClr val="white"/>
              </a:solidFill>
            </a:endParaRPr>
          </a:p>
        </p:txBody>
      </p:sp>
    </p:spTree>
    <p:extLst>
      <p:ext uri="{BB962C8B-B14F-4D97-AF65-F5344CB8AC3E}">
        <p14:creationId xmlns:p14="http://schemas.microsoft.com/office/powerpoint/2010/main" val="23065357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Comments from Daniel on Proposal</a:t>
            </a:r>
            <a:r>
              <a:rPr lang="en-US" dirty="0" smtClean="0"/>
              <a:t>	</a:t>
            </a:r>
            <a:endParaRPr lang="en-US" dirty="0"/>
          </a:p>
        </p:txBody>
      </p:sp>
      <p:sp>
        <p:nvSpPr>
          <p:cNvPr id="3" name="Text Placeholder 2"/>
          <p:cNvSpPr>
            <a:spLocks noGrp="1"/>
          </p:cNvSpPr>
          <p:nvPr>
            <p:ph type="body" sz="quarter" idx="15"/>
          </p:nvPr>
        </p:nvSpPr>
        <p:spPr>
          <a:xfrm>
            <a:off x="362901" y="1115428"/>
            <a:ext cx="7023753" cy="2084972"/>
          </a:xfrm>
        </p:spPr>
        <p:txBody>
          <a:bodyPr>
            <a:normAutofit fontScale="70000" lnSpcReduction="20000"/>
          </a:bodyPr>
          <a:lstStyle/>
          <a:p>
            <a:r>
              <a:rPr lang="en-US" b="0" dirty="0"/>
              <a:t>Amin, Roiana, and Saad,</a:t>
            </a:r>
            <a:r>
              <a:rPr lang="en-US" dirty="0"/>
              <a:t/>
            </a:r>
            <a:br>
              <a:rPr lang="en-US" dirty="0"/>
            </a:br>
            <a:r>
              <a:rPr lang="en-US" dirty="0"/>
              <a:t/>
            </a:r>
            <a:br>
              <a:rPr lang="en-US" dirty="0"/>
            </a:br>
            <a:r>
              <a:rPr lang="en-US" b="0" dirty="0"/>
              <a:t>The project concept sounds good overall. Ensure that the vis goals reflect the needs of the key stakeholders mentioned (e.g., small businesses, policy makers, economists) and that the chart design is not just refining existing charts (although these are good to know about for reference). Consider talking to a few potential users early on to see if the current goals align with their interests in the data.  </a:t>
            </a:r>
            <a:r>
              <a:rPr lang="en-US" dirty="0"/>
              <a:t/>
            </a:r>
            <a:br>
              <a:rPr lang="en-US" dirty="0"/>
            </a:br>
            <a:r>
              <a:rPr lang="en-US" dirty="0"/>
              <a:t/>
            </a:r>
            <a:br>
              <a:rPr lang="en-US" dirty="0"/>
            </a:br>
            <a:r>
              <a:rPr lang="en-US" b="0" dirty="0"/>
              <a:t>Also, as a note, be aware of trade offs in representing data at the state level by a geo vis of the US as this can perceptually favor states with a larger area. </a:t>
            </a:r>
            <a:endParaRPr lang="en-US" dirty="0"/>
          </a:p>
          <a:p>
            <a:r>
              <a:rPr lang="en-US" dirty="0"/>
              <a:t/>
            </a:r>
            <a:br>
              <a:rPr lang="en-US" dirty="0"/>
            </a:br>
            <a:endParaRPr lang="en-US" dirty="0"/>
          </a:p>
          <a:p>
            <a:r>
              <a:rPr lang="en-US" b="0" dirty="0"/>
              <a:t>Let me know if you have any questions. I’m always happy to look at mock ups and to provide feedback and guidance along the way.</a:t>
            </a:r>
            <a:endParaRPr lang="en-US" dirty="0"/>
          </a:p>
          <a:p>
            <a:endParaRPr lang="en-US" dirty="0"/>
          </a:p>
        </p:txBody>
      </p:sp>
    </p:spTree>
    <p:extLst>
      <p:ext uri="{BB962C8B-B14F-4D97-AF65-F5344CB8AC3E}">
        <p14:creationId xmlns:p14="http://schemas.microsoft.com/office/powerpoint/2010/main" val="17695506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a:xfrm>
            <a:off x="148605" y="1470623"/>
            <a:ext cx="8252446" cy="2084972"/>
          </a:xfrm>
        </p:spPr>
        <p:txBody>
          <a:bodyPr>
            <a:normAutofit fontScale="55000" lnSpcReduction="20000"/>
          </a:bodyPr>
          <a:lstStyle/>
          <a:p>
            <a:r>
              <a:rPr lang="en-US" sz="1200" b="0" dirty="0"/>
              <a:t>Assignment 6: Usability Testing (graded)</a:t>
            </a:r>
            <a:endParaRPr lang="en-US" sz="1200" dirty="0"/>
          </a:p>
          <a:p>
            <a:r>
              <a:rPr lang="en-US" sz="1200" b="0" dirty="0"/>
              <a:t/>
            </a:r>
            <a:br>
              <a:rPr lang="en-US" sz="1200" b="0" dirty="0"/>
            </a:br>
            <a:r>
              <a:rPr lang="en-US" sz="1200" b="0" dirty="0"/>
              <a:t>In this assignment, you will conduct a usability test with the current prototype of your final project. You may use a paper prototype if necessary, but it’s best to use a live, interactive one. Although this is an individual assignment, you should work with other members of your group to develop the set of test tasks and questions. When your testing is complete, you will turn in a prioritized list of your own findings for this assignment. Your group will then create a master prioritized list for the project itself, to be discussed during your final project presentation. You should review the usability testing materials from Week 4 before doing this assignment.</a:t>
            </a:r>
            <a:endParaRPr lang="en-US" sz="1200" dirty="0"/>
          </a:p>
          <a:p>
            <a:r>
              <a:rPr lang="en-US" sz="1200" b="0" dirty="0"/>
              <a:t/>
            </a:r>
            <a:br>
              <a:rPr lang="en-US" sz="1200" b="0" dirty="0"/>
            </a:br>
            <a:r>
              <a:rPr lang="en-US" sz="1200" b="0" dirty="0"/>
              <a:t>Working with the rest of your team, develop a set of test tasks with good coverage of the content and interactions in your prototype. Make sure your task instructions are specific. Include a few debriefing questions at the end as well.</a:t>
            </a:r>
            <a:endParaRPr lang="en-US" sz="1200" dirty="0"/>
          </a:p>
          <a:p>
            <a:r>
              <a:rPr lang="en-US" sz="1200" b="0" dirty="0"/>
              <a:t/>
            </a:r>
            <a:br>
              <a:rPr lang="en-US" sz="1200" b="0" dirty="0"/>
            </a:br>
            <a:r>
              <a:rPr lang="en-US" sz="1200" b="0" dirty="0"/>
              <a:t>Arrange to meet with a test subject either in real life or virtually. (If using a paper prototype, this must be in real life.) Make an audio or audio/video recording of the session. Remember to focus on observing rather than interviewing. You want to see what the user can do without your help, not ask them how they would design the visualization. Limit yourself to making brief, if any, notes during the testing session. Make more complete notes after reviewing the recording (best to do within 24 hours of the test). Your notes should reflect what you observed about the user’s behavior with the prototype. Where did they make errors? Where did they go off track? What do you believe caused them to do so? From your notes, make a </a:t>
            </a:r>
            <a:r>
              <a:rPr lang="en-US" sz="1200" dirty="0"/>
              <a:t>prioritized</a:t>
            </a:r>
            <a:r>
              <a:rPr lang="en-US" sz="1200" b="0" dirty="0"/>
              <a:t> list of issues to be addressed, along with suggested solutions. Use </a:t>
            </a:r>
            <a:r>
              <a:rPr lang="en-US" sz="1200" b="0" dirty="0" err="1"/>
              <a:t>MoSCoW</a:t>
            </a:r>
            <a:r>
              <a:rPr lang="en-US" sz="1200" b="0" dirty="0"/>
              <a:t> prioritization.</a:t>
            </a:r>
            <a:endParaRPr lang="en-US" sz="1200" dirty="0"/>
          </a:p>
          <a:p>
            <a:r>
              <a:rPr lang="en-US" sz="1200" b="0" dirty="0"/>
              <a:t/>
            </a:r>
            <a:br>
              <a:rPr lang="en-US" sz="1200" b="0" dirty="0"/>
            </a:br>
            <a:r>
              <a:rPr lang="en-US" sz="1200" b="0" dirty="0"/>
              <a:t>Turn in a list of your group’s test tasks and questions, your notes on the test, and your prioritized list of issues and changes. We will be looking for appropriateness of test tasks and debriefing questions, thoroughness, attention to what the user does, accurate prioritization, and strong correlation between observations and suggestions for improvement.</a:t>
            </a:r>
            <a:endParaRPr lang="en-US" sz="1200" dirty="0"/>
          </a:p>
          <a:p>
            <a:r>
              <a:rPr lang="en-US" sz="1200" dirty="0"/>
              <a:t>Assignment due date:</a:t>
            </a:r>
            <a:r>
              <a:rPr lang="en-US" sz="1200" b="0" dirty="0"/>
              <a:t> 12 noon PST, day of week 13 live session</a:t>
            </a:r>
            <a:r>
              <a:rPr lang="en-US" sz="1200" dirty="0"/>
              <a:t> </a:t>
            </a:r>
          </a:p>
        </p:txBody>
      </p:sp>
      <p:sp>
        <p:nvSpPr>
          <p:cNvPr id="4" name="Text Placeholder 2"/>
          <p:cNvSpPr txBox="1">
            <a:spLocks/>
          </p:cNvSpPr>
          <p:nvPr/>
        </p:nvSpPr>
        <p:spPr>
          <a:xfrm>
            <a:off x="304800" y="2057400"/>
            <a:ext cx="7023753" cy="2084972"/>
          </a:xfrm>
          <a:prstGeom prst="rect">
            <a:avLst/>
          </a:prstGeom>
        </p:spPr>
        <p:txBody>
          <a:bodyPr/>
          <a:lstStyle>
            <a:lvl1pPr marL="285750" indent="-285750" algn="l" defTabSz="914400" rtl="0" eaLnBrk="1" latinLnBrk="0" hangingPunct="1">
              <a:spcBef>
                <a:spcPct val="20000"/>
              </a:spcBef>
              <a:buClr>
                <a:schemeClr val="accent1"/>
              </a:buClr>
              <a:buFont typeface="Wingdings" panose="05000000000000000000" pitchFamily="2" charset="2"/>
              <a:buChar char="§"/>
              <a:defRPr sz="1600" b="1" kern="1200">
                <a:solidFill>
                  <a:srgbClr val="000000"/>
                </a:solidFill>
                <a:latin typeface="+mn-lt"/>
                <a:ea typeface="+mn-ea"/>
                <a:cs typeface="+mn-cs"/>
              </a:defRPr>
            </a:lvl1pPr>
            <a:lvl2pPr marL="511175" indent="-174625"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2pPr>
            <a:lvl3pPr marL="806450" indent="-228600" algn="l" defTabSz="914400" rtl="0" eaLnBrk="1" latinLnBrk="0" hangingPunct="1">
              <a:spcBef>
                <a:spcPct val="20000"/>
              </a:spcBef>
              <a:buClr>
                <a:schemeClr val="accent1"/>
              </a:buClr>
              <a:buFont typeface="Courier New" panose="02070309020205020404" pitchFamily="49" charset="0"/>
              <a:buChar char="o"/>
              <a:defRPr sz="1600" kern="1200">
                <a:solidFill>
                  <a:srgbClr val="000000"/>
                </a:solidFill>
                <a:latin typeface="+mn-lt"/>
                <a:ea typeface="+mn-ea"/>
                <a:cs typeface="+mn-cs"/>
              </a:defRPr>
            </a:lvl3pPr>
            <a:lvl4pPr marL="1371600" indent="0" algn="l" defTabSz="914400" rtl="0" eaLnBrk="1" latinLnBrk="0" hangingPunct="1">
              <a:spcBef>
                <a:spcPct val="20000"/>
              </a:spcBef>
              <a:buClr>
                <a:schemeClr val="accent3"/>
              </a:buClr>
              <a:buFont typeface="Arial" pitchFamily="34" charset="0"/>
              <a:buNone/>
              <a:defRPr sz="1600" kern="1200">
                <a:solidFill>
                  <a:srgbClr val="000000"/>
                </a:solidFill>
                <a:latin typeface="+mn-lt"/>
                <a:ea typeface="+mn-ea"/>
                <a:cs typeface="+mn-cs"/>
              </a:defRPr>
            </a:lvl4pPr>
            <a:lvl5pPr marL="2057400" indent="-228600" algn="l" defTabSz="914400" rtl="0" eaLnBrk="1" latinLnBrk="0" hangingPunct="1">
              <a:spcBef>
                <a:spcPct val="20000"/>
              </a:spcBef>
              <a:buClr>
                <a:schemeClr val="accent3"/>
              </a:buClr>
              <a:buFont typeface="Arial" pitchFamily="34" charset="0"/>
              <a:buChar char="»"/>
              <a:defRPr sz="16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6958660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ADP NER</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smtClean="0"/>
              <a:t>ADP, a payroll service provider, produces an estimate of total employment in the US each month through its National Employment Report (NER).</a:t>
            </a:r>
          </a:p>
          <a:p>
            <a:endParaRPr lang="en-US" dirty="0"/>
          </a:p>
          <a:p>
            <a:r>
              <a:rPr lang="en-US" dirty="0"/>
              <a:t>The </a:t>
            </a:r>
            <a:r>
              <a:rPr lang="en-US" dirty="0" smtClean="0"/>
              <a:t>NER is closely </a:t>
            </a:r>
            <a:r>
              <a:rPr lang="en-US" dirty="0"/>
              <a:t>watched by </a:t>
            </a:r>
            <a:r>
              <a:rPr lang="en-US" dirty="0" smtClean="0"/>
              <a:t>journalists and financial </a:t>
            </a:r>
            <a:r>
              <a:rPr lang="en-US" dirty="0"/>
              <a:t>markets as it </a:t>
            </a:r>
            <a:r>
              <a:rPr lang="en-US" dirty="0" smtClean="0"/>
              <a:t>provides </a:t>
            </a:r>
            <a:r>
              <a:rPr lang="en-US" dirty="0"/>
              <a:t>an indicator of the health of the economy and </a:t>
            </a:r>
            <a:r>
              <a:rPr lang="en-US" dirty="0" smtClean="0"/>
              <a:t>comes </a:t>
            </a:r>
            <a:r>
              <a:rPr lang="en-US" dirty="0"/>
              <a:t>out a few days ahead of the official government </a:t>
            </a:r>
            <a:r>
              <a:rPr lang="en-US" dirty="0" smtClean="0"/>
              <a:t>employment report.</a:t>
            </a:r>
          </a:p>
          <a:p>
            <a:endParaRPr lang="en-US" dirty="0"/>
          </a:p>
          <a:p>
            <a:r>
              <a:rPr lang="en-US" dirty="0" smtClean="0"/>
              <a:t>These </a:t>
            </a:r>
            <a:r>
              <a:rPr lang="en-US" dirty="0"/>
              <a:t>data are displayed in a static format on the report’s </a:t>
            </a:r>
            <a:r>
              <a:rPr lang="en-US" dirty="0" smtClean="0"/>
              <a:t>website.</a:t>
            </a:r>
          </a:p>
          <a:p>
            <a:endParaRPr lang="en-US" dirty="0"/>
          </a:p>
          <a:p>
            <a:r>
              <a:rPr lang="en-US" dirty="0"/>
              <a:t>Our </a:t>
            </a:r>
            <a:r>
              <a:rPr lang="en-US" dirty="0" smtClean="0"/>
              <a:t>aim </a:t>
            </a:r>
            <a:r>
              <a:rPr lang="en-US" dirty="0"/>
              <a:t>is to explore new and interactive ways for </a:t>
            </a:r>
            <a:r>
              <a:rPr lang="en-US" dirty="0" smtClean="0"/>
              <a:t>users to </a:t>
            </a:r>
            <a:r>
              <a:rPr lang="en-US" dirty="0"/>
              <a:t>engage with the data and easily consume the economic insights that emerge from them. </a:t>
            </a:r>
          </a:p>
          <a:p>
            <a:endParaRPr lang="en-US" dirty="0" smtClean="0"/>
          </a:p>
          <a:p>
            <a:pPr>
              <a:buFontTx/>
              <a:buChar char="-"/>
            </a:pPr>
            <a:endParaRPr lang="en-US" dirty="0"/>
          </a:p>
        </p:txBody>
      </p:sp>
    </p:spTree>
    <p:extLst>
      <p:ext uri="{BB962C8B-B14F-4D97-AF65-F5344CB8AC3E}">
        <p14:creationId xmlns:p14="http://schemas.microsoft.com/office/powerpoint/2010/main" val="253523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Current </a:t>
            </a:r>
            <a:r>
              <a:rPr lang="en-US" dirty="0" smtClean="0"/>
              <a:t>state of ADP: STATIC</a:t>
            </a:r>
            <a:endParaRPr lang="en-US" dirty="0"/>
          </a:p>
        </p:txBody>
      </p:sp>
      <p:sp>
        <p:nvSpPr>
          <p:cNvPr id="3" name="Content Placeholder 2"/>
          <p:cNvSpPr>
            <a:spLocks noGrp="1"/>
          </p:cNvSpPr>
          <p:nvPr>
            <p:ph idx="1"/>
          </p:nvPr>
        </p:nvSpPr>
        <p:spPr/>
        <p:txBody>
          <a:bodyPr>
            <a:normAutofit/>
          </a:bodyPr>
          <a:lstStyle/>
          <a:p>
            <a:endParaRPr lang="en-US" dirty="0" smtClean="0"/>
          </a:p>
          <a:p>
            <a:pPr>
              <a:buFontTx/>
              <a:buChar char="-"/>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33174"/>
            <a:ext cx="3935506" cy="219456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33153" y="1733174"/>
            <a:ext cx="3941064" cy="219456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90132"/>
            <a:ext cx="3941064" cy="219456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533153" y="4290132"/>
            <a:ext cx="3941064" cy="2194560"/>
          </a:xfrm>
          <a:prstGeom prst="rect">
            <a:avLst/>
          </a:prstGeom>
          <a:noFill/>
          <a:ln>
            <a:noFill/>
          </a:ln>
        </p:spPr>
      </p:pic>
      <p:sp>
        <p:nvSpPr>
          <p:cNvPr id="8" name="TextBox 7"/>
          <p:cNvSpPr txBox="1"/>
          <p:nvPr/>
        </p:nvSpPr>
        <p:spPr>
          <a:xfrm>
            <a:off x="457200" y="3994912"/>
            <a:ext cx="3935506" cy="246221"/>
          </a:xfrm>
          <a:prstGeom prst="rect">
            <a:avLst/>
          </a:prstGeom>
          <a:noFill/>
        </p:spPr>
        <p:txBody>
          <a:bodyPr wrap="square" rtlCol="0">
            <a:spAutoFit/>
          </a:bodyPr>
          <a:lstStyle/>
          <a:p>
            <a:r>
              <a:rPr lang="en-US" sz="1000" dirty="0"/>
              <a:t>Change in Total Nonfarm Private Employment by Company Size</a:t>
            </a:r>
          </a:p>
        </p:txBody>
      </p:sp>
      <p:sp>
        <p:nvSpPr>
          <p:cNvPr id="9" name="TextBox 8"/>
          <p:cNvSpPr txBox="1"/>
          <p:nvPr/>
        </p:nvSpPr>
        <p:spPr>
          <a:xfrm>
            <a:off x="4545105" y="3979971"/>
            <a:ext cx="4329953" cy="246221"/>
          </a:xfrm>
          <a:prstGeom prst="rect">
            <a:avLst/>
          </a:prstGeom>
          <a:noFill/>
        </p:spPr>
        <p:txBody>
          <a:bodyPr wrap="square" rtlCol="0">
            <a:spAutoFit/>
          </a:bodyPr>
          <a:lstStyle/>
          <a:p>
            <a:r>
              <a:rPr lang="en-US" sz="1000" dirty="0"/>
              <a:t>Change in Total Nonfarm Private Employment by Selected Industry</a:t>
            </a:r>
          </a:p>
        </p:txBody>
      </p:sp>
      <p:sp>
        <p:nvSpPr>
          <p:cNvPr id="10" name="TextBox 9"/>
          <p:cNvSpPr txBox="1"/>
          <p:nvPr/>
        </p:nvSpPr>
        <p:spPr>
          <a:xfrm>
            <a:off x="457200" y="1477089"/>
            <a:ext cx="3935506" cy="246221"/>
          </a:xfrm>
          <a:prstGeom prst="rect">
            <a:avLst/>
          </a:prstGeom>
          <a:noFill/>
        </p:spPr>
        <p:txBody>
          <a:bodyPr wrap="square" rtlCol="0">
            <a:spAutoFit/>
          </a:bodyPr>
          <a:lstStyle/>
          <a:p>
            <a:r>
              <a:rPr lang="en-US" sz="1000" dirty="0"/>
              <a:t>Change in Nonfarm Private Employment</a:t>
            </a:r>
          </a:p>
        </p:txBody>
      </p:sp>
      <p:sp>
        <p:nvSpPr>
          <p:cNvPr id="11" name="TextBox 10"/>
          <p:cNvSpPr txBox="1"/>
          <p:nvPr/>
        </p:nvSpPr>
        <p:spPr>
          <a:xfrm>
            <a:off x="4545105" y="1486953"/>
            <a:ext cx="4329953" cy="246221"/>
          </a:xfrm>
          <a:prstGeom prst="rect">
            <a:avLst/>
          </a:prstGeom>
          <a:noFill/>
        </p:spPr>
        <p:txBody>
          <a:bodyPr wrap="square" rtlCol="0">
            <a:spAutoFit/>
          </a:bodyPr>
          <a:lstStyle/>
          <a:p>
            <a:r>
              <a:rPr lang="en-US" sz="1000" dirty="0"/>
              <a:t>Change in Total Nonfarm Private Employment</a:t>
            </a:r>
          </a:p>
        </p:txBody>
      </p:sp>
    </p:spTree>
    <p:extLst>
      <p:ext uri="{BB962C8B-B14F-4D97-AF65-F5344CB8AC3E}">
        <p14:creationId xmlns:p14="http://schemas.microsoft.com/office/powerpoint/2010/main" val="15296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Business journalists and financial professionals are our target audience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08616127"/>
              </p:ext>
            </p:extLst>
          </p:nvPr>
        </p:nvGraphicFramePr>
        <p:xfrm>
          <a:off x="381000" y="1219200"/>
          <a:ext cx="8458200" cy="5334000"/>
        </p:xfrm>
        <a:graphic>
          <a:graphicData uri="http://schemas.openxmlformats.org/drawingml/2006/table">
            <a:tbl>
              <a:tblPr firstRow="1" bandRow="1">
                <a:tableStyleId>{5C22544A-7EE6-4342-B048-85BDC9FD1C3A}</a:tableStyleId>
              </a:tblPr>
              <a:tblGrid>
                <a:gridCol w="990600"/>
                <a:gridCol w="1295400"/>
                <a:gridCol w="1611443"/>
                <a:gridCol w="2198557"/>
                <a:gridCol w="2362200"/>
              </a:tblGrid>
              <a:tr h="228600">
                <a:tc>
                  <a:txBody>
                    <a:bodyPr/>
                    <a:lstStyle/>
                    <a:p>
                      <a:pPr algn="ctr"/>
                      <a:r>
                        <a:rPr lang="en-US" sz="1200" dirty="0" smtClean="0">
                          <a:solidFill>
                            <a:schemeClr val="tx1"/>
                          </a:solidFill>
                        </a:rPr>
                        <a:t>Category</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Stakeholder</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Likelihood </a:t>
                      </a:r>
                    </a:p>
                    <a:p>
                      <a:pPr algn="ctr"/>
                      <a:r>
                        <a:rPr lang="en-US" sz="1200" dirty="0" smtClean="0">
                          <a:solidFill>
                            <a:schemeClr val="tx1"/>
                          </a:solidFill>
                        </a:rPr>
                        <a:t>to visit</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Need from</a:t>
                      </a:r>
                      <a:r>
                        <a:rPr lang="en-US" sz="1200" baseline="0" dirty="0" smtClean="0">
                          <a:solidFill>
                            <a:schemeClr val="tx1"/>
                          </a:solidFill>
                        </a:rPr>
                        <a:t> Data</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Visualization Need</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r>
              <a:tr h="152400">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b="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28600" indent="-228600">
                        <a:buFont typeface="Arial" panose="020B0604020202020204" pitchFamily="34" charset="0"/>
                        <a:buChar char="•"/>
                      </a:pPr>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00" dirty="0" smtClean="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r>
              <a:tr h="1249680">
                <a:tc rowSpan="2">
                  <a:txBody>
                    <a:bodyPr/>
                    <a:lstStyle/>
                    <a:p>
                      <a:r>
                        <a:rPr lang="en-US" sz="1200" b="1" dirty="0" smtClean="0">
                          <a:solidFill>
                            <a:schemeClr val="bg2"/>
                          </a:solidFill>
                        </a:rPr>
                        <a:t>Target Users</a:t>
                      </a:r>
                      <a:endParaRPr lang="en-US" sz="1200" b="1" dirty="0">
                        <a:solidFill>
                          <a:schemeClr val="bg2"/>
                        </a:solidFill>
                      </a:endParaRPr>
                    </a:p>
                  </a:txBody>
                  <a:tcPr anchor="ct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solidFill>
                  </a:tcPr>
                </a:tc>
                <a:tc>
                  <a:txBody>
                    <a:bodyPr/>
                    <a:lstStyle/>
                    <a:p>
                      <a:r>
                        <a:rPr lang="en-US" sz="1200" dirty="0" smtClean="0">
                          <a:solidFill>
                            <a:schemeClr val="tx1"/>
                          </a:solidFill>
                        </a:rPr>
                        <a:t>Business</a:t>
                      </a:r>
                      <a:r>
                        <a:rPr lang="en-US" sz="1200" baseline="0" dirty="0" smtClean="0">
                          <a:solidFill>
                            <a:schemeClr val="tx1"/>
                          </a:solidFill>
                        </a:rPr>
                        <a:t> </a:t>
                      </a:r>
                      <a:r>
                        <a:rPr lang="en-US" sz="1200" dirty="0" smtClean="0">
                          <a:solidFill>
                            <a:schemeClr val="tx1"/>
                          </a:solidFill>
                        </a:rPr>
                        <a:t>Journalists </a:t>
                      </a: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b="1" dirty="0" smtClean="0">
                          <a:solidFill>
                            <a:schemeClr val="tx1"/>
                          </a:solidFill>
                        </a:rPr>
                        <a:t>High</a:t>
                      </a:r>
                    </a:p>
                    <a:p>
                      <a:r>
                        <a:rPr lang="en-US" sz="1200" b="0" dirty="0" smtClean="0">
                          <a:solidFill>
                            <a:schemeClr val="tx1"/>
                          </a:solidFill>
                        </a:rPr>
                        <a:t>(need</a:t>
                      </a:r>
                      <a:r>
                        <a:rPr lang="en-US" sz="1200" b="0" baseline="0" dirty="0" smtClean="0">
                          <a:solidFill>
                            <a:schemeClr val="tx1"/>
                          </a:solidFill>
                        </a:rPr>
                        <a:t> to deliver timely business insight to a general audience) </a:t>
                      </a:r>
                      <a:endParaRPr lang="en-US" sz="1200" b="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228600" indent="-228600">
                        <a:buFont typeface="Arial" panose="020B0604020202020204" pitchFamily="34" charset="0"/>
                        <a:buChar char="•"/>
                      </a:pPr>
                      <a:r>
                        <a:rPr lang="en-US" sz="1200" baseline="0" dirty="0" smtClean="0">
                          <a:solidFill>
                            <a:schemeClr val="tx1"/>
                          </a:solidFill>
                        </a:rPr>
                        <a:t>Want to report the most recent numbers</a:t>
                      </a:r>
                    </a:p>
                    <a:p>
                      <a:pPr marL="228600" indent="-228600">
                        <a:buFont typeface="Arial" panose="020B0604020202020204" pitchFamily="34" charset="0"/>
                        <a:buChar char="•"/>
                      </a:pPr>
                      <a:r>
                        <a:rPr lang="en-US" sz="1200" baseline="0" dirty="0" smtClean="0">
                          <a:solidFill>
                            <a:schemeClr val="tx1"/>
                          </a:solidFill>
                        </a:rPr>
                        <a:t>Statistics to support a current story</a:t>
                      </a:r>
                    </a:p>
                    <a:p>
                      <a:pPr marL="228600" indent="-228600">
                        <a:buFont typeface="Arial" panose="020B0604020202020204" pitchFamily="34" charset="0"/>
                        <a:buChar char="•"/>
                      </a:pPr>
                      <a:r>
                        <a:rPr lang="en-US" sz="1200" dirty="0" smtClean="0">
                          <a:solidFill>
                            <a:schemeClr val="tx1"/>
                          </a:solidFill>
                        </a:rPr>
                        <a:t>Background to inform</a:t>
                      </a:r>
                      <a:r>
                        <a:rPr lang="en-US" sz="1200" baseline="0" dirty="0" smtClean="0">
                          <a:solidFill>
                            <a:schemeClr val="tx1"/>
                          </a:solidFill>
                        </a:rPr>
                        <a:t> a potential story</a:t>
                      </a: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rPr>
                        <a:t>Communicative</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tx1"/>
                          </a:solidFill>
                        </a:rPr>
                        <a:t>Make it simple to</a:t>
                      </a:r>
                      <a:r>
                        <a:rPr lang="en-US" sz="1200" baseline="0" dirty="0" smtClean="0">
                          <a:solidFill>
                            <a:schemeClr val="tx1"/>
                          </a:solidFill>
                        </a:rPr>
                        <a:t> understand trends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rPr>
                        <a:t>Give me a visual to  support my story</a:t>
                      </a:r>
                      <a:endParaRPr lang="en-US" sz="1200" dirty="0" smtClean="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r>
              <a:tr h="106680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dirty="0" smtClean="0">
                          <a:solidFill>
                            <a:schemeClr val="tx1"/>
                          </a:solidFill>
                        </a:rPr>
                        <a:t>Economists</a:t>
                      </a:r>
                      <a:r>
                        <a:rPr lang="en-US" sz="1200" baseline="0" dirty="0" smtClean="0">
                          <a:solidFill>
                            <a:schemeClr val="tx1"/>
                          </a:solidFill>
                        </a:rPr>
                        <a:t> / Financial professionals</a:t>
                      </a:r>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b="1" dirty="0" smtClean="0">
                          <a:solidFill>
                            <a:schemeClr val="tx1"/>
                          </a:solidFill>
                        </a:rPr>
                        <a:t>Medium </a:t>
                      </a:r>
                      <a:r>
                        <a:rPr lang="en-US" sz="1200" b="1" baseline="0" dirty="0" smtClean="0">
                          <a:solidFill>
                            <a:schemeClr val="tx1"/>
                          </a:solidFill>
                        </a:rPr>
                        <a:t> / </a:t>
                      </a:r>
                      <a:r>
                        <a:rPr lang="en-US" sz="1200" b="1" dirty="0" smtClean="0">
                          <a:solidFill>
                            <a:schemeClr val="tx1"/>
                          </a:solidFill>
                        </a:rPr>
                        <a:t>High </a:t>
                      </a:r>
                    </a:p>
                    <a:p>
                      <a:r>
                        <a:rPr lang="en-US" sz="1200" dirty="0" smtClean="0">
                          <a:solidFill>
                            <a:schemeClr val="tx1"/>
                          </a:solidFill>
                        </a:rPr>
                        <a:t>(likely to get data from Bloomberg </a:t>
                      </a:r>
                      <a:r>
                        <a:rPr lang="en-US" sz="1200" baseline="0" dirty="0" smtClean="0">
                          <a:solidFill>
                            <a:schemeClr val="tx1"/>
                          </a:solidFill>
                        </a:rPr>
                        <a:t>or aggregating data source)</a:t>
                      </a:r>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Most recent data to inform economic models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Investigate predictors to help forecast market movements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rgbClr val="000000"/>
                          </a:solidFill>
                          <a:effectLst/>
                          <a:uLnTx/>
                          <a:uFillTx/>
                          <a:latin typeface="+mn-lt"/>
                          <a:ea typeface="+mn-ea"/>
                          <a:cs typeface="+mn-cs"/>
                        </a:rPr>
                        <a:t>Exploratory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Give me the raw data, so I can play with it myself</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Help me see trends to inform my own hypotheses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r>
              <a:tr h="762000">
                <a:tc rowSpan="3">
                  <a:txBody>
                    <a:bodyPr/>
                    <a:lstStyle/>
                    <a:p>
                      <a:r>
                        <a:rPr lang="en-US" sz="1200" b="1" dirty="0" smtClean="0">
                          <a:solidFill>
                            <a:schemeClr val="tx1"/>
                          </a:solidFill>
                        </a:rPr>
                        <a:t>Potential future focus</a:t>
                      </a:r>
                      <a:endParaRPr lang="en-US" sz="1200" b="1" dirty="0">
                        <a:solidFill>
                          <a:schemeClr val="tx1"/>
                        </a:solidFill>
                      </a:endParaRPr>
                    </a:p>
                  </a:txBody>
                  <a:tcPr anchor="ctr">
                    <a:lnT w="12700" cap="flat" cmpd="sng" algn="ctr">
                      <a:solidFill>
                        <a:schemeClr val="bg2">
                          <a:lumMod val="85000"/>
                        </a:schemeClr>
                      </a:solidFill>
                      <a:prstDash val="dash"/>
                      <a:round/>
                      <a:headEnd type="none" w="med" len="med"/>
                      <a:tailEnd type="none" w="med" len="med"/>
                    </a:lnT>
                    <a:solidFill>
                      <a:schemeClr val="bg2">
                        <a:lumMod val="95000"/>
                      </a:schemeClr>
                    </a:solidFill>
                  </a:tcPr>
                </a:tc>
                <a:tc>
                  <a:txBody>
                    <a:bodyPr/>
                    <a:lstStyle/>
                    <a:p>
                      <a:r>
                        <a:rPr lang="en-US" sz="1200" dirty="0" smtClean="0">
                          <a:solidFill>
                            <a:schemeClr val="bg1">
                              <a:lumMod val="50000"/>
                            </a:schemeClr>
                          </a:solidFill>
                        </a:rPr>
                        <a:t>Students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Medium</a:t>
                      </a:r>
                    </a:p>
                    <a:p>
                      <a:r>
                        <a:rPr lang="en-US" sz="1200" b="0" dirty="0" smtClean="0">
                          <a:solidFill>
                            <a:schemeClr val="bg1">
                              <a:lumMod val="50000"/>
                            </a:schemeClr>
                          </a:solidFill>
                        </a:rPr>
                        <a:t>(awareness of ADP report may be low)</a:t>
                      </a:r>
                      <a:endParaRPr lang="en-US" sz="1200" b="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Input to a exploratory model or a paper related to labor / economic concerns</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chemeClr val="bg1">
                              <a:lumMod val="50000"/>
                            </a:schemeClr>
                          </a:solidFill>
                          <a:effectLst/>
                          <a:uLnTx/>
                          <a:uFillTx/>
                          <a:latin typeface="+mn-lt"/>
                          <a:ea typeface="+mn-ea"/>
                          <a:cs typeface="+mn-cs"/>
                        </a:rPr>
                        <a:t>Exploratory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Make it easy for me to tailor data to my project</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37084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dirty="0" smtClean="0">
                          <a:solidFill>
                            <a:schemeClr val="bg1">
                              <a:lumMod val="50000"/>
                            </a:schemeClr>
                          </a:solidFill>
                        </a:rPr>
                        <a:t>Policy</a:t>
                      </a:r>
                      <a:r>
                        <a:rPr lang="en-US" sz="1200" baseline="0" dirty="0" smtClean="0">
                          <a:solidFill>
                            <a:schemeClr val="bg1">
                              <a:lumMod val="50000"/>
                            </a:schemeClr>
                          </a:solidFill>
                        </a:rPr>
                        <a:t> makers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Medium</a:t>
                      </a:r>
                    </a:p>
                    <a:p>
                      <a:r>
                        <a:rPr lang="en-US" sz="1200" b="0" dirty="0" smtClean="0">
                          <a:solidFill>
                            <a:schemeClr val="bg1">
                              <a:lumMod val="50000"/>
                            </a:schemeClr>
                          </a:solidFill>
                        </a:rPr>
                        <a:t>(tend to favor official</a:t>
                      </a:r>
                      <a:r>
                        <a:rPr lang="en-US" sz="1200" b="0" baseline="0" dirty="0" smtClean="0">
                          <a:solidFill>
                            <a:schemeClr val="bg1">
                              <a:lumMod val="50000"/>
                            </a:schemeClr>
                          </a:solidFill>
                        </a:rPr>
                        <a:t> government data</a:t>
                      </a:r>
                      <a:r>
                        <a:rPr lang="en-US" sz="1200" b="0" dirty="0" smtClean="0">
                          <a:solidFill>
                            <a:schemeClr val="bg1">
                              <a:lumMod val="50000"/>
                            </a:schemeClr>
                          </a:solidFill>
                        </a:rPr>
                        <a:t>)</a:t>
                      </a:r>
                      <a:endParaRPr lang="en-US" sz="1200" b="1"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white">
                              <a:lumMod val="50000"/>
                            </a:prstClr>
                          </a:solidFill>
                          <a:effectLst/>
                          <a:uLnTx/>
                          <a:uFillTx/>
                          <a:latin typeface="+mn-lt"/>
                          <a:ea typeface="+mn-ea"/>
                          <a:cs typeface="+mn-cs"/>
                        </a:rPr>
                        <a:t>Context and supporting data for proposed legislation</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Communicative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Make it easy for me to see trends relative to my constituents</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37084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dirty="0" smtClean="0">
                          <a:solidFill>
                            <a:schemeClr val="bg1">
                              <a:lumMod val="50000"/>
                            </a:schemeClr>
                          </a:solidFill>
                        </a:rPr>
                        <a:t>Small</a:t>
                      </a:r>
                      <a:r>
                        <a:rPr lang="en-US" sz="1200" baseline="0" dirty="0" smtClean="0">
                          <a:solidFill>
                            <a:schemeClr val="bg1">
                              <a:lumMod val="50000"/>
                            </a:schemeClr>
                          </a:solidFill>
                        </a:rPr>
                        <a:t> businesses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b="1" dirty="0" smtClean="0">
                          <a:solidFill>
                            <a:schemeClr val="bg1">
                              <a:lumMod val="50000"/>
                            </a:schemeClr>
                          </a:solidFill>
                        </a:rPr>
                        <a:t>Low</a:t>
                      </a:r>
                    </a:p>
                    <a:p>
                      <a:r>
                        <a:rPr lang="en-US" sz="1200" b="0" dirty="0" smtClean="0">
                          <a:solidFill>
                            <a:schemeClr val="bg1">
                              <a:lumMod val="50000"/>
                            </a:schemeClr>
                          </a:solidFill>
                        </a:rPr>
                        <a:t>(busy running their businesses)</a:t>
                      </a:r>
                      <a:endParaRPr lang="en-US" sz="1200" b="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Put their own experience in context of the broader economy</a:t>
                      </a:r>
                    </a:p>
                  </a:txBody>
                  <a:tcPr>
                    <a:lnT w="12700" cap="flat" cmpd="sng" algn="ctr">
                      <a:solidFill>
                        <a:schemeClr val="bg2">
                          <a:lumMod val="85000"/>
                        </a:schemeClr>
                      </a:solidFill>
                      <a:prstDash val="dash"/>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chemeClr val="bg1">
                              <a:lumMod val="50000"/>
                            </a:schemeClr>
                          </a:solidFill>
                          <a:effectLst/>
                          <a:uLnTx/>
                          <a:uFillTx/>
                          <a:latin typeface="+mn-lt"/>
                          <a:ea typeface="+mn-ea"/>
                          <a:cs typeface="+mn-cs"/>
                        </a:rPr>
                        <a:t>Communicative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Help me understand how I relate to businesses like me</a:t>
                      </a:r>
                    </a:p>
                  </a:txBody>
                  <a:tcPr>
                    <a:lnT w="12700" cap="flat" cmpd="sng" algn="ctr">
                      <a:solidFill>
                        <a:schemeClr val="bg2">
                          <a:lumMod val="85000"/>
                        </a:schemeClr>
                      </a:solidFill>
                      <a:prstDash val="dash"/>
                      <a:round/>
                      <a:headEnd type="none" w="med" len="med"/>
                      <a:tailEnd type="none" w="med" len="med"/>
                    </a:lnT>
                    <a:noFill/>
                  </a:tcPr>
                </a:tc>
              </a:tr>
            </a:tbl>
          </a:graphicData>
        </a:graphic>
      </p:graphicFrame>
    </p:spTree>
    <p:extLst>
      <p:ext uri="{BB962C8B-B14F-4D97-AF65-F5344CB8AC3E}">
        <p14:creationId xmlns:p14="http://schemas.microsoft.com/office/powerpoint/2010/main" val="32581050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for Financial Market Professionals</a:t>
            </a:r>
            <a:endParaRPr lang="en-US" dirty="0"/>
          </a:p>
        </p:txBody>
      </p:sp>
      <p:sp>
        <p:nvSpPr>
          <p:cNvPr id="3" name="Content Placeholder 2"/>
          <p:cNvSpPr>
            <a:spLocks noGrp="1"/>
          </p:cNvSpPr>
          <p:nvPr>
            <p:ph idx="1"/>
          </p:nvPr>
        </p:nvSpPr>
        <p:spPr/>
        <p:txBody>
          <a:bodyPr>
            <a:normAutofit lnSpcReduction="10000"/>
          </a:bodyPr>
          <a:lstStyle/>
          <a:p>
            <a:r>
              <a:rPr lang="en-US" dirty="0" smtClean="0"/>
              <a:t>Global Macro Strategist:</a:t>
            </a:r>
          </a:p>
          <a:p>
            <a:pPr>
              <a:buFontTx/>
              <a:buChar char="-"/>
            </a:pPr>
            <a:r>
              <a:rPr lang="en-US" dirty="0" smtClean="0"/>
              <a:t>“Using ADP to predict the BLS payroll growth”</a:t>
            </a:r>
          </a:p>
          <a:p>
            <a:pPr>
              <a:buFontTx/>
              <a:buChar char="-"/>
            </a:pPr>
            <a:r>
              <a:rPr lang="en-US" dirty="0" smtClean="0"/>
              <a:t>“Using ADP to say something more broadly about GDP”</a:t>
            </a:r>
          </a:p>
          <a:p>
            <a:pPr marL="0" indent="0">
              <a:buNone/>
            </a:pPr>
            <a:endParaRPr lang="en-US" dirty="0"/>
          </a:p>
          <a:p>
            <a:pPr>
              <a:buFont typeface="Arial"/>
              <a:buChar char="•"/>
            </a:pPr>
            <a:r>
              <a:rPr lang="en-US" dirty="0" smtClean="0"/>
              <a:t>US Economist: </a:t>
            </a:r>
          </a:p>
          <a:p>
            <a:pPr>
              <a:buFontTx/>
              <a:buChar char="-"/>
            </a:pPr>
            <a:r>
              <a:rPr lang="en-US" dirty="0" smtClean="0"/>
              <a:t>“The most important thing is how well ADP predicts BLS payrolls and with what error”</a:t>
            </a:r>
          </a:p>
          <a:p>
            <a:pPr marL="0" indent="0">
              <a:buNone/>
            </a:pPr>
            <a:endParaRPr lang="en-US" dirty="0"/>
          </a:p>
          <a:p>
            <a:pPr>
              <a:buFont typeface="Arial"/>
              <a:buChar char="•"/>
            </a:pPr>
            <a:r>
              <a:rPr lang="en-US" dirty="0" smtClean="0"/>
              <a:t>Interest Rates Strategist:</a:t>
            </a:r>
          </a:p>
          <a:p>
            <a:pPr>
              <a:buFontTx/>
              <a:buChar char="-"/>
            </a:pPr>
            <a:r>
              <a:rPr lang="en-US" dirty="0" smtClean="0"/>
              <a:t>“How well ADP performed </a:t>
            </a:r>
            <a:r>
              <a:rPr lang="en-US" dirty="0" err="1" smtClean="0"/>
              <a:t>vs</a:t>
            </a:r>
            <a:r>
              <a:rPr lang="en-US" dirty="0" smtClean="0"/>
              <a:t> the Consensus expectation”</a:t>
            </a:r>
          </a:p>
          <a:p>
            <a:pPr>
              <a:buFontTx/>
              <a:buChar char="-"/>
            </a:pPr>
            <a:r>
              <a:rPr lang="en-US" dirty="0" smtClean="0"/>
              <a:t>“Of course what ADP implies for the BLS headline number”</a:t>
            </a:r>
          </a:p>
          <a:p>
            <a:pPr>
              <a:buFontTx/>
              <a:buChar char="-"/>
            </a:pPr>
            <a:endParaRPr lang="en-US" dirty="0"/>
          </a:p>
        </p:txBody>
      </p:sp>
    </p:spTree>
    <p:extLst>
      <p:ext uri="{BB962C8B-B14F-4D97-AF65-F5344CB8AC3E}">
        <p14:creationId xmlns:p14="http://schemas.microsoft.com/office/powerpoint/2010/main" val="300188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12646851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6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0.xml.rels><?xml version="1.0" encoding="UTF-8" standalone="yes"?>
<Relationships xmlns="http://schemas.openxmlformats.org/package/2006/relationships"><Relationship Id="rId1" Type="http://schemas.openxmlformats.org/officeDocument/2006/relationships/image" Target="../media/image2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21.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21.jpeg"/></Relationships>
</file>

<file path=ppt/theme/theme1.xml><?xml version="1.0" encoding="utf-8"?>
<a:theme xmlns:a="http://schemas.openxmlformats.org/drawingml/2006/main" name="130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1007 - ADP_PPT+Presentation+4x3">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6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31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Color Palette">
  <a:themeElements>
    <a:clrScheme name="Blue Palette -  ADP">
      <a:dk1>
        <a:srgbClr val="6F6F73"/>
      </a:dk1>
      <a:lt1>
        <a:sysClr val="window" lastClr="FFFFFF"/>
      </a:lt1>
      <a:dk2>
        <a:srgbClr val="6F6F73"/>
      </a:dk2>
      <a:lt2>
        <a:srgbClr val="FFFFFF"/>
      </a:lt2>
      <a:accent1>
        <a:srgbClr val="64BEEB"/>
      </a:accent1>
      <a:accent2>
        <a:srgbClr val="0069A6"/>
      </a:accent2>
      <a:accent3>
        <a:srgbClr val="0083C1"/>
      </a:accent3>
      <a:accent4>
        <a:srgbClr val="00A1DF"/>
      </a:accent4>
      <a:accent5>
        <a:srgbClr val="4EC1E0"/>
      </a:accent5>
      <a:accent6>
        <a:srgbClr val="6EC4E9"/>
      </a:accent6>
      <a:hlink>
        <a:srgbClr val="64BEEB"/>
      </a:hlink>
      <a:folHlink>
        <a:srgbClr val="40404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32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33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34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Override>
</file>

<file path=ppt/theme/themeOverride2.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Override>
</file>

<file path=docProps/app.xml><?xml version="1.0" encoding="utf-8"?>
<Properties xmlns="http://schemas.openxmlformats.org/officeDocument/2006/extended-properties" xmlns:vt="http://schemas.openxmlformats.org/officeDocument/2006/docPropsVTypes">
  <TotalTime>12432</TotalTime>
  <Words>1416</Words>
  <Application>Microsoft Macintosh PowerPoint</Application>
  <PresentationFormat>On-screen Show (4:3)</PresentationFormat>
  <Paragraphs>249</Paragraphs>
  <Slides>26</Slides>
  <Notes>13</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26</vt:i4>
      </vt:variant>
    </vt:vector>
  </HeadingPairs>
  <TitlesOfParts>
    <vt:vector size="37" baseType="lpstr">
      <vt:lpstr>130_Blank</vt:lpstr>
      <vt:lpstr>151007 - ADP_PPT+Presentation+4x3</vt:lpstr>
      <vt:lpstr>1_Blank</vt:lpstr>
      <vt:lpstr>26_Blank</vt:lpstr>
      <vt:lpstr>131_Blank</vt:lpstr>
      <vt:lpstr>Blue Color Palette</vt:lpstr>
      <vt:lpstr>132_Blank</vt:lpstr>
      <vt:lpstr>133_Blank</vt:lpstr>
      <vt:lpstr>134_Blank</vt:lpstr>
      <vt:lpstr>Clarity</vt:lpstr>
      <vt:lpstr>think-cell Slide</vt:lpstr>
      <vt:lpstr>JobView Visualizing ADP’s Employment Report</vt:lpstr>
      <vt:lpstr>Mid-term Presentations (week 9 – 7/7/16)</vt:lpstr>
      <vt:lpstr>Comments from Daniel on Proposal </vt:lpstr>
      <vt:lpstr>PowerPoint Presentation</vt:lpstr>
      <vt:lpstr>What is the ADP NER? </vt:lpstr>
      <vt:lpstr>Current state of ADP: STATIC</vt:lpstr>
      <vt:lpstr>Business journalists and financial professionals are our target audience</vt:lpstr>
      <vt:lpstr>Need for Financial Market Professionals</vt:lpstr>
      <vt:lpstr>PowerPoint Presentation</vt:lpstr>
      <vt:lpstr>Using a map makes it difficult to view changes over time </vt:lpstr>
      <vt:lpstr>Time series may make more sense Two levels: primary dimension and then filters</vt:lpstr>
      <vt:lpstr>Iteration 1 (ADP vs BLS)</vt:lpstr>
      <vt:lpstr>ADP vs. BLS</vt:lpstr>
      <vt:lpstr>Monthly Comparison of ADP vs. BLS</vt:lpstr>
      <vt:lpstr>Iteration 2 (ADP vs BLS)</vt:lpstr>
      <vt:lpstr>ADP vs. BLS private payroll growth</vt:lpstr>
      <vt:lpstr>ADP vs. BLS private payroll growth</vt:lpstr>
      <vt:lpstr>Monthly Comparison of ADP vs. BLS</vt:lpstr>
      <vt:lpstr>Monthly Comparison of ADP vs. BLS</vt:lpstr>
      <vt:lpstr>Iteration 3 (ADP vs BLS)</vt:lpstr>
      <vt:lpstr>ADP vs. BLS private payroll growth</vt:lpstr>
      <vt:lpstr>ADP vs. BLS private payroll growth</vt:lpstr>
      <vt:lpstr>Monthly Comparison of ADP vs. BLS</vt:lpstr>
      <vt:lpstr>Monthly Comparison of ADP vs. BLS</vt:lpstr>
      <vt:lpstr>PowerPoint Presentation</vt:lpstr>
      <vt:lpstr>Interest in BitCoin and Blockchain has grown rapidly Blockchain is underlying data structure for Bitcoin</vt:lpstr>
    </vt:vector>
  </TitlesOfParts>
  <Company>Automatic Data Processing,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Venjara</dc:creator>
  <cp:lastModifiedBy>Roiana Reid</cp:lastModifiedBy>
  <cp:revision>138</cp:revision>
  <cp:lastPrinted>2016-03-28T14:00:06Z</cp:lastPrinted>
  <dcterms:created xsi:type="dcterms:W3CDTF">2016-03-23T12:38:49Z</dcterms:created>
  <dcterms:modified xsi:type="dcterms:W3CDTF">2016-07-07T01:19:15Z</dcterms:modified>
</cp:coreProperties>
</file>