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Training</a:t>
            </a:r>
            <a:r>
              <a:rPr lang="en-US" sz="1400" b="1" baseline="0" dirty="0">
                <a:solidFill>
                  <a:schemeClr val="tx1"/>
                </a:solidFill>
              </a:rPr>
              <a:t> Plan Split</a:t>
            </a:r>
            <a:endParaRPr lang="en-US" sz="14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07-4735-A239-59CBAFE8FA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07-4735-A239-59CBAFE8FA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07-4735-A239-59CBAFE8FA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07-4735-A239-59CBAFE8FA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C-4A44-8262-6C0AB187C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/>
              <a:t>Training plan split with those with little fitness progress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DF-4E37-8F8D-445B30C468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DF-4E37-8F8D-445B30C468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DF-4E37-8F8D-445B30C468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DF-4E37-8F8D-445B30C468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68-49D6-B0ED-C08D49D13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79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2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28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8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50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97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00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5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80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6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8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2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ACEBB4B-CA90-4DD3-8291-F78600BED5D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CF55A2-D27E-4970-A452-7E58FE985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8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BCED-2C49-4F6E-B1DA-386A15DF5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Science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A96F5-DEC0-4F41-99EB-5B8DC1D6D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Saaqib Mahmood</a:t>
            </a:r>
          </a:p>
        </p:txBody>
      </p:sp>
    </p:spTree>
    <p:extLst>
      <p:ext uri="{BB962C8B-B14F-4D97-AF65-F5344CB8AC3E}">
        <p14:creationId xmlns:p14="http://schemas.microsoft.com/office/powerpoint/2010/main" val="177188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D8A8-3254-45DF-A43A-D84796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AA77B-AEBC-4395-B592-2D0B6FE48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t="5462" r="8819"/>
          <a:stretch/>
        </p:blipFill>
        <p:spPr>
          <a:xfrm>
            <a:off x="4275667" y="2294164"/>
            <a:ext cx="7687732" cy="446828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9B2493-15D5-44F0-A22D-13E9D5BF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20" y="2628900"/>
            <a:ext cx="3417045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/>
              <a:t>Is there a correlation between interaction and levels of fitness?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Motivation to work?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5A2AF-A1F8-47B5-B864-84F70C6AB6DB}"/>
              </a:ext>
            </a:extLst>
          </p:cNvPr>
          <p:cNvSpPr txBox="1"/>
          <p:nvPr/>
        </p:nvSpPr>
        <p:spPr>
          <a:xfrm>
            <a:off x="1717914" y="5837451"/>
            <a:ext cx="2834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/>
              <a:t>Figure 4: Summary of app interactions with users with fitness progress</a:t>
            </a:r>
          </a:p>
        </p:txBody>
      </p:sp>
    </p:spTree>
    <p:extLst>
      <p:ext uri="{BB962C8B-B14F-4D97-AF65-F5344CB8AC3E}">
        <p14:creationId xmlns:p14="http://schemas.microsoft.com/office/powerpoint/2010/main" val="34138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D8A8-3254-45DF-A43A-D84796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ABA93-5ACC-4C25-B1C9-33A5ABDA7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t="4206" r="9473"/>
          <a:stretch/>
        </p:blipFill>
        <p:spPr>
          <a:xfrm>
            <a:off x="4403500" y="2286000"/>
            <a:ext cx="7500634" cy="44534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5F8226-44CE-4419-ADC5-1DB72927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55" y="2637365"/>
            <a:ext cx="3417045" cy="3416300"/>
          </a:xfrm>
        </p:spPr>
        <p:txBody>
          <a:bodyPr>
            <a:normAutofit/>
          </a:bodyPr>
          <a:lstStyle/>
          <a:p>
            <a:r>
              <a:rPr lang="en-GB" sz="2000" dirty="0"/>
              <a:t>What about those that do not have much progress in their fitness?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20920-C442-4EF8-8E35-156F8548EDB2}"/>
              </a:ext>
            </a:extLst>
          </p:cNvPr>
          <p:cNvSpPr txBox="1"/>
          <p:nvPr/>
        </p:nvSpPr>
        <p:spPr>
          <a:xfrm>
            <a:off x="1717914" y="5837451"/>
            <a:ext cx="2834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/>
              <a:t>Figure 5: Summary of app interactions with users with little fitness progress</a:t>
            </a:r>
          </a:p>
        </p:txBody>
      </p:sp>
    </p:spTree>
    <p:extLst>
      <p:ext uri="{BB962C8B-B14F-4D97-AF65-F5344CB8AC3E}">
        <p14:creationId xmlns:p14="http://schemas.microsoft.com/office/powerpoint/2010/main" val="14920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6E17-FFDF-40F1-AFE8-FF3CD042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4661-0CFC-409B-9204-CBD20988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589245" cy="3416300"/>
          </a:xfrm>
        </p:spPr>
        <p:txBody>
          <a:bodyPr>
            <a:normAutofit/>
          </a:bodyPr>
          <a:lstStyle/>
          <a:p>
            <a:r>
              <a:rPr lang="en-GB" sz="2000" dirty="0"/>
              <a:t>User with fitness plans 2 and 3 seem to make little progress with fitness</a:t>
            </a:r>
          </a:p>
          <a:p>
            <a:pPr marL="0" indent="0">
              <a:buNone/>
            </a:pPr>
            <a:r>
              <a:rPr lang="en-GB" sz="2000" dirty="0"/>
              <a:t>	-&gt; Trying out Plan 1or 19 may help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People with more interactions with the app tend to improve fitness</a:t>
            </a:r>
          </a:p>
          <a:p>
            <a:pPr marL="0" indent="0">
              <a:buNone/>
            </a:pPr>
            <a:r>
              <a:rPr lang="en-GB" sz="2000" dirty="0"/>
              <a:t>	-&gt; Interact more with app</a:t>
            </a:r>
          </a:p>
          <a:p>
            <a:pPr marL="0" indent="0">
              <a:buNone/>
            </a:pPr>
            <a:r>
              <a:rPr lang="en-GB" sz="2000" dirty="0"/>
              <a:t>	-&gt; Could help in motivational purposes and observing accomplishments</a:t>
            </a:r>
          </a:p>
          <a:p>
            <a:pPr marL="0" indent="0">
              <a:buNone/>
            </a:pPr>
            <a:r>
              <a:rPr lang="en-GB" sz="2000" dirty="0"/>
              <a:t>	-&gt; Tracking helps see progress towards goal</a:t>
            </a:r>
          </a:p>
        </p:txBody>
      </p:sp>
    </p:spTree>
    <p:extLst>
      <p:ext uri="{BB962C8B-B14F-4D97-AF65-F5344CB8AC3E}">
        <p14:creationId xmlns:p14="http://schemas.microsoft.com/office/powerpoint/2010/main" val="31946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D51-2AA2-4E39-B82D-15DE0D1B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A2B2-EE21-4FA5-B4DD-97AB7700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Aims and Objectives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Initial Fitness Indicators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Analysis of Fitness Progress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Users with no Progress?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User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569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8B6C-C620-4101-97FC-E36FAE3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9134-9B4C-4E02-9248-3DD973AC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Identify runners who have made progress in their fitness journey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/>
              <a:t>	- Analyse given metrics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Identify runners who have not been as successful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/>
              <a:t>	- What makes them less successful?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Provide recommendations to improve</a:t>
            </a:r>
          </a:p>
          <a:p>
            <a:pPr>
              <a:lnSpc>
                <a:spcPct val="15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39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11D3-7E25-43A6-9643-9CED2C83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Fitness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14CB-E9E5-4298-8B30-C6F011E8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Fitness has a direct correlation to: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GB" sz="2400" dirty="0"/>
              <a:t>Heart rate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GB" sz="2400" dirty="0"/>
              <a:t>Speed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GB" sz="2400" dirty="0"/>
              <a:t>Runtime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General trends involve an increase or decrease in certain factors</a:t>
            </a:r>
          </a:p>
        </p:txBody>
      </p:sp>
    </p:spTree>
    <p:extLst>
      <p:ext uri="{BB962C8B-B14F-4D97-AF65-F5344CB8AC3E}">
        <p14:creationId xmlns:p14="http://schemas.microsoft.com/office/powerpoint/2010/main" val="36760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BE8E-50A9-4E05-BFD1-5F47C0FF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26D12-214C-47AD-8CDB-B1D6FAB0F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2914" r="7607" b="4939"/>
          <a:stretch/>
        </p:blipFill>
        <p:spPr>
          <a:xfrm>
            <a:off x="1154954" y="2328482"/>
            <a:ext cx="7414914" cy="411397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FCACEA-B81A-4E02-9785-7606F6AA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868" y="2551330"/>
            <a:ext cx="3401999" cy="3416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General downwards trend in heart rate – suggesting health improvements</a:t>
            </a:r>
          </a:p>
          <a:p>
            <a:pPr>
              <a:lnSpc>
                <a:spcPct val="110000"/>
              </a:lnSpc>
            </a:pPr>
            <a:r>
              <a:rPr lang="en-GB" dirty="0"/>
              <a:t>However, some users’ heart rate do not have a set pattern.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FE99C-6552-4BC5-AEB2-FCDD2A2090F4}"/>
              </a:ext>
            </a:extLst>
          </p:cNvPr>
          <p:cNvSpPr txBox="1"/>
          <p:nvPr/>
        </p:nvSpPr>
        <p:spPr>
          <a:xfrm>
            <a:off x="3736344" y="6442459"/>
            <a:ext cx="225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/>
              <a:t>Figure 1: Heart rate against time</a:t>
            </a:r>
          </a:p>
        </p:txBody>
      </p:sp>
    </p:spTree>
    <p:extLst>
      <p:ext uri="{BB962C8B-B14F-4D97-AF65-F5344CB8AC3E}">
        <p14:creationId xmlns:p14="http://schemas.microsoft.com/office/powerpoint/2010/main" val="691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BE8E-50A9-4E05-BFD1-5F47C0FF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186BB-FFB3-4130-90EB-C4A249707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73652"/>
            <a:ext cx="8467731" cy="42118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AABB1D-3149-4FC7-96D3-7FDBEBC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868" y="2551330"/>
            <a:ext cx="3401999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General upwards trend in speed</a:t>
            </a:r>
          </a:p>
          <a:p>
            <a:pPr>
              <a:lnSpc>
                <a:spcPct val="150000"/>
              </a:lnSpc>
            </a:pPr>
            <a:r>
              <a:rPr lang="en-GB" dirty="0"/>
              <a:t>Suggests users get faster as time goes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66CA-0F04-49FA-AE72-4138F420ACB2}"/>
              </a:ext>
            </a:extLst>
          </p:cNvPr>
          <p:cNvSpPr txBox="1"/>
          <p:nvPr/>
        </p:nvSpPr>
        <p:spPr>
          <a:xfrm>
            <a:off x="3201197" y="6358509"/>
            <a:ext cx="2522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/>
              <a:t>Figure 2: Speed of runs against time</a:t>
            </a:r>
          </a:p>
        </p:txBody>
      </p:sp>
    </p:spTree>
    <p:extLst>
      <p:ext uri="{BB962C8B-B14F-4D97-AF65-F5344CB8AC3E}">
        <p14:creationId xmlns:p14="http://schemas.microsoft.com/office/powerpoint/2010/main" val="14768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BE8E-50A9-4E05-BFD1-5F47C0FF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8E4A0-9C9F-48CB-AC1E-2B87F4CF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2" y="2302933"/>
            <a:ext cx="8834413" cy="4394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78F3AB-D33D-407D-9B55-E8C5DBD9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868" y="2551330"/>
            <a:ext cx="3401999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General upwards trend in time for runs</a:t>
            </a:r>
          </a:p>
          <a:p>
            <a:pPr>
              <a:lnSpc>
                <a:spcPct val="150000"/>
              </a:lnSpc>
            </a:pPr>
            <a:r>
              <a:rPr lang="en-GB" dirty="0"/>
              <a:t>Suggests users are able to run for longer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409A3-34D0-4090-A1E0-6EAB64B2E044}"/>
              </a:ext>
            </a:extLst>
          </p:cNvPr>
          <p:cNvSpPr txBox="1"/>
          <p:nvPr/>
        </p:nvSpPr>
        <p:spPr>
          <a:xfrm>
            <a:off x="3134743" y="6443217"/>
            <a:ext cx="2909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/>
              <a:t>Figure 3: Time taken for runs against time</a:t>
            </a:r>
          </a:p>
        </p:txBody>
      </p:sp>
    </p:spTree>
    <p:extLst>
      <p:ext uri="{BB962C8B-B14F-4D97-AF65-F5344CB8AC3E}">
        <p14:creationId xmlns:p14="http://schemas.microsoft.com/office/powerpoint/2010/main" val="14338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2AF-9F3E-4220-B656-3ECA564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Progress?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4983C-70D4-4C12-A814-02079101F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 r="6937"/>
          <a:stretch/>
        </p:blipFill>
        <p:spPr>
          <a:xfrm>
            <a:off x="575732" y="2332566"/>
            <a:ext cx="7027229" cy="4169834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13D261-A0F0-4AF1-B1E3-87F48F216773}"/>
              </a:ext>
            </a:extLst>
          </p:cNvPr>
          <p:cNvCxnSpPr/>
          <p:nvPr/>
        </p:nvCxnSpPr>
        <p:spPr>
          <a:xfrm>
            <a:off x="237067" y="3285067"/>
            <a:ext cx="917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F0C43-E583-4E4B-B57E-55B30820569F}"/>
              </a:ext>
            </a:extLst>
          </p:cNvPr>
          <p:cNvCxnSpPr/>
          <p:nvPr/>
        </p:nvCxnSpPr>
        <p:spPr>
          <a:xfrm>
            <a:off x="237067" y="4571368"/>
            <a:ext cx="917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0347B8-60A3-4DC8-9F10-78897FB47A1F}"/>
              </a:ext>
            </a:extLst>
          </p:cNvPr>
          <p:cNvSpPr txBox="1">
            <a:spLocks/>
          </p:cNvSpPr>
          <p:nvPr/>
        </p:nvSpPr>
        <p:spPr>
          <a:xfrm>
            <a:off x="8246534" y="2551330"/>
            <a:ext cx="372533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There are some that seems to not make too much progress</a:t>
            </a:r>
          </a:p>
          <a:p>
            <a:pPr>
              <a:lnSpc>
                <a:spcPct val="150000"/>
              </a:lnSpc>
            </a:pPr>
            <a:r>
              <a:rPr lang="en-GB" dirty="0"/>
              <a:t>But why?</a:t>
            </a:r>
          </a:p>
          <a:p>
            <a:pPr>
              <a:lnSpc>
                <a:spcPct val="150000"/>
              </a:lnSpc>
            </a:pPr>
            <a:r>
              <a:rPr lang="en-GB" dirty="0"/>
              <a:t>Training plan? Or maybe interactions?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45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3B36-B7B5-4482-85B0-E5938803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70EE45-F1BB-46C8-B62C-F1228202E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435766"/>
              </p:ext>
            </p:extLst>
          </p:nvPr>
        </p:nvGraphicFramePr>
        <p:xfrm>
          <a:off x="478527" y="3094934"/>
          <a:ext cx="3551766" cy="3174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19">
                  <a:extLst>
                    <a:ext uri="{9D8B030D-6E8A-4147-A177-3AD203B41FA5}">
                      <a16:colId xmlns:a16="http://schemas.microsoft.com/office/drawing/2014/main" val="3119399660"/>
                    </a:ext>
                  </a:extLst>
                </a:gridCol>
                <a:gridCol w="1310647">
                  <a:extLst>
                    <a:ext uri="{9D8B030D-6E8A-4147-A177-3AD203B41FA5}">
                      <a16:colId xmlns:a16="http://schemas.microsoft.com/office/drawing/2014/main" val="1598378221"/>
                    </a:ext>
                  </a:extLst>
                </a:gridCol>
              </a:tblGrid>
              <a:tr h="324119">
                <a:tc>
                  <a:txBody>
                    <a:bodyPr/>
                    <a:lstStyle/>
                    <a:p>
                      <a:r>
                        <a:rPr lang="en-GB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Training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69257"/>
                  </a:ext>
                </a:extLst>
              </a:tr>
              <a:tr h="324119">
                <a:tc>
                  <a:txBody>
                    <a:bodyPr/>
                    <a:lstStyle/>
                    <a:p>
                      <a:r>
                        <a:rPr lang="en-GB" sz="1100" dirty="0"/>
                        <a:t>De2t1w4lJxaihbZJyXMy – 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28546"/>
                  </a:ext>
                </a:extLst>
              </a:tr>
              <a:tr h="3241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qSBwavqAcTutVvt7JDYs -234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088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od1apuIakbeE0GgQnDw4 – 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88201"/>
                  </a:ext>
                </a:extLst>
              </a:tr>
              <a:tr h="3241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tIaMUUHRiwxtQi8kDhVH –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37867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gkXfBi4HGgqsFwDeReWK – 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46886"/>
                  </a:ext>
                </a:extLst>
              </a:tr>
              <a:tr h="3241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vhvgjZWd3metJr0iSaqJ - 1136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54927"/>
                  </a:ext>
                </a:extLst>
              </a:tr>
              <a:tr h="3241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jt6R7PqDvzugIPQQJAJb - 236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8479"/>
                  </a:ext>
                </a:extLst>
              </a:tr>
              <a:tr h="3241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z93xvl7rItlLqUybXwUa – 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131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041EDB0-364F-4841-893E-226A08E22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054798"/>
              </p:ext>
            </p:extLst>
          </p:nvPr>
        </p:nvGraphicFramePr>
        <p:xfrm>
          <a:off x="4208106" y="3331638"/>
          <a:ext cx="2199996" cy="260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4138C01-6890-48F1-9941-EAE0D26DC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372121"/>
              </p:ext>
            </p:extLst>
          </p:nvPr>
        </p:nvGraphicFramePr>
        <p:xfrm>
          <a:off x="6295369" y="3312976"/>
          <a:ext cx="2463281" cy="260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F773C0E-E10F-439C-937C-BF9CB6950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81574"/>
              </p:ext>
            </p:extLst>
          </p:nvPr>
        </p:nvGraphicFramePr>
        <p:xfrm>
          <a:off x="8824167" y="3357351"/>
          <a:ext cx="3107261" cy="2469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42">
                  <a:extLst>
                    <a:ext uri="{9D8B030D-6E8A-4147-A177-3AD203B41FA5}">
                      <a16:colId xmlns:a16="http://schemas.microsoft.com/office/drawing/2014/main" val="4268490970"/>
                    </a:ext>
                  </a:extLst>
                </a:gridCol>
                <a:gridCol w="2058519">
                  <a:extLst>
                    <a:ext uri="{9D8B030D-6E8A-4147-A177-3AD203B41FA5}">
                      <a16:colId xmlns:a16="http://schemas.microsoft.com/office/drawing/2014/main" val="2970388542"/>
                    </a:ext>
                  </a:extLst>
                </a:gridCol>
              </a:tblGrid>
              <a:tr h="744386">
                <a:tc>
                  <a:txBody>
                    <a:bodyPr/>
                    <a:lstStyle/>
                    <a:p>
                      <a:r>
                        <a:rPr lang="en-GB" dirty="0"/>
                        <a:t>Training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Percentage of users with little fitness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83613"/>
                  </a:ext>
                </a:extLst>
              </a:tr>
              <a:tr h="43127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7248"/>
                  </a:ext>
                </a:extLst>
              </a:tr>
              <a:tr h="43127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33392"/>
                  </a:ext>
                </a:extLst>
              </a:tr>
              <a:tr h="43127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88195"/>
                  </a:ext>
                </a:extLst>
              </a:tr>
              <a:tr h="431272"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49961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E2A22B8-C4F6-4029-8463-ABD21973C5C6}"/>
              </a:ext>
            </a:extLst>
          </p:cNvPr>
          <p:cNvSpPr txBox="1">
            <a:spLocks/>
          </p:cNvSpPr>
          <p:nvPr/>
        </p:nvSpPr>
        <p:spPr>
          <a:xfrm>
            <a:off x="672707" y="2389198"/>
            <a:ext cx="7070797" cy="62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Can we </a:t>
            </a:r>
            <a:r>
              <a:rPr lang="en-GB"/>
              <a:t>look deeper </a:t>
            </a:r>
            <a:r>
              <a:rPr lang="en-GB" dirty="0"/>
              <a:t>into those with less fitness progress?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5719F-6551-44F4-A978-5402A72502B5}"/>
              </a:ext>
            </a:extLst>
          </p:cNvPr>
          <p:cNvSpPr txBox="1"/>
          <p:nvPr/>
        </p:nvSpPr>
        <p:spPr>
          <a:xfrm>
            <a:off x="837381" y="6349864"/>
            <a:ext cx="2834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/>
              <a:t>Table 1: Sample of users with little fitness progress and their training plans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D3A884-53B3-48F0-A50D-60A06804CB4F}"/>
              </a:ext>
            </a:extLst>
          </p:cNvPr>
          <p:cNvSpPr txBox="1"/>
          <p:nvPr/>
        </p:nvSpPr>
        <p:spPr>
          <a:xfrm>
            <a:off x="8960768" y="5883566"/>
            <a:ext cx="2834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/>
              <a:t>Table 2: Percentage of users with little fitness progress in each training plan</a:t>
            </a:r>
          </a:p>
        </p:txBody>
      </p:sp>
    </p:spTree>
    <p:extLst>
      <p:ext uri="{BB962C8B-B14F-4D97-AF65-F5344CB8AC3E}">
        <p14:creationId xmlns:p14="http://schemas.microsoft.com/office/powerpoint/2010/main" val="39313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2" grpId="0">
        <p:bldAsOne/>
      </p:bldGraphic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2906</TotalTime>
  <Words>417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Data Science Task</vt:lpstr>
      <vt:lpstr>Contents</vt:lpstr>
      <vt:lpstr>Aims and Objectives</vt:lpstr>
      <vt:lpstr>Basic Fitness Indicators</vt:lpstr>
      <vt:lpstr>Initial Analysis</vt:lpstr>
      <vt:lpstr>Initial Analysis</vt:lpstr>
      <vt:lpstr>Initial Analysis</vt:lpstr>
      <vt:lpstr>No Progress?</vt:lpstr>
      <vt:lpstr>Training Plan</vt:lpstr>
      <vt:lpstr>Interactions</vt:lpstr>
      <vt:lpstr>Interactions</vt:lpstr>
      <vt:lpstr>Next Steps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LexisNexis Data Science Task</dc:title>
  <dc:creator>Saaqib Mahmood</dc:creator>
  <cp:lastModifiedBy>Saaqib Mahmood</cp:lastModifiedBy>
  <cp:revision>47</cp:revision>
  <dcterms:created xsi:type="dcterms:W3CDTF">2022-04-24T09:38:42Z</dcterms:created>
  <dcterms:modified xsi:type="dcterms:W3CDTF">2022-05-31T20:22:31Z</dcterms:modified>
</cp:coreProperties>
</file>