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84" r:id="rId2"/>
    <p:sldId id="288" r:id="rId3"/>
    <p:sldId id="287" r:id="rId4"/>
    <p:sldId id="290" r:id="rId5"/>
    <p:sldId id="289" r:id="rId6"/>
    <p:sldId id="291" r:id="rId7"/>
    <p:sldId id="292" r:id="rId8"/>
    <p:sldId id="293" r:id="rId9"/>
    <p:sldId id="316" r:id="rId10"/>
    <p:sldId id="313" r:id="rId11"/>
    <p:sldId id="295" r:id="rId12"/>
    <p:sldId id="319" r:id="rId13"/>
    <p:sldId id="317" r:id="rId14"/>
    <p:sldId id="296" r:id="rId15"/>
    <p:sldId id="299" r:id="rId16"/>
    <p:sldId id="298" r:id="rId17"/>
    <p:sldId id="321" r:id="rId18"/>
    <p:sldId id="300" r:id="rId19"/>
    <p:sldId id="301" r:id="rId20"/>
    <p:sldId id="302" r:id="rId21"/>
    <p:sldId id="303" r:id="rId22"/>
    <p:sldId id="304" r:id="rId23"/>
    <p:sldId id="322" r:id="rId24"/>
    <p:sldId id="305" r:id="rId25"/>
    <p:sldId id="306" r:id="rId26"/>
    <p:sldId id="307" r:id="rId27"/>
    <p:sldId id="309" r:id="rId28"/>
    <p:sldId id="310" r:id="rId29"/>
    <p:sldId id="311" r:id="rId30"/>
    <p:sldId id="312" r:id="rId31"/>
    <p:sldId id="320" r:id="rId32"/>
  </p:sldIdLst>
  <p:sldSz cx="9144000" cy="6858000" type="screen4x3"/>
  <p:notesSz cx="6662738" cy="9994900"/>
  <p:defaultTextStyle>
    <a:defPPr>
      <a:defRPr lang="en-GB"/>
    </a:defPPr>
    <a:lvl1pPr algn="l" rtl="0" fontAlgn="base">
      <a:spcBef>
        <a:spcPct val="20000"/>
      </a:spcBef>
      <a:spcAft>
        <a:spcPct val="0"/>
      </a:spcAft>
      <a:defRPr sz="22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2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2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2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2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9537"/>
    <a:srgbClr val="A8B814"/>
    <a:srgbClr val="FFFFFF"/>
    <a:srgbClr val="0FF190"/>
    <a:srgbClr val="00FF00"/>
    <a:srgbClr val="00FFFF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9078" autoAdjust="0"/>
  </p:normalViewPr>
  <p:slideViewPr>
    <p:cSldViewPr>
      <p:cViewPr varScale="1">
        <p:scale>
          <a:sx n="75" d="100"/>
          <a:sy n="75" d="100"/>
        </p:scale>
        <p:origin x="-159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84"/>
      </p:cViewPr>
      <p:guideLst>
        <p:guide orient="horz" pos="3149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838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94838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D0DACF6F-D2D9-464B-9D85-D14D2F435D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74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5025" y="750888"/>
            <a:ext cx="4995863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48213"/>
            <a:ext cx="53292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838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494838"/>
            <a:ext cx="2886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D3540A08-5602-41C7-806B-BC91DFEFD84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30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8B60B97-4B2E-4D56-AC9C-ED6C6DB859AB}" type="slidenum">
              <a:rPr lang="en-GB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4A537DF-C577-45C7-BD35-93D523228280}" type="slidenum">
              <a:rPr lang="en-GB" sz="1200" b="0">
                <a:solidFill>
                  <a:schemeClr val="tx1"/>
                </a:solidFill>
              </a:rPr>
              <a:pPr eaLnBrk="1" hangingPunct="1"/>
              <a:t>3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920258D-C2BB-424A-9AD6-FE8F1582873E}" type="slidenum">
              <a:rPr lang="en-GB" sz="1200" b="0">
                <a:solidFill>
                  <a:schemeClr val="tx1"/>
                </a:solidFill>
              </a:rPr>
              <a:pPr eaLnBrk="1" hangingPunct="1"/>
              <a:t>4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Interface Comparable&lt;T&gt;</a:t>
            </a:r>
          </a:p>
          <a:p>
            <a:pPr eaLnBrk="1" hangingPunct="1"/>
            <a:r>
              <a:rPr lang="en-GB" smtClean="0"/>
              <a:t>T - the type of objects that this object may be compared to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efficient realization of a priority queue uses a data structure called a heap.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0A08-5602-41C7-806B-BC91DFEFD84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25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doum</a:t>
            </a:r>
            <a:r>
              <a:rPr lang="en-GB" dirty="0" smtClean="0"/>
              <a:t> palm in Kenya. Photo: Charles </a:t>
            </a:r>
            <a:r>
              <a:rPr lang="en-GB" dirty="0" err="1" smtClean="0"/>
              <a:t>Godfray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0A08-5602-41C7-806B-BC91DFEFD84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a heap, the parent of the node in position </a:t>
            </a:r>
            <a:r>
              <a:rPr lang="en-GB" i="1" dirty="0" smtClean="0"/>
              <a:t>k</a:t>
            </a:r>
            <a:r>
              <a:rPr lang="en-GB" dirty="0" smtClean="0"/>
              <a:t> is in position </a:t>
            </a:r>
            <a:r>
              <a:rPr lang="en-GB" i="1" dirty="0" smtClean="0"/>
              <a:t>k</a:t>
            </a:r>
            <a:r>
              <a:rPr lang="en-GB" dirty="0" smtClean="0"/>
              <a:t>/2</a:t>
            </a:r>
            <a:r>
              <a:rPr lang="en-GB" baseline="0" dirty="0" smtClean="0"/>
              <a:t> and , conversely, the two children of the node in position </a:t>
            </a:r>
            <a:r>
              <a:rPr lang="en-GB" i="1" baseline="0" dirty="0" smtClean="0"/>
              <a:t>k</a:t>
            </a:r>
            <a:r>
              <a:rPr lang="en-GB" baseline="0" dirty="0" smtClean="0"/>
              <a:t> are in positions 2</a:t>
            </a:r>
            <a:r>
              <a:rPr lang="en-GB" i="1" baseline="0" dirty="0" smtClean="0"/>
              <a:t>k</a:t>
            </a:r>
            <a:r>
              <a:rPr lang="en-GB" baseline="0" dirty="0" smtClean="0"/>
              <a:t> and 2</a:t>
            </a:r>
            <a:r>
              <a:rPr lang="en-GB" i="1" baseline="0" dirty="0" smtClean="0"/>
              <a:t>k</a:t>
            </a:r>
            <a:r>
              <a:rPr lang="en-GB" baseline="0" dirty="0" smtClean="0"/>
              <a:t>+1.</a:t>
            </a:r>
          </a:p>
          <a:p>
            <a:r>
              <a:rPr lang="en-GB" baseline="0" dirty="0" smtClean="0"/>
              <a:t>We can travel up and down by doing simple arithmetic on array indices: to move </a:t>
            </a:r>
            <a:r>
              <a:rPr lang="en-GB" i="1" baseline="0" dirty="0" smtClean="0"/>
              <a:t>up</a:t>
            </a:r>
            <a:r>
              <a:rPr lang="en-GB" baseline="0" dirty="0" smtClean="0"/>
              <a:t> the tree from a[</a:t>
            </a:r>
            <a:r>
              <a:rPr lang="en-GB" i="1" baseline="0" dirty="0" smtClean="0"/>
              <a:t>k</a:t>
            </a:r>
            <a:r>
              <a:rPr lang="en-GB" baseline="0" dirty="0" smtClean="0"/>
              <a:t>] we set </a:t>
            </a:r>
            <a:r>
              <a:rPr lang="en-GB" i="1" baseline="0" dirty="0" smtClean="0"/>
              <a:t>k</a:t>
            </a:r>
            <a:r>
              <a:rPr lang="en-GB" baseline="0" dirty="0" smtClean="0"/>
              <a:t> to </a:t>
            </a:r>
            <a:r>
              <a:rPr lang="en-GB" i="1" baseline="0" dirty="0" smtClean="0"/>
              <a:t>k</a:t>
            </a:r>
            <a:r>
              <a:rPr lang="en-GB" baseline="0" dirty="0" smtClean="0"/>
              <a:t>/2; to move </a:t>
            </a:r>
            <a:r>
              <a:rPr lang="en-GB" i="1" baseline="0" dirty="0" smtClean="0"/>
              <a:t>down</a:t>
            </a:r>
            <a:r>
              <a:rPr lang="en-GB" baseline="0" dirty="0" smtClean="0"/>
              <a:t> the tree we set </a:t>
            </a:r>
            <a:r>
              <a:rPr lang="en-GB" i="1" baseline="0" dirty="0" smtClean="0"/>
              <a:t>k</a:t>
            </a:r>
            <a:r>
              <a:rPr lang="en-GB" baseline="0" dirty="0" smtClean="0"/>
              <a:t> to 2*</a:t>
            </a:r>
            <a:r>
              <a:rPr lang="en-GB" i="1" baseline="0" dirty="0" smtClean="0"/>
              <a:t>k</a:t>
            </a:r>
            <a:r>
              <a:rPr lang="en-GB" baseline="0" dirty="0" smtClean="0"/>
              <a:t> or 2*</a:t>
            </a:r>
            <a:r>
              <a:rPr lang="en-GB" i="1" baseline="0" dirty="0" smtClean="0"/>
              <a:t>k</a:t>
            </a:r>
            <a:r>
              <a:rPr lang="en-GB" baseline="0" dirty="0" smtClean="0"/>
              <a:t>+1.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0A08-5602-41C7-806B-BC91DFEFD84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46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85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04813"/>
            <a:ext cx="2160587" cy="5614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04813"/>
            <a:ext cx="6329363" cy="5614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70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291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3075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0846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52513"/>
            <a:ext cx="4208462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1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28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69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1090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75631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9302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8F8F"/>
            </a:gs>
            <a:gs pos="100000">
              <a:srgbClr val="00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451725" y="6381750"/>
            <a:ext cx="144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1200" b="0">
                <a:solidFill>
                  <a:srgbClr val="0033CC"/>
                </a:solidFill>
              </a:rPr>
              <a:t>Slide 7.</a:t>
            </a:r>
            <a:fld id="{01FBD841-2D0C-4709-9CFF-469F3EFF9B64}" type="slidenum">
              <a:rPr lang="en-GB" sz="1200" b="0">
                <a:solidFill>
                  <a:srgbClr val="0033CC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GB" sz="1200" b="0">
              <a:solidFill>
                <a:srgbClr val="0033CC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0825" y="6381750"/>
            <a:ext cx="3744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50825" y="909638"/>
            <a:ext cx="8642350" cy="0"/>
          </a:xfrm>
          <a:prstGeom prst="line">
            <a:avLst/>
          </a:prstGeom>
          <a:noFill/>
          <a:ln w="101600">
            <a:solidFill>
              <a:srgbClr val="9FB11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 userDrawn="1"/>
        </p:nvSpPr>
        <p:spPr bwMode="auto">
          <a:xfrm>
            <a:off x="250825" y="44450"/>
            <a:ext cx="864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dirty="0">
                <a:solidFill>
                  <a:srgbClr val="00FF00"/>
                </a:solidFill>
              </a:rPr>
              <a:t>Section 7: Priority queues and heaps</a:t>
            </a:r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8424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56932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9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26450" y="128588"/>
            <a:ext cx="271463" cy="195262"/>
          </a:xfrm>
          <a:prstGeom prst="actionButtonForwardNex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0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28000" y="128588"/>
            <a:ext cx="266700" cy="195262"/>
          </a:xfrm>
          <a:prstGeom prst="actionButtonBackPrevious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395288" y="6453188"/>
            <a:ext cx="2808287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rgbClr val="0066FF"/>
                </a:solidFill>
              </a:rPr>
              <a:t>Data Structures &amp; Algorithms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rgbClr val="00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23850" y="1628775"/>
            <a:ext cx="83518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endParaRPr lang="en-GB" sz="4400" b="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GB" sz="4400" dirty="0">
                <a:solidFill>
                  <a:schemeClr val="tx1"/>
                </a:solidFill>
                <a:latin typeface="Times New Roman" pitchFamily="18" charset="0"/>
              </a:rPr>
              <a:t>Section 7</a:t>
            </a:r>
          </a:p>
          <a:p>
            <a:pPr algn="ctr" eaLnBrk="1" hangingPunct="1"/>
            <a:endParaRPr lang="en-GB" sz="4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GB" sz="3200" dirty="0">
                <a:solidFill>
                  <a:schemeClr val="tx1"/>
                </a:solidFill>
                <a:latin typeface="Times New Roman" pitchFamily="18" charset="0"/>
              </a:rPr>
              <a:t>Priority queues and heaps</a:t>
            </a:r>
          </a:p>
          <a:p>
            <a:pPr algn="ctr" eaLnBrk="1" hangingPunct="1"/>
            <a:endParaRPr lang="en-GB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Minimum &amp; maximum heaps cont./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mtClean="0"/>
              <a:t>The example below is a complete binary tree which is also a maximum tree i.e. a maximum heap. </a:t>
            </a:r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 flipH="1">
            <a:off x="5191125" y="377348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2274888" y="4406900"/>
            <a:ext cx="495300" cy="5762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2346325" y="446405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5703" name="Oval 7"/>
          <p:cNvSpPr>
            <a:spLocks noChangeArrowheads="1"/>
          </p:cNvSpPr>
          <p:nvPr/>
        </p:nvSpPr>
        <p:spPr bwMode="auto">
          <a:xfrm>
            <a:off x="4860925" y="4364038"/>
            <a:ext cx="495300" cy="5762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926013" y="442595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 flipH="1">
            <a:off x="2600325" y="381635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2851150" y="3327400"/>
            <a:ext cx="495300" cy="5762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2922588" y="338455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5708" name="Line 12"/>
          <p:cNvSpPr>
            <a:spLocks noChangeShapeType="1"/>
          </p:cNvSpPr>
          <p:nvPr/>
        </p:nvSpPr>
        <p:spPr bwMode="auto">
          <a:xfrm>
            <a:off x="3238500" y="384333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09" name="Line 13"/>
          <p:cNvSpPr>
            <a:spLocks noChangeShapeType="1"/>
          </p:cNvSpPr>
          <p:nvPr/>
        </p:nvSpPr>
        <p:spPr bwMode="auto">
          <a:xfrm flipH="1">
            <a:off x="3190875" y="2651125"/>
            <a:ext cx="83502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10" name="Oval 14"/>
          <p:cNvSpPr>
            <a:spLocks noChangeArrowheads="1"/>
          </p:cNvSpPr>
          <p:nvPr/>
        </p:nvSpPr>
        <p:spPr bwMode="auto">
          <a:xfrm>
            <a:off x="4075113" y="2246313"/>
            <a:ext cx="495300" cy="5762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4146550" y="23034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>
            <a:off x="4602163" y="2663825"/>
            <a:ext cx="94615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13" name="Oval 17"/>
          <p:cNvSpPr>
            <a:spLocks noChangeArrowheads="1"/>
          </p:cNvSpPr>
          <p:nvPr/>
        </p:nvSpPr>
        <p:spPr bwMode="auto">
          <a:xfrm>
            <a:off x="5443538" y="3254375"/>
            <a:ext cx="495300" cy="5762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14" name="Text Box 18"/>
          <p:cNvSpPr txBox="1">
            <a:spLocks noChangeArrowheads="1"/>
          </p:cNvSpPr>
          <p:nvPr/>
        </p:nvSpPr>
        <p:spPr bwMode="auto">
          <a:xfrm>
            <a:off x="5514975" y="33115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5715" name="Oval 19"/>
          <p:cNvSpPr>
            <a:spLocks noChangeArrowheads="1"/>
          </p:cNvSpPr>
          <p:nvPr/>
        </p:nvSpPr>
        <p:spPr bwMode="auto">
          <a:xfrm>
            <a:off x="3421063" y="4406900"/>
            <a:ext cx="495300" cy="5762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3492500" y="446405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5717" name="Line 21"/>
          <p:cNvSpPr>
            <a:spLocks noChangeShapeType="1"/>
          </p:cNvSpPr>
          <p:nvPr/>
        </p:nvSpPr>
        <p:spPr bwMode="auto">
          <a:xfrm>
            <a:off x="5835650" y="3800475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18" name="Oval 22"/>
          <p:cNvSpPr>
            <a:spLocks noChangeArrowheads="1"/>
          </p:cNvSpPr>
          <p:nvPr/>
        </p:nvSpPr>
        <p:spPr bwMode="auto">
          <a:xfrm>
            <a:off x="6019800" y="4364038"/>
            <a:ext cx="495300" cy="5762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6084888" y="442595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5720" name="Oval 24"/>
          <p:cNvSpPr>
            <a:spLocks noChangeArrowheads="1"/>
          </p:cNvSpPr>
          <p:nvPr/>
        </p:nvSpPr>
        <p:spPr bwMode="auto">
          <a:xfrm>
            <a:off x="1704975" y="5516563"/>
            <a:ext cx="495300" cy="5762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1776413" y="557371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5722" name="Line 26"/>
          <p:cNvSpPr>
            <a:spLocks noChangeShapeType="1"/>
          </p:cNvSpPr>
          <p:nvPr/>
        </p:nvSpPr>
        <p:spPr bwMode="auto">
          <a:xfrm flipH="1">
            <a:off x="2030413" y="492601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23" name="Line 27"/>
          <p:cNvSpPr>
            <a:spLocks noChangeShapeType="1"/>
          </p:cNvSpPr>
          <p:nvPr/>
        </p:nvSpPr>
        <p:spPr bwMode="auto">
          <a:xfrm>
            <a:off x="2668588" y="495300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5724" name="Oval 28"/>
          <p:cNvSpPr>
            <a:spLocks noChangeArrowheads="1"/>
          </p:cNvSpPr>
          <p:nvPr/>
        </p:nvSpPr>
        <p:spPr bwMode="auto">
          <a:xfrm>
            <a:off x="2851150" y="5516563"/>
            <a:ext cx="495300" cy="5762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25" name="Text Box 29"/>
          <p:cNvSpPr txBox="1">
            <a:spLocks noChangeArrowheads="1"/>
          </p:cNvSpPr>
          <p:nvPr/>
        </p:nvSpPr>
        <p:spPr bwMode="auto">
          <a:xfrm>
            <a:off x="2922588" y="557371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285700" grpId="0" animBg="1"/>
      <p:bldP spid="285701" grpId="0" animBg="1"/>
      <p:bldP spid="285702" grpId="0"/>
      <p:bldP spid="285703" grpId="0" animBg="1"/>
      <p:bldP spid="285704" grpId="0"/>
      <p:bldP spid="285705" grpId="0" animBg="1"/>
      <p:bldP spid="285706" grpId="0" animBg="1"/>
      <p:bldP spid="285707" grpId="0"/>
      <p:bldP spid="285708" grpId="0" animBg="1"/>
      <p:bldP spid="285709" grpId="0" animBg="1"/>
      <p:bldP spid="285710" grpId="0" animBg="1"/>
      <p:bldP spid="285711" grpId="0"/>
      <p:bldP spid="285712" grpId="0" animBg="1"/>
      <p:bldP spid="285713" grpId="0" animBg="1"/>
      <p:bldP spid="285714" grpId="0"/>
      <p:bldP spid="285715" grpId="0" animBg="1"/>
      <p:bldP spid="285716" grpId="0"/>
      <p:bldP spid="285717" grpId="0" animBg="1"/>
      <p:bldP spid="285718" grpId="0" animBg="1"/>
      <p:bldP spid="285719" grpId="0"/>
      <p:bldP spid="285720" grpId="0" animBg="1"/>
      <p:bldP spid="285721" grpId="0"/>
      <p:bldP spid="285722" grpId="0" animBg="1"/>
      <p:bldP spid="285723" grpId="0" animBg="1"/>
      <p:bldP spid="285724" grpId="0" animBg="1"/>
      <p:bldP spid="2857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Storing heaps in an array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dirty="0" smtClean="0"/>
              <a:t>An array provides efficient storage for any heap. </a:t>
            </a:r>
          </a:p>
        </p:txBody>
      </p:sp>
      <p:sp>
        <p:nvSpPr>
          <p:cNvPr id="286724" name="Line 4"/>
          <p:cNvSpPr>
            <a:spLocks noChangeShapeType="1"/>
          </p:cNvSpPr>
          <p:nvPr/>
        </p:nvSpPr>
        <p:spPr bwMode="auto">
          <a:xfrm flipH="1">
            <a:off x="4098925" y="30988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1181100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1254125" y="37893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3767138" y="37465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3833813" y="37512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 flipH="1">
            <a:off x="1508125" y="31416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30" name="Oval 10"/>
          <p:cNvSpPr>
            <a:spLocks noChangeArrowheads="1"/>
          </p:cNvSpPr>
          <p:nvPr/>
        </p:nvSpPr>
        <p:spPr bwMode="auto">
          <a:xfrm>
            <a:off x="1757363" y="2709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1830388" y="27098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>
            <a:off x="2146300" y="3168650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33" name="Line 13"/>
          <p:cNvSpPr>
            <a:spLocks noChangeShapeType="1"/>
          </p:cNvSpPr>
          <p:nvPr/>
        </p:nvSpPr>
        <p:spPr bwMode="auto">
          <a:xfrm flipH="1">
            <a:off x="2098675" y="1976438"/>
            <a:ext cx="83502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34" name="Oval 14"/>
          <p:cNvSpPr>
            <a:spLocks noChangeArrowheads="1"/>
          </p:cNvSpPr>
          <p:nvPr/>
        </p:nvSpPr>
        <p:spPr bwMode="auto">
          <a:xfrm>
            <a:off x="2981325" y="1628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3054350" y="162877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6736" name="Line 16"/>
          <p:cNvSpPr>
            <a:spLocks noChangeShapeType="1"/>
          </p:cNvSpPr>
          <p:nvPr/>
        </p:nvSpPr>
        <p:spPr bwMode="auto">
          <a:xfrm>
            <a:off x="3509963" y="1989138"/>
            <a:ext cx="94615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37" name="Oval 17"/>
          <p:cNvSpPr>
            <a:spLocks noChangeArrowheads="1"/>
          </p:cNvSpPr>
          <p:nvPr/>
        </p:nvSpPr>
        <p:spPr bwMode="auto">
          <a:xfrm>
            <a:off x="4349750" y="26368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38" name="Text Box 18"/>
          <p:cNvSpPr txBox="1">
            <a:spLocks noChangeArrowheads="1"/>
          </p:cNvSpPr>
          <p:nvPr/>
        </p:nvSpPr>
        <p:spPr bwMode="auto">
          <a:xfrm>
            <a:off x="4422775" y="26368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6739" name="Oval 19"/>
          <p:cNvSpPr>
            <a:spLocks noChangeArrowheads="1"/>
          </p:cNvSpPr>
          <p:nvPr/>
        </p:nvSpPr>
        <p:spPr bwMode="auto">
          <a:xfrm>
            <a:off x="2327275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40" name="Text Box 20"/>
          <p:cNvSpPr txBox="1">
            <a:spLocks noChangeArrowheads="1"/>
          </p:cNvSpPr>
          <p:nvPr/>
        </p:nvSpPr>
        <p:spPr bwMode="auto">
          <a:xfrm>
            <a:off x="2400300" y="37893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6741" name="Line 21"/>
          <p:cNvSpPr>
            <a:spLocks noChangeShapeType="1"/>
          </p:cNvSpPr>
          <p:nvPr/>
        </p:nvSpPr>
        <p:spPr bwMode="auto">
          <a:xfrm>
            <a:off x="4743450" y="31257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42" name="Oval 22"/>
          <p:cNvSpPr>
            <a:spLocks noChangeArrowheads="1"/>
          </p:cNvSpPr>
          <p:nvPr/>
        </p:nvSpPr>
        <p:spPr bwMode="auto">
          <a:xfrm>
            <a:off x="4926013" y="37465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4992688" y="37512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611188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45" name="Text Box 25"/>
          <p:cNvSpPr txBox="1">
            <a:spLocks noChangeArrowheads="1"/>
          </p:cNvSpPr>
          <p:nvPr/>
        </p:nvSpPr>
        <p:spPr bwMode="auto">
          <a:xfrm>
            <a:off x="684213" y="48990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286746" name="Line 26"/>
          <p:cNvSpPr>
            <a:spLocks noChangeShapeType="1"/>
          </p:cNvSpPr>
          <p:nvPr/>
        </p:nvSpPr>
        <p:spPr bwMode="auto">
          <a:xfrm flipH="1">
            <a:off x="938213" y="42513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47" name="Line 27"/>
          <p:cNvSpPr>
            <a:spLocks noChangeShapeType="1"/>
          </p:cNvSpPr>
          <p:nvPr/>
        </p:nvSpPr>
        <p:spPr bwMode="auto">
          <a:xfrm>
            <a:off x="1576388" y="4278313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1757363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49" name="Text Box 29"/>
          <p:cNvSpPr txBox="1">
            <a:spLocks noChangeArrowheads="1"/>
          </p:cNvSpPr>
          <p:nvPr/>
        </p:nvSpPr>
        <p:spPr bwMode="auto">
          <a:xfrm>
            <a:off x="1830388" y="48990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399436" name="Text Box 76"/>
          <p:cNvSpPr txBox="1">
            <a:spLocks noChangeArrowheads="1"/>
          </p:cNvSpPr>
          <p:nvPr/>
        </p:nvSpPr>
        <p:spPr bwMode="auto">
          <a:xfrm>
            <a:off x="2486025" y="5445125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/>
              <a:t>heap[ ]               </a:t>
            </a:r>
          </a:p>
        </p:txBody>
      </p:sp>
      <p:sp>
        <p:nvSpPr>
          <p:cNvPr id="399437" name="Line 77"/>
          <p:cNvSpPr>
            <a:spLocks noChangeShapeType="1"/>
          </p:cNvSpPr>
          <p:nvPr/>
        </p:nvSpPr>
        <p:spPr bwMode="auto">
          <a:xfrm>
            <a:off x="3349625" y="568801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9438" name="Text Box 78"/>
          <p:cNvSpPr txBox="1">
            <a:spLocks noChangeArrowheads="1"/>
          </p:cNvSpPr>
          <p:nvPr/>
        </p:nvSpPr>
        <p:spPr bwMode="auto">
          <a:xfrm>
            <a:off x="4565650" y="5940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800"/>
              <a:t>1</a:t>
            </a:r>
          </a:p>
        </p:txBody>
      </p:sp>
      <p:sp>
        <p:nvSpPr>
          <p:cNvPr id="399439" name="Text Box 79"/>
          <p:cNvSpPr txBox="1">
            <a:spLocks noChangeArrowheads="1"/>
          </p:cNvSpPr>
          <p:nvPr/>
        </p:nvSpPr>
        <p:spPr bwMode="auto">
          <a:xfrm>
            <a:off x="5610225" y="5942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800"/>
              <a:t>5</a:t>
            </a:r>
          </a:p>
        </p:txBody>
      </p:sp>
      <p:sp>
        <p:nvSpPr>
          <p:cNvPr id="399440" name="Text Box 80"/>
          <p:cNvSpPr txBox="1">
            <a:spLocks noChangeArrowheads="1"/>
          </p:cNvSpPr>
          <p:nvPr/>
        </p:nvSpPr>
        <p:spPr bwMode="auto">
          <a:xfrm>
            <a:off x="6132513" y="5942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800" dirty="0"/>
              <a:t>7</a:t>
            </a:r>
          </a:p>
        </p:txBody>
      </p:sp>
      <p:graphicFrame>
        <p:nvGraphicFramePr>
          <p:cNvPr id="286793" name="Group 73"/>
          <p:cNvGraphicFramePr>
            <a:graphicFrameLocks noGrp="1"/>
          </p:cNvGraphicFramePr>
          <p:nvPr/>
        </p:nvGraphicFramePr>
        <p:xfrm>
          <a:off x="4333875" y="5373688"/>
          <a:ext cx="4208463" cy="541338"/>
        </p:xfrm>
        <a:graphic>
          <a:graphicData uri="http://schemas.openxmlformats.org/drawingml/2006/table">
            <a:tbl>
              <a:tblPr/>
              <a:tblGrid>
                <a:gridCol w="263525"/>
                <a:gridCol w="261938"/>
                <a:gridCol w="263525"/>
                <a:gridCol w="263525"/>
                <a:gridCol w="261937"/>
                <a:gridCol w="263525"/>
                <a:gridCol w="263525"/>
                <a:gridCol w="263525"/>
                <a:gridCol w="261938"/>
                <a:gridCol w="263525"/>
                <a:gridCol w="263525"/>
                <a:gridCol w="261937"/>
                <a:gridCol w="263525"/>
                <a:gridCol w="263525"/>
                <a:gridCol w="261938"/>
                <a:gridCol w="263525"/>
              </a:tblGrid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480" name="Text Box 120"/>
          <p:cNvSpPr txBox="1">
            <a:spLocks noChangeArrowheads="1"/>
          </p:cNvSpPr>
          <p:nvPr/>
        </p:nvSpPr>
        <p:spPr bwMode="auto">
          <a:xfrm>
            <a:off x="6659563" y="5940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800"/>
              <a:t>9</a:t>
            </a:r>
          </a:p>
        </p:txBody>
      </p:sp>
      <p:sp>
        <p:nvSpPr>
          <p:cNvPr id="2" name="Text Box 120"/>
          <p:cNvSpPr txBox="1">
            <a:spLocks noChangeArrowheads="1"/>
          </p:cNvSpPr>
          <p:nvPr/>
        </p:nvSpPr>
        <p:spPr bwMode="auto">
          <a:xfrm>
            <a:off x="5076825" y="5942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800"/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  <p:bldP spid="286724" grpId="0" animBg="1"/>
      <p:bldP spid="286725" grpId="0" animBg="1"/>
      <p:bldP spid="286726" grpId="0"/>
      <p:bldP spid="286727" grpId="0" animBg="1"/>
      <p:bldP spid="286728" grpId="0"/>
      <p:bldP spid="286729" grpId="0" animBg="1"/>
      <p:bldP spid="286730" grpId="0" animBg="1"/>
      <p:bldP spid="286731" grpId="0"/>
      <p:bldP spid="286732" grpId="0" animBg="1"/>
      <p:bldP spid="286733" grpId="0" animBg="1"/>
      <p:bldP spid="286734" grpId="0" animBg="1"/>
      <p:bldP spid="286735" grpId="0"/>
      <p:bldP spid="286736" grpId="0" animBg="1"/>
      <p:bldP spid="286737" grpId="0" animBg="1"/>
      <p:bldP spid="286738" grpId="0"/>
      <p:bldP spid="286739" grpId="0" animBg="1"/>
      <p:bldP spid="286740" grpId="0"/>
      <p:bldP spid="286741" grpId="0" animBg="1"/>
      <p:bldP spid="286742" grpId="0" animBg="1"/>
      <p:bldP spid="286743" grpId="0"/>
      <p:bldP spid="286744" grpId="0" animBg="1"/>
      <p:bldP spid="286745" grpId="0"/>
      <p:bldP spid="286746" grpId="0" animBg="1"/>
      <p:bldP spid="286747" grpId="0" animBg="1"/>
      <p:bldP spid="286748" grpId="0" animBg="1"/>
      <p:bldP spid="286749" grpId="0"/>
      <p:bldP spid="399436" grpId="0"/>
      <p:bldP spid="399437" grpId="0" animBg="1"/>
      <p:bldP spid="399438" grpId="0"/>
      <p:bldP spid="399439" grpId="0"/>
      <p:bldP spid="399440" grpId="0"/>
      <p:bldP spid="39948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heap representations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Binary heap: Array representation of a heap-ordered complete binary tree.</a:t>
            </a:r>
          </a:p>
          <a:p>
            <a:r>
              <a:rPr lang="en-GB" sz="2000" dirty="0" smtClean="0"/>
              <a:t>Heap-ordered binary tree.</a:t>
            </a:r>
          </a:p>
          <a:p>
            <a:pPr lvl="1"/>
            <a:r>
              <a:rPr lang="en-GB" sz="2000" dirty="0" smtClean="0"/>
              <a:t>Keys in nodes.</a:t>
            </a:r>
          </a:p>
          <a:p>
            <a:pPr lvl="1"/>
            <a:r>
              <a:rPr lang="en-GB" sz="2000" dirty="0" smtClean="0"/>
              <a:t>Parent’s key no smaller than children’s keys.</a:t>
            </a:r>
          </a:p>
          <a:p>
            <a:endParaRPr lang="en-GB" sz="2000" dirty="0"/>
          </a:p>
          <a:p>
            <a:r>
              <a:rPr lang="en-GB" sz="2000" dirty="0" smtClean="0"/>
              <a:t>Array representation.</a:t>
            </a:r>
          </a:p>
          <a:p>
            <a:pPr lvl="1"/>
            <a:r>
              <a:rPr lang="en-GB" sz="2000" dirty="0" smtClean="0"/>
              <a:t>Indices start at 1.</a:t>
            </a:r>
          </a:p>
          <a:p>
            <a:pPr lvl="1"/>
            <a:r>
              <a:rPr lang="en-GB" sz="2000" dirty="0" smtClean="0"/>
              <a:t>Take nodes in level order.</a:t>
            </a:r>
          </a:p>
          <a:p>
            <a:pPr lvl="1"/>
            <a:r>
              <a:rPr lang="en-GB" sz="2000" dirty="0" smtClean="0"/>
              <a:t>No explicit links needed!</a:t>
            </a:r>
            <a:endParaRPr lang="en-GB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49" y="2492896"/>
            <a:ext cx="4035425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521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Binary heap properties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z="2000" dirty="0" smtClean="0"/>
              <a:t>Largest key is a[1], which is the root of binary tree.</a:t>
            </a:r>
          </a:p>
          <a:p>
            <a:pPr eaLnBrk="1" hangingPunct="1"/>
            <a:r>
              <a:rPr lang="en-GB" sz="2000" dirty="0" smtClean="0"/>
              <a:t>Can use array indices to move through tree.</a:t>
            </a:r>
          </a:p>
          <a:p>
            <a:pPr lvl="1" eaLnBrk="1" hangingPunct="1"/>
            <a:r>
              <a:rPr lang="en-GB" sz="2000" dirty="0" smtClean="0"/>
              <a:t>Parent of node at k is at k/2.</a:t>
            </a:r>
          </a:p>
          <a:p>
            <a:pPr lvl="1" eaLnBrk="1" hangingPunct="1"/>
            <a:r>
              <a:rPr lang="en-GB" sz="2000" dirty="0" smtClean="0"/>
              <a:t>Children of node at k are at 2k and 2k+1.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83484"/>
            <a:ext cx="4037041" cy="394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689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Moving up &amp; down a heap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mtClean="0"/>
              <a:t>Moving from one node to another</a:t>
            </a:r>
          </a:p>
          <a:p>
            <a:pPr eaLnBrk="1" hangingPunct="1">
              <a:buFontTx/>
              <a:buNone/>
            </a:pPr>
            <a:r>
              <a:rPr lang="en-GB" smtClean="0"/>
              <a:t>	simply involves moving from one</a:t>
            </a:r>
          </a:p>
          <a:p>
            <a:pPr eaLnBrk="1" hangingPunct="1">
              <a:buFontTx/>
              <a:buNone/>
            </a:pPr>
            <a:r>
              <a:rPr lang="en-GB" smtClean="0"/>
              <a:t>	element of the array to the</a:t>
            </a:r>
          </a:p>
          <a:p>
            <a:pPr eaLnBrk="1" hangingPunct="1">
              <a:buFontTx/>
              <a:buNone/>
            </a:pPr>
            <a:r>
              <a:rPr lang="en-GB" smtClean="0"/>
              <a:t>	next:  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7062788" y="35433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49" name="Oval 5"/>
          <p:cNvSpPr>
            <a:spLocks noChangeArrowheads="1"/>
          </p:cNvSpPr>
          <p:nvPr/>
        </p:nvSpPr>
        <p:spPr bwMode="auto">
          <a:xfrm>
            <a:off x="4144963" y="4233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4217988" y="42338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6731000" y="41910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6797675" y="41957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 flipH="1">
            <a:off x="4471988" y="35861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4721225" y="3154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794250" y="31543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5110163" y="36131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 flipH="1">
            <a:off x="5062538" y="2420938"/>
            <a:ext cx="83502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5945188" y="20732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6018213" y="207327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7760" name="Line 16"/>
          <p:cNvSpPr>
            <a:spLocks noChangeShapeType="1"/>
          </p:cNvSpPr>
          <p:nvPr/>
        </p:nvSpPr>
        <p:spPr bwMode="auto">
          <a:xfrm>
            <a:off x="6473825" y="2433638"/>
            <a:ext cx="94615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61" name="Oval 17"/>
          <p:cNvSpPr>
            <a:spLocks noChangeArrowheads="1"/>
          </p:cNvSpPr>
          <p:nvPr/>
        </p:nvSpPr>
        <p:spPr bwMode="auto">
          <a:xfrm>
            <a:off x="7313613" y="30813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62" name="Text Box 18"/>
          <p:cNvSpPr txBox="1">
            <a:spLocks noChangeArrowheads="1"/>
          </p:cNvSpPr>
          <p:nvPr/>
        </p:nvSpPr>
        <p:spPr bwMode="auto">
          <a:xfrm>
            <a:off x="7386638" y="308133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7763" name="Oval 19"/>
          <p:cNvSpPr>
            <a:spLocks noChangeArrowheads="1"/>
          </p:cNvSpPr>
          <p:nvPr/>
        </p:nvSpPr>
        <p:spPr bwMode="auto">
          <a:xfrm>
            <a:off x="5291138" y="4233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64" name="Text Box 20"/>
          <p:cNvSpPr txBox="1">
            <a:spLocks noChangeArrowheads="1"/>
          </p:cNvSpPr>
          <p:nvPr/>
        </p:nvSpPr>
        <p:spPr bwMode="auto">
          <a:xfrm>
            <a:off x="5364163" y="42338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>
            <a:off x="7707313" y="3570288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66" name="Oval 22"/>
          <p:cNvSpPr>
            <a:spLocks noChangeArrowheads="1"/>
          </p:cNvSpPr>
          <p:nvPr/>
        </p:nvSpPr>
        <p:spPr bwMode="auto">
          <a:xfrm>
            <a:off x="7889875" y="41910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7956550" y="41957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7768" name="Oval 24"/>
          <p:cNvSpPr>
            <a:spLocks noChangeArrowheads="1"/>
          </p:cNvSpPr>
          <p:nvPr/>
        </p:nvSpPr>
        <p:spPr bwMode="auto">
          <a:xfrm>
            <a:off x="3575050" y="53435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69" name="Text Box 25"/>
          <p:cNvSpPr txBox="1">
            <a:spLocks noChangeArrowheads="1"/>
          </p:cNvSpPr>
          <p:nvPr/>
        </p:nvSpPr>
        <p:spPr bwMode="auto">
          <a:xfrm>
            <a:off x="3648075" y="53435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287770" name="Line 26"/>
          <p:cNvSpPr>
            <a:spLocks noChangeShapeType="1"/>
          </p:cNvSpPr>
          <p:nvPr/>
        </p:nvSpPr>
        <p:spPr bwMode="auto">
          <a:xfrm flipH="1">
            <a:off x="3902075" y="46958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71" name="Line 27"/>
          <p:cNvSpPr>
            <a:spLocks noChangeShapeType="1"/>
          </p:cNvSpPr>
          <p:nvPr/>
        </p:nvSpPr>
        <p:spPr bwMode="auto">
          <a:xfrm>
            <a:off x="4540250" y="47228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7772" name="Oval 28"/>
          <p:cNvSpPr>
            <a:spLocks noChangeArrowheads="1"/>
          </p:cNvSpPr>
          <p:nvPr/>
        </p:nvSpPr>
        <p:spPr bwMode="auto">
          <a:xfrm>
            <a:off x="4721225" y="53435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73" name="Text Box 29"/>
          <p:cNvSpPr txBox="1">
            <a:spLocks noChangeArrowheads="1"/>
          </p:cNvSpPr>
          <p:nvPr/>
        </p:nvSpPr>
        <p:spPr bwMode="auto">
          <a:xfrm>
            <a:off x="4794250" y="53435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87817" name="Text Box 73"/>
          <p:cNvSpPr txBox="1">
            <a:spLocks noChangeArrowheads="1"/>
          </p:cNvSpPr>
          <p:nvPr/>
        </p:nvSpPr>
        <p:spPr bwMode="auto">
          <a:xfrm>
            <a:off x="6011863" y="17002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1</a:t>
            </a:r>
          </a:p>
        </p:txBody>
      </p:sp>
      <p:sp>
        <p:nvSpPr>
          <p:cNvPr id="287818" name="Text Box 74"/>
          <p:cNvSpPr txBox="1">
            <a:spLocks noChangeArrowheads="1"/>
          </p:cNvSpPr>
          <p:nvPr/>
        </p:nvSpPr>
        <p:spPr bwMode="auto">
          <a:xfrm>
            <a:off x="7380288" y="27749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3</a:t>
            </a:r>
          </a:p>
        </p:txBody>
      </p:sp>
      <p:sp>
        <p:nvSpPr>
          <p:cNvPr id="287819" name="Text Box 75"/>
          <p:cNvSpPr txBox="1">
            <a:spLocks noChangeArrowheads="1"/>
          </p:cNvSpPr>
          <p:nvPr/>
        </p:nvSpPr>
        <p:spPr bwMode="auto">
          <a:xfrm>
            <a:off x="4787900" y="28463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2</a:t>
            </a:r>
          </a:p>
        </p:txBody>
      </p:sp>
      <p:sp>
        <p:nvSpPr>
          <p:cNvPr id="287820" name="Text Box 76"/>
          <p:cNvSpPr txBox="1">
            <a:spLocks noChangeArrowheads="1"/>
          </p:cNvSpPr>
          <p:nvPr/>
        </p:nvSpPr>
        <p:spPr bwMode="auto">
          <a:xfrm>
            <a:off x="4211638" y="39258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4</a:t>
            </a:r>
          </a:p>
        </p:txBody>
      </p:sp>
      <p:sp>
        <p:nvSpPr>
          <p:cNvPr id="287821" name="Text Box 77"/>
          <p:cNvSpPr txBox="1">
            <a:spLocks noChangeArrowheads="1"/>
          </p:cNvSpPr>
          <p:nvPr/>
        </p:nvSpPr>
        <p:spPr bwMode="auto">
          <a:xfrm>
            <a:off x="5364163" y="39258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5</a:t>
            </a:r>
          </a:p>
        </p:txBody>
      </p:sp>
      <p:sp>
        <p:nvSpPr>
          <p:cNvPr id="287822" name="Text Box 78"/>
          <p:cNvSpPr txBox="1">
            <a:spLocks noChangeArrowheads="1"/>
          </p:cNvSpPr>
          <p:nvPr/>
        </p:nvSpPr>
        <p:spPr bwMode="auto">
          <a:xfrm>
            <a:off x="7956550" y="38608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7</a:t>
            </a:r>
          </a:p>
        </p:txBody>
      </p:sp>
      <p:sp>
        <p:nvSpPr>
          <p:cNvPr id="287823" name="Text Box 79"/>
          <p:cNvSpPr txBox="1">
            <a:spLocks noChangeArrowheads="1"/>
          </p:cNvSpPr>
          <p:nvPr/>
        </p:nvSpPr>
        <p:spPr bwMode="auto">
          <a:xfrm>
            <a:off x="6804025" y="38608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6</a:t>
            </a:r>
          </a:p>
        </p:txBody>
      </p:sp>
      <p:sp>
        <p:nvSpPr>
          <p:cNvPr id="287824" name="Text Box 80"/>
          <p:cNvSpPr txBox="1">
            <a:spLocks noChangeArrowheads="1"/>
          </p:cNvSpPr>
          <p:nvPr/>
        </p:nvSpPr>
        <p:spPr bwMode="auto">
          <a:xfrm>
            <a:off x="3635375" y="50133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8</a:t>
            </a:r>
          </a:p>
        </p:txBody>
      </p:sp>
      <p:sp>
        <p:nvSpPr>
          <p:cNvPr id="287825" name="Text Box 81"/>
          <p:cNvSpPr txBox="1">
            <a:spLocks noChangeArrowheads="1"/>
          </p:cNvSpPr>
          <p:nvPr/>
        </p:nvSpPr>
        <p:spPr bwMode="auto">
          <a:xfrm>
            <a:off x="4787900" y="5006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 animBg="1"/>
      <p:bldP spid="287749" grpId="0" animBg="1"/>
      <p:bldP spid="287750" grpId="0"/>
      <p:bldP spid="287751" grpId="0" animBg="1"/>
      <p:bldP spid="287752" grpId="0"/>
      <p:bldP spid="287753" grpId="0" animBg="1"/>
      <p:bldP spid="287754" grpId="0" animBg="1"/>
      <p:bldP spid="287755" grpId="0"/>
      <p:bldP spid="287756" grpId="0" animBg="1"/>
      <p:bldP spid="287757" grpId="0" animBg="1"/>
      <p:bldP spid="287758" grpId="0" animBg="1"/>
      <p:bldP spid="287759" grpId="0"/>
      <p:bldP spid="287760" grpId="0" animBg="1"/>
      <p:bldP spid="287761" grpId="0" animBg="1"/>
      <p:bldP spid="287762" grpId="0"/>
      <p:bldP spid="287763" grpId="0" animBg="1"/>
      <p:bldP spid="287764" grpId="0"/>
      <p:bldP spid="287765" grpId="0" animBg="1"/>
      <p:bldP spid="287766" grpId="0" animBg="1"/>
      <p:bldP spid="287767" grpId="0"/>
      <p:bldP spid="287768" grpId="0" animBg="1"/>
      <p:bldP spid="287769" grpId="0"/>
      <p:bldP spid="287770" grpId="0" animBg="1"/>
      <p:bldP spid="287771" grpId="0" animBg="1"/>
      <p:bldP spid="287772" grpId="0" animBg="1"/>
      <p:bldP spid="287773" grpId="0"/>
      <p:bldP spid="287817" grpId="0"/>
      <p:bldP spid="287818" grpId="0"/>
      <p:bldP spid="287819" grpId="0"/>
      <p:bldP spid="287820" grpId="0"/>
      <p:bldP spid="287821" grpId="0"/>
      <p:bldP spid="287822" grpId="0"/>
      <p:bldP spid="287823" grpId="0"/>
      <p:bldP spid="287824" grpId="0"/>
      <p:bldP spid="2878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Inserting an element into a max heap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dirty="0" smtClean="0"/>
              <a:t>Insertion involves adding a new leaf node and then allowing it to "bubble/swim up" the tree until it finds a parent with priority </a:t>
            </a:r>
            <a:r>
              <a:rPr lang="en-GB" dirty="0" smtClean="0">
                <a:cs typeface="Times New Roman" pitchFamily="18" charset="0"/>
              </a:rPr>
              <a:t>≥ </a:t>
            </a:r>
            <a:r>
              <a:rPr lang="en-GB" dirty="0" smtClean="0"/>
              <a:t>itself. E.g. adding 12, we start with: </a:t>
            </a:r>
          </a:p>
        </p:txBody>
      </p:sp>
      <p:sp>
        <p:nvSpPr>
          <p:cNvPr id="290849" name="Line 33"/>
          <p:cNvSpPr>
            <a:spLocks noChangeShapeType="1"/>
          </p:cNvSpPr>
          <p:nvPr/>
        </p:nvSpPr>
        <p:spPr bwMode="auto">
          <a:xfrm flipH="1">
            <a:off x="6199188" y="36147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50" name="Oval 34"/>
          <p:cNvSpPr>
            <a:spLocks noChangeArrowheads="1"/>
          </p:cNvSpPr>
          <p:nvPr/>
        </p:nvSpPr>
        <p:spPr bwMode="auto">
          <a:xfrm>
            <a:off x="3270250" y="42926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51" name="Text Box 35"/>
          <p:cNvSpPr txBox="1">
            <a:spLocks noChangeArrowheads="1"/>
          </p:cNvSpPr>
          <p:nvPr/>
        </p:nvSpPr>
        <p:spPr bwMode="auto">
          <a:xfrm>
            <a:off x="3343275" y="42926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0852" name="Oval 36"/>
          <p:cNvSpPr>
            <a:spLocks noChangeArrowheads="1"/>
          </p:cNvSpPr>
          <p:nvPr/>
        </p:nvSpPr>
        <p:spPr bwMode="auto">
          <a:xfrm>
            <a:off x="5867400" y="42624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53" name="Text Box 37"/>
          <p:cNvSpPr txBox="1">
            <a:spLocks noChangeArrowheads="1"/>
          </p:cNvSpPr>
          <p:nvPr/>
        </p:nvSpPr>
        <p:spPr bwMode="auto">
          <a:xfrm>
            <a:off x="5934075" y="42672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H="1">
            <a:off x="3648075" y="3663950"/>
            <a:ext cx="525463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55" name="Oval 39"/>
          <p:cNvSpPr>
            <a:spLocks noChangeArrowheads="1"/>
          </p:cNvSpPr>
          <p:nvPr/>
        </p:nvSpPr>
        <p:spPr bwMode="auto">
          <a:xfrm>
            <a:off x="4140200" y="32131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56" name="Text Box 40"/>
          <p:cNvSpPr txBox="1">
            <a:spLocks noChangeArrowheads="1"/>
          </p:cNvSpPr>
          <p:nvPr/>
        </p:nvSpPr>
        <p:spPr bwMode="auto">
          <a:xfrm>
            <a:off x="4213225" y="32131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0857" name="Line 41"/>
          <p:cNvSpPr>
            <a:spLocks noChangeShapeType="1"/>
          </p:cNvSpPr>
          <p:nvPr/>
        </p:nvSpPr>
        <p:spPr bwMode="auto">
          <a:xfrm>
            <a:off x="4640263" y="3606800"/>
            <a:ext cx="477837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58" name="Line 42"/>
          <p:cNvSpPr>
            <a:spLocks noChangeShapeType="1"/>
          </p:cNvSpPr>
          <p:nvPr/>
        </p:nvSpPr>
        <p:spPr bwMode="auto">
          <a:xfrm flipH="1">
            <a:off x="4529138" y="2540000"/>
            <a:ext cx="703262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59" name="Oval 43"/>
          <p:cNvSpPr>
            <a:spLocks noChangeArrowheads="1"/>
          </p:cNvSpPr>
          <p:nvPr/>
        </p:nvSpPr>
        <p:spPr bwMode="auto">
          <a:xfrm>
            <a:off x="5219700" y="21320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60" name="Text Box 44"/>
          <p:cNvSpPr txBox="1">
            <a:spLocks noChangeArrowheads="1"/>
          </p:cNvSpPr>
          <p:nvPr/>
        </p:nvSpPr>
        <p:spPr bwMode="auto">
          <a:xfrm>
            <a:off x="5219700" y="2132013"/>
            <a:ext cx="554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5710238" y="2538413"/>
            <a:ext cx="7985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62" name="Oval 46"/>
          <p:cNvSpPr>
            <a:spLocks noChangeArrowheads="1"/>
          </p:cNvSpPr>
          <p:nvPr/>
        </p:nvSpPr>
        <p:spPr bwMode="auto">
          <a:xfrm>
            <a:off x="6450013" y="3152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63" name="Text Box 47"/>
          <p:cNvSpPr txBox="1">
            <a:spLocks noChangeArrowheads="1"/>
          </p:cNvSpPr>
          <p:nvPr/>
        </p:nvSpPr>
        <p:spPr bwMode="auto">
          <a:xfrm>
            <a:off x="6523038" y="315277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0864" name="Oval 48"/>
          <p:cNvSpPr>
            <a:spLocks noChangeArrowheads="1"/>
          </p:cNvSpPr>
          <p:nvPr/>
        </p:nvSpPr>
        <p:spPr bwMode="auto">
          <a:xfrm>
            <a:off x="4992688" y="42926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65" name="Text Box 49"/>
          <p:cNvSpPr txBox="1">
            <a:spLocks noChangeArrowheads="1"/>
          </p:cNvSpPr>
          <p:nvPr/>
        </p:nvSpPr>
        <p:spPr bwMode="auto">
          <a:xfrm>
            <a:off x="5059363" y="4292600"/>
            <a:ext cx="665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0866" name="Line 50"/>
          <p:cNvSpPr>
            <a:spLocks noChangeShapeType="1"/>
          </p:cNvSpPr>
          <p:nvPr/>
        </p:nvSpPr>
        <p:spPr bwMode="auto">
          <a:xfrm>
            <a:off x="6843713" y="3641725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67" name="Oval 51"/>
          <p:cNvSpPr>
            <a:spLocks noChangeArrowheads="1"/>
          </p:cNvSpPr>
          <p:nvPr/>
        </p:nvSpPr>
        <p:spPr bwMode="auto">
          <a:xfrm>
            <a:off x="7026275" y="42624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68" name="Text Box 52"/>
          <p:cNvSpPr txBox="1">
            <a:spLocks noChangeArrowheads="1"/>
          </p:cNvSpPr>
          <p:nvPr/>
        </p:nvSpPr>
        <p:spPr bwMode="auto">
          <a:xfrm>
            <a:off x="7092950" y="42672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0869" name="Oval 53"/>
          <p:cNvSpPr>
            <a:spLocks noChangeArrowheads="1"/>
          </p:cNvSpPr>
          <p:nvPr/>
        </p:nvSpPr>
        <p:spPr bwMode="auto">
          <a:xfrm>
            <a:off x="2700338" y="54022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70" name="Text Box 54"/>
          <p:cNvSpPr txBox="1">
            <a:spLocks noChangeArrowheads="1"/>
          </p:cNvSpPr>
          <p:nvPr/>
        </p:nvSpPr>
        <p:spPr bwMode="auto">
          <a:xfrm>
            <a:off x="2773363" y="54022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0871" name="Line 55"/>
          <p:cNvSpPr>
            <a:spLocks noChangeShapeType="1"/>
          </p:cNvSpPr>
          <p:nvPr/>
        </p:nvSpPr>
        <p:spPr bwMode="auto">
          <a:xfrm flipH="1">
            <a:off x="3027363" y="47545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72" name="Line 56"/>
          <p:cNvSpPr>
            <a:spLocks noChangeShapeType="1"/>
          </p:cNvSpPr>
          <p:nvPr/>
        </p:nvSpPr>
        <p:spPr bwMode="auto">
          <a:xfrm>
            <a:off x="3665538" y="47815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0873" name="Oval 57"/>
          <p:cNvSpPr>
            <a:spLocks noChangeArrowheads="1"/>
          </p:cNvSpPr>
          <p:nvPr/>
        </p:nvSpPr>
        <p:spPr bwMode="auto">
          <a:xfrm>
            <a:off x="3846513" y="54022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74" name="Text Box 58"/>
          <p:cNvSpPr txBox="1">
            <a:spLocks noChangeArrowheads="1"/>
          </p:cNvSpPr>
          <p:nvPr/>
        </p:nvSpPr>
        <p:spPr bwMode="auto">
          <a:xfrm>
            <a:off x="3919538" y="54022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0875" name="Oval 59"/>
          <p:cNvSpPr>
            <a:spLocks noChangeArrowheads="1"/>
          </p:cNvSpPr>
          <p:nvPr/>
        </p:nvSpPr>
        <p:spPr bwMode="auto">
          <a:xfrm>
            <a:off x="4500563" y="54149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76" name="Text Box 60"/>
          <p:cNvSpPr txBox="1">
            <a:spLocks noChangeArrowheads="1"/>
          </p:cNvSpPr>
          <p:nvPr/>
        </p:nvSpPr>
        <p:spPr bwMode="auto">
          <a:xfrm>
            <a:off x="4494213" y="5414963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0877" name="Line 61"/>
          <p:cNvSpPr>
            <a:spLocks noChangeShapeType="1"/>
          </p:cNvSpPr>
          <p:nvPr/>
        </p:nvSpPr>
        <p:spPr bwMode="auto">
          <a:xfrm flipH="1">
            <a:off x="4827588" y="47672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49" grpId="0" animBg="1"/>
      <p:bldP spid="290850" grpId="0" animBg="1"/>
      <p:bldP spid="290851" grpId="0"/>
      <p:bldP spid="290852" grpId="0" animBg="1"/>
      <p:bldP spid="290853" grpId="0"/>
      <p:bldP spid="290854" grpId="0" animBg="1"/>
      <p:bldP spid="290855" grpId="0" animBg="1"/>
      <p:bldP spid="290856" grpId="0"/>
      <p:bldP spid="290857" grpId="0" animBg="1"/>
      <p:bldP spid="290858" grpId="0" animBg="1"/>
      <p:bldP spid="290859" grpId="0" animBg="1"/>
      <p:bldP spid="290860" grpId="0"/>
      <p:bldP spid="290861" grpId="0" animBg="1"/>
      <p:bldP spid="290862" grpId="0" animBg="1"/>
      <p:bldP spid="290863" grpId="0"/>
      <p:bldP spid="290864" grpId="0" animBg="1"/>
      <p:bldP spid="290865" grpId="0"/>
      <p:bldP spid="290866" grpId="0" animBg="1"/>
      <p:bldP spid="290867" grpId="0" animBg="1"/>
      <p:bldP spid="290868" grpId="0"/>
      <p:bldP spid="290869" grpId="0" animBg="1"/>
      <p:bldP spid="290870" grpId="0"/>
      <p:bldP spid="290871" grpId="0" animBg="1"/>
      <p:bldP spid="290872" grpId="0" animBg="1"/>
      <p:bldP spid="290873" grpId="0" animBg="1"/>
      <p:bldP spid="290874" grpId="0"/>
      <p:bldP spid="290875" grpId="0" animBg="1"/>
      <p:bldP spid="290876" grpId="0"/>
      <p:bldP spid="2908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Inserting an element into a max heap cont./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dirty="0" smtClean="0"/>
              <a:t>Then 12 "bubbles/swims up" by swapping </a:t>
            </a:r>
          </a:p>
          <a:p>
            <a:pPr eaLnBrk="1" hangingPunct="1">
              <a:buFontTx/>
              <a:buNone/>
            </a:pPr>
            <a:r>
              <a:rPr lang="en-GB" dirty="0" smtClean="0"/>
              <a:t>	with 7: </a:t>
            </a:r>
          </a:p>
        </p:txBody>
      </p:sp>
      <p:sp>
        <p:nvSpPr>
          <p:cNvPr id="289796" name="Line 4"/>
          <p:cNvSpPr>
            <a:spLocks noChangeShapeType="1"/>
          </p:cNvSpPr>
          <p:nvPr/>
        </p:nvSpPr>
        <p:spPr bwMode="auto">
          <a:xfrm flipH="1">
            <a:off x="3606800" y="31115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797" name="Oval 5"/>
          <p:cNvSpPr>
            <a:spLocks noChangeArrowheads="1"/>
          </p:cNvSpPr>
          <p:nvPr/>
        </p:nvSpPr>
        <p:spPr bwMode="auto">
          <a:xfrm>
            <a:off x="677863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750888" y="37893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9799" name="Oval 7"/>
          <p:cNvSpPr>
            <a:spLocks noChangeArrowheads="1"/>
          </p:cNvSpPr>
          <p:nvPr/>
        </p:nvSpPr>
        <p:spPr bwMode="auto">
          <a:xfrm>
            <a:off x="3275013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3341688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 flipH="1">
            <a:off x="1055688" y="31607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02" name="Oval 10"/>
          <p:cNvSpPr>
            <a:spLocks noChangeArrowheads="1"/>
          </p:cNvSpPr>
          <p:nvPr/>
        </p:nvSpPr>
        <p:spPr bwMode="auto">
          <a:xfrm>
            <a:off x="1547813" y="2709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1620838" y="27098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9804" name="Line 12"/>
          <p:cNvSpPr>
            <a:spLocks noChangeShapeType="1"/>
          </p:cNvSpPr>
          <p:nvPr/>
        </p:nvSpPr>
        <p:spPr bwMode="auto">
          <a:xfrm>
            <a:off x="2047875" y="31035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 flipH="1">
            <a:off x="1936750" y="20367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>
            <a:off x="2627313" y="1628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2627313" y="1628775"/>
            <a:ext cx="690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89808" name="Line 16"/>
          <p:cNvSpPr>
            <a:spLocks noChangeShapeType="1"/>
          </p:cNvSpPr>
          <p:nvPr/>
        </p:nvSpPr>
        <p:spPr bwMode="auto">
          <a:xfrm>
            <a:off x="3117850" y="20351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09" name="Oval 17"/>
          <p:cNvSpPr>
            <a:spLocks noChangeArrowheads="1"/>
          </p:cNvSpPr>
          <p:nvPr/>
        </p:nvSpPr>
        <p:spPr bwMode="auto">
          <a:xfrm>
            <a:off x="3857625" y="26495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10" name="Text Box 18"/>
          <p:cNvSpPr txBox="1">
            <a:spLocks noChangeArrowheads="1"/>
          </p:cNvSpPr>
          <p:nvPr/>
        </p:nvSpPr>
        <p:spPr bwMode="auto">
          <a:xfrm>
            <a:off x="3930650" y="26495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9811" name="Oval 19"/>
          <p:cNvSpPr>
            <a:spLocks noChangeArrowheads="1"/>
          </p:cNvSpPr>
          <p:nvPr/>
        </p:nvSpPr>
        <p:spPr bwMode="auto">
          <a:xfrm>
            <a:off x="2400300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12" name="Text Box 20"/>
          <p:cNvSpPr txBox="1">
            <a:spLocks noChangeArrowheads="1"/>
          </p:cNvSpPr>
          <p:nvPr/>
        </p:nvSpPr>
        <p:spPr bwMode="auto">
          <a:xfrm>
            <a:off x="2395538" y="3789363"/>
            <a:ext cx="665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89813" name="Line 21"/>
          <p:cNvSpPr>
            <a:spLocks noChangeShapeType="1"/>
          </p:cNvSpPr>
          <p:nvPr/>
        </p:nvSpPr>
        <p:spPr bwMode="auto">
          <a:xfrm>
            <a:off x="4251325" y="31384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14" name="Oval 22"/>
          <p:cNvSpPr>
            <a:spLocks noChangeArrowheads="1"/>
          </p:cNvSpPr>
          <p:nvPr/>
        </p:nvSpPr>
        <p:spPr bwMode="auto">
          <a:xfrm>
            <a:off x="4433888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4500563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107950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17" name="Text Box 25"/>
          <p:cNvSpPr txBox="1">
            <a:spLocks noChangeArrowheads="1"/>
          </p:cNvSpPr>
          <p:nvPr/>
        </p:nvSpPr>
        <p:spPr bwMode="auto">
          <a:xfrm>
            <a:off x="180975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9818" name="Line 26"/>
          <p:cNvSpPr>
            <a:spLocks noChangeShapeType="1"/>
          </p:cNvSpPr>
          <p:nvPr/>
        </p:nvSpPr>
        <p:spPr bwMode="auto">
          <a:xfrm flipH="1">
            <a:off x="434975" y="42513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19" name="Line 27"/>
          <p:cNvSpPr>
            <a:spLocks noChangeShapeType="1"/>
          </p:cNvSpPr>
          <p:nvPr/>
        </p:nvSpPr>
        <p:spPr bwMode="auto">
          <a:xfrm>
            <a:off x="1073150" y="42783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20" name="Oval 28"/>
          <p:cNvSpPr>
            <a:spLocks noChangeArrowheads="1"/>
          </p:cNvSpPr>
          <p:nvPr/>
        </p:nvSpPr>
        <p:spPr bwMode="auto">
          <a:xfrm>
            <a:off x="1254125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21" name="Text Box 29"/>
          <p:cNvSpPr txBox="1">
            <a:spLocks noChangeArrowheads="1"/>
          </p:cNvSpPr>
          <p:nvPr/>
        </p:nvSpPr>
        <p:spPr bwMode="auto">
          <a:xfrm>
            <a:off x="1327150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89822" name="Oval 30"/>
          <p:cNvSpPr>
            <a:spLocks noChangeArrowheads="1"/>
          </p:cNvSpPr>
          <p:nvPr/>
        </p:nvSpPr>
        <p:spPr bwMode="auto">
          <a:xfrm>
            <a:off x="190817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23" name="Text Box 31"/>
          <p:cNvSpPr txBox="1">
            <a:spLocks noChangeArrowheads="1"/>
          </p:cNvSpPr>
          <p:nvPr/>
        </p:nvSpPr>
        <p:spPr bwMode="auto">
          <a:xfrm>
            <a:off x="1981200" y="4911725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9824" name="Line 32"/>
          <p:cNvSpPr>
            <a:spLocks noChangeShapeType="1"/>
          </p:cNvSpPr>
          <p:nvPr/>
        </p:nvSpPr>
        <p:spPr bwMode="auto">
          <a:xfrm flipH="1">
            <a:off x="2235200" y="42640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54" name="Line 62"/>
          <p:cNvSpPr>
            <a:spLocks noChangeShapeType="1"/>
          </p:cNvSpPr>
          <p:nvPr/>
        </p:nvSpPr>
        <p:spPr bwMode="auto">
          <a:xfrm flipH="1">
            <a:off x="7710488" y="40465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55" name="Oval 63"/>
          <p:cNvSpPr>
            <a:spLocks noChangeArrowheads="1"/>
          </p:cNvSpPr>
          <p:nvPr/>
        </p:nvSpPr>
        <p:spPr bwMode="auto">
          <a:xfrm>
            <a:off x="4781550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56" name="Text Box 64"/>
          <p:cNvSpPr txBox="1">
            <a:spLocks noChangeArrowheads="1"/>
          </p:cNvSpPr>
          <p:nvPr/>
        </p:nvSpPr>
        <p:spPr bwMode="auto">
          <a:xfrm>
            <a:off x="4854575" y="47244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9857" name="Oval 65"/>
          <p:cNvSpPr>
            <a:spLocks noChangeArrowheads="1"/>
          </p:cNvSpPr>
          <p:nvPr/>
        </p:nvSpPr>
        <p:spPr bwMode="auto">
          <a:xfrm>
            <a:off x="7378700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58" name="Text Box 66"/>
          <p:cNvSpPr txBox="1">
            <a:spLocks noChangeArrowheads="1"/>
          </p:cNvSpPr>
          <p:nvPr/>
        </p:nvSpPr>
        <p:spPr bwMode="auto">
          <a:xfrm>
            <a:off x="7445375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9859" name="Line 67"/>
          <p:cNvSpPr>
            <a:spLocks noChangeShapeType="1"/>
          </p:cNvSpPr>
          <p:nvPr/>
        </p:nvSpPr>
        <p:spPr bwMode="auto">
          <a:xfrm flipH="1">
            <a:off x="5159375" y="4095750"/>
            <a:ext cx="525463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60" name="Oval 68"/>
          <p:cNvSpPr>
            <a:spLocks noChangeArrowheads="1"/>
          </p:cNvSpPr>
          <p:nvPr/>
        </p:nvSpPr>
        <p:spPr bwMode="auto">
          <a:xfrm>
            <a:off x="5651500" y="36449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651500" y="3644900"/>
            <a:ext cx="735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89862" name="Line 70"/>
          <p:cNvSpPr>
            <a:spLocks noChangeShapeType="1"/>
          </p:cNvSpPr>
          <p:nvPr/>
        </p:nvSpPr>
        <p:spPr bwMode="auto">
          <a:xfrm>
            <a:off x="6151563" y="4038600"/>
            <a:ext cx="477837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63" name="Line 71"/>
          <p:cNvSpPr>
            <a:spLocks noChangeShapeType="1"/>
          </p:cNvSpPr>
          <p:nvPr/>
        </p:nvSpPr>
        <p:spPr bwMode="auto">
          <a:xfrm flipH="1">
            <a:off x="6040438" y="2971800"/>
            <a:ext cx="703262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64" name="Oval 72"/>
          <p:cNvSpPr>
            <a:spLocks noChangeArrowheads="1"/>
          </p:cNvSpPr>
          <p:nvPr/>
        </p:nvSpPr>
        <p:spPr bwMode="auto">
          <a:xfrm>
            <a:off x="6731000" y="25638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65" name="Text Box 73"/>
          <p:cNvSpPr txBox="1">
            <a:spLocks noChangeArrowheads="1"/>
          </p:cNvSpPr>
          <p:nvPr/>
        </p:nvSpPr>
        <p:spPr bwMode="auto">
          <a:xfrm>
            <a:off x="6732588" y="256381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89866" name="Line 74"/>
          <p:cNvSpPr>
            <a:spLocks noChangeShapeType="1"/>
          </p:cNvSpPr>
          <p:nvPr/>
        </p:nvSpPr>
        <p:spPr bwMode="auto">
          <a:xfrm>
            <a:off x="7221538" y="2970213"/>
            <a:ext cx="7985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67" name="Oval 75"/>
          <p:cNvSpPr>
            <a:spLocks noChangeArrowheads="1"/>
          </p:cNvSpPr>
          <p:nvPr/>
        </p:nvSpPr>
        <p:spPr bwMode="auto">
          <a:xfrm>
            <a:off x="7961313" y="35845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68" name="Text Box 76"/>
          <p:cNvSpPr txBox="1">
            <a:spLocks noChangeArrowheads="1"/>
          </p:cNvSpPr>
          <p:nvPr/>
        </p:nvSpPr>
        <p:spPr bwMode="auto">
          <a:xfrm>
            <a:off x="8034338" y="358457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9869" name="Oval 77"/>
          <p:cNvSpPr>
            <a:spLocks noChangeArrowheads="1"/>
          </p:cNvSpPr>
          <p:nvPr/>
        </p:nvSpPr>
        <p:spPr bwMode="auto">
          <a:xfrm>
            <a:off x="6503988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70" name="Text Box 78"/>
          <p:cNvSpPr txBox="1">
            <a:spLocks noChangeArrowheads="1"/>
          </p:cNvSpPr>
          <p:nvPr/>
        </p:nvSpPr>
        <p:spPr bwMode="auto">
          <a:xfrm>
            <a:off x="6588125" y="4724400"/>
            <a:ext cx="665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9871" name="Line 79"/>
          <p:cNvSpPr>
            <a:spLocks noChangeShapeType="1"/>
          </p:cNvSpPr>
          <p:nvPr/>
        </p:nvSpPr>
        <p:spPr bwMode="auto">
          <a:xfrm>
            <a:off x="8355013" y="4073525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72" name="Oval 80"/>
          <p:cNvSpPr>
            <a:spLocks noChangeArrowheads="1"/>
          </p:cNvSpPr>
          <p:nvPr/>
        </p:nvSpPr>
        <p:spPr bwMode="auto">
          <a:xfrm>
            <a:off x="8537575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73" name="Text Box 81"/>
          <p:cNvSpPr txBox="1">
            <a:spLocks noChangeArrowheads="1"/>
          </p:cNvSpPr>
          <p:nvPr/>
        </p:nvSpPr>
        <p:spPr bwMode="auto">
          <a:xfrm>
            <a:off x="8604250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9874" name="Oval 82"/>
          <p:cNvSpPr>
            <a:spLocks noChangeArrowheads="1"/>
          </p:cNvSpPr>
          <p:nvPr/>
        </p:nvSpPr>
        <p:spPr bwMode="auto">
          <a:xfrm>
            <a:off x="4211638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75" name="Text Box 83"/>
          <p:cNvSpPr txBox="1">
            <a:spLocks noChangeArrowheads="1"/>
          </p:cNvSpPr>
          <p:nvPr/>
        </p:nvSpPr>
        <p:spPr bwMode="auto">
          <a:xfrm>
            <a:off x="4284663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9876" name="Line 84"/>
          <p:cNvSpPr>
            <a:spLocks noChangeShapeType="1"/>
          </p:cNvSpPr>
          <p:nvPr/>
        </p:nvSpPr>
        <p:spPr bwMode="auto">
          <a:xfrm flipH="1">
            <a:off x="4538663" y="51863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77" name="Line 85"/>
          <p:cNvSpPr>
            <a:spLocks noChangeShapeType="1"/>
          </p:cNvSpPr>
          <p:nvPr/>
        </p:nvSpPr>
        <p:spPr bwMode="auto">
          <a:xfrm>
            <a:off x="5176838" y="52133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78" name="Oval 86"/>
          <p:cNvSpPr>
            <a:spLocks noChangeArrowheads="1"/>
          </p:cNvSpPr>
          <p:nvPr/>
        </p:nvSpPr>
        <p:spPr bwMode="auto">
          <a:xfrm>
            <a:off x="5357813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79" name="Text Box 87"/>
          <p:cNvSpPr txBox="1">
            <a:spLocks noChangeArrowheads="1"/>
          </p:cNvSpPr>
          <p:nvPr/>
        </p:nvSpPr>
        <p:spPr bwMode="auto">
          <a:xfrm>
            <a:off x="5430838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89880" name="Oval 88"/>
          <p:cNvSpPr>
            <a:spLocks noChangeArrowheads="1"/>
          </p:cNvSpPr>
          <p:nvPr/>
        </p:nvSpPr>
        <p:spPr bwMode="auto">
          <a:xfrm>
            <a:off x="6011863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81" name="Text Box 89"/>
          <p:cNvSpPr txBox="1">
            <a:spLocks noChangeArrowheads="1"/>
          </p:cNvSpPr>
          <p:nvPr/>
        </p:nvSpPr>
        <p:spPr bwMode="auto">
          <a:xfrm>
            <a:off x="6084888" y="5846763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9882" name="Line 90"/>
          <p:cNvSpPr>
            <a:spLocks noChangeShapeType="1"/>
          </p:cNvSpPr>
          <p:nvPr/>
        </p:nvSpPr>
        <p:spPr bwMode="auto">
          <a:xfrm flipH="1">
            <a:off x="6338888" y="51990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9883" name="Text Box 91"/>
          <p:cNvSpPr txBox="1">
            <a:spLocks noChangeArrowheads="1"/>
          </p:cNvSpPr>
          <p:nvPr/>
        </p:nvSpPr>
        <p:spPr bwMode="auto">
          <a:xfrm>
            <a:off x="5219700" y="2101850"/>
            <a:ext cx="136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… and then 8: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  <p:bldP spid="289796" grpId="0" animBg="1"/>
      <p:bldP spid="289797" grpId="0" animBg="1"/>
      <p:bldP spid="289798" grpId="0"/>
      <p:bldP spid="289799" grpId="0" animBg="1"/>
      <p:bldP spid="289800" grpId="0"/>
      <p:bldP spid="289801" grpId="0" animBg="1"/>
      <p:bldP spid="289802" grpId="0" animBg="1"/>
      <p:bldP spid="289803" grpId="0"/>
      <p:bldP spid="289804" grpId="0" animBg="1"/>
      <p:bldP spid="289805" grpId="0" animBg="1"/>
      <p:bldP spid="289806" grpId="0" animBg="1"/>
      <p:bldP spid="289807" grpId="0"/>
      <p:bldP spid="289808" grpId="0" animBg="1"/>
      <p:bldP spid="289809" grpId="0" animBg="1"/>
      <p:bldP spid="289810" grpId="0"/>
      <p:bldP spid="289811" grpId="0" animBg="1"/>
      <p:bldP spid="289812" grpId="0"/>
      <p:bldP spid="289813" grpId="0" animBg="1"/>
      <p:bldP spid="289814" grpId="0" animBg="1"/>
      <p:bldP spid="289815" grpId="0"/>
      <p:bldP spid="289816" grpId="0" animBg="1"/>
      <p:bldP spid="289817" grpId="0"/>
      <p:bldP spid="289818" grpId="0" animBg="1"/>
      <p:bldP spid="289819" grpId="0" animBg="1"/>
      <p:bldP spid="289820" grpId="0" animBg="1"/>
      <p:bldP spid="289821" grpId="0"/>
      <p:bldP spid="289822" grpId="0" animBg="1"/>
      <p:bldP spid="289823" grpId="0"/>
      <p:bldP spid="289824" grpId="0" animBg="1"/>
      <p:bldP spid="289854" grpId="0" animBg="1"/>
      <p:bldP spid="289855" grpId="0" animBg="1"/>
      <p:bldP spid="289856" grpId="0"/>
      <p:bldP spid="289857" grpId="0" animBg="1"/>
      <p:bldP spid="289858" grpId="0"/>
      <p:bldP spid="289859" grpId="0" animBg="1"/>
      <p:bldP spid="289860" grpId="0" animBg="1"/>
      <p:bldP spid="289861" grpId="0"/>
      <p:bldP spid="289862" grpId="0" animBg="1"/>
      <p:bldP spid="289863" grpId="0" animBg="1"/>
      <p:bldP spid="289864" grpId="0" animBg="1"/>
      <p:bldP spid="289865" grpId="0"/>
      <p:bldP spid="289866" grpId="0" animBg="1"/>
      <p:bldP spid="289867" grpId="0" animBg="1"/>
      <p:bldP spid="289868" grpId="0"/>
      <p:bldP spid="289869" grpId="0" animBg="1"/>
      <p:bldP spid="289870" grpId="0"/>
      <p:bldP spid="289871" grpId="0" animBg="1"/>
      <p:bldP spid="289872" grpId="0" animBg="1"/>
      <p:bldP spid="289873" grpId="0"/>
      <p:bldP spid="289874" grpId="0" animBg="1"/>
      <p:bldP spid="289875" grpId="0"/>
      <p:bldP spid="289876" grpId="0" animBg="1"/>
      <p:bldP spid="289877" grpId="0" animBg="1"/>
      <p:bldP spid="289878" grpId="0" animBg="1"/>
      <p:bldP spid="289879" grpId="0"/>
      <p:bldP spid="289880" grpId="0" animBg="1"/>
      <p:bldP spid="289881" grpId="0"/>
      <p:bldP spid="289882" grpId="0" animBg="1"/>
      <p:bldP spid="2898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code for bubble/swim up and insertion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smtClean="0"/>
              <a:t>Steps of inserting an item to PQ</a:t>
            </a:r>
          </a:p>
          <a:p>
            <a:pPr lvl="1"/>
            <a:r>
              <a:rPr lang="en-GB" sz="1400" dirty="0" smtClean="0"/>
              <a:t>Insert a new key at the end of  the array</a:t>
            </a:r>
          </a:p>
          <a:p>
            <a:pPr lvl="1"/>
            <a:r>
              <a:rPr lang="en-GB" sz="1400" dirty="0"/>
              <a:t>I</a:t>
            </a:r>
            <a:r>
              <a:rPr lang="en-GB" sz="1400" dirty="0" smtClean="0"/>
              <a:t>ncrease the size of the heap by 1</a:t>
            </a:r>
          </a:p>
          <a:p>
            <a:pPr lvl="1"/>
            <a:r>
              <a:rPr lang="en-GB" sz="1400" dirty="0" smtClean="0"/>
              <a:t>Swim up through the heap with that key to restore the heap condition (i.e., parent node is greater or equal to its two children nodes)</a:t>
            </a:r>
          </a:p>
          <a:p>
            <a:pPr marL="0" indent="0">
              <a:buNone/>
            </a:pPr>
            <a:endParaRPr lang="en-GB" sz="1400" dirty="0"/>
          </a:p>
          <a:p>
            <a:pPr marL="400050" lvl="1" indent="0">
              <a:buNone/>
            </a:pPr>
            <a:r>
              <a:rPr lang="en-US" sz="1400" dirty="0"/>
              <a:t>public void put(Kay key)   </a:t>
            </a:r>
            <a:r>
              <a:rPr lang="en-US" sz="1400" dirty="0" smtClean="0"/>
              <a:t>	// </a:t>
            </a:r>
            <a:r>
              <a:rPr lang="en-US" sz="1400" dirty="0"/>
              <a:t>insert </a:t>
            </a:r>
            <a:r>
              <a:rPr lang="en-US" sz="1400" dirty="0" smtClean="0"/>
              <a:t>a key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{  </a:t>
            </a:r>
            <a:r>
              <a:rPr lang="en-US" sz="1400" dirty="0" err="1"/>
              <a:t>pq</a:t>
            </a:r>
            <a:r>
              <a:rPr lang="en-US" sz="1400" dirty="0"/>
              <a:t>[++n] = key;	</a:t>
            </a:r>
            <a:r>
              <a:rPr lang="en-US" sz="1400" dirty="0" smtClean="0"/>
              <a:t>	// </a:t>
            </a:r>
            <a:r>
              <a:rPr lang="en-US" sz="1400" dirty="0"/>
              <a:t>n is the number of keys in the PQ</a:t>
            </a:r>
          </a:p>
          <a:p>
            <a:pPr marL="400050" lvl="1" indent="0">
              <a:buNone/>
            </a:pPr>
            <a:r>
              <a:rPr lang="en-US" sz="1400" dirty="0"/>
              <a:t>       swim(n</a:t>
            </a:r>
            <a:r>
              <a:rPr lang="en-US" sz="1400" dirty="0" smtClean="0"/>
              <a:t>);}</a:t>
            </a:r>
          </a:p>
          <a:p>
            <a:pPr marL="400050" lvl="1" indent="0">
              <a:buNone/>
            </a:pPr>
            <a:endParaRPr lang="en-GB" sz="1400" dirty="0"/>
          </a:p>
          <a:p>
            <a:pPr marL="400050" lvl="1" indent="0">
              <a:buNone/>
            </a:pPr>
            <a:r>
              <a:rPr lang="en-GB" sz="1400" dirty="0" smtClean="0"/>
              <a:t>private </a:t>
            </a:r>
            <a:r>
              <a:rPr lang="en-GB" sz="1400" dirty="0"/>
              <a:t>void exchange(</a:t>
            </a:r>
            <a:r>
              <a:rPr lang="en-GB" sz="1400" dirty="0" err="1"/>
              <a:t>int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, </a:t>
            </a:r>
            <a:r>
              <a:rPr lang="en-GB" sz="1400" dirty="0" err="1"/>
              <a:t>int</a:t>
            </a:r>
            <a:r>
              <a:rPr lang="en-GB" sz="1400" dirty="0"/>
              <a:t> j)  // swap two nodes</a:t>
            </a:r>
          </a:p>
          <a:p>
            <a:pPr marL="400050" lvl="1" indent="0">
              <a:buNone/>
            </a:pPr>
            <a:r>
              <a:rPr lang="en-GB" sz="1400" dirty="0"/>
              <a:t>    { Kay t = </a:t>
            </a:r>
            <a:r>
              <a:rPr lang="en-GB" sz="1400" dirty="0" err="1"/>
              <a:t>pq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]; </a:t>
            </a:r>
            <a:r>
              <a:rPr lang="en-GB" sz="1400" dirty="0" err="1"/>
              <a:t>pq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 = </a:t>
            </a:r>
            <a:r>
              <a:rPr lang="en-GB" sz="1400" dirty="0" err="1"/>
              <a:t>pq</a:t>
            </a:r>
            <a:r>
              <a:rPr lang="en-GB" sz="1400" dirty="0"/>
              <a:t>[j];  </a:t>
            </a:r>
            <a:r>
              <a:rPr lang="en-GB" sz="1400" dirty="0" err="1"/>
              <a:t>pq</a:t>
            </a:r>
            <a:r>
              <a:rPr lang="en-GB" sz="1400" dirty="0"/>
              <a:t>[j] = t;   }</a:t>
            </a:r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// move up until satisfy heap condition</a:t>
            </a:r>
          </a:p>
          <a:p>
            <a:pPr marL="400050" lvl="1" indent="0">
              <a:buNone/>
            </a:pPr>
            <a:r>
              <a:rPr lang="en-US" sz="1400" dirty="0"/>
              <a:t>    private void swim(</a:t>
            </a:r>
            <a:r>
              <a:rPr lang="en-US" sz="1400" dirty="0" err="1"/>
              <a:t>int</a:t>
            </a:r>
            <a:r>
              <a:rPr lang="en-US" sz="1400" dirty="0"/>
              <a:t> k) </a:t>
            </a:r>
          </a:p>
          <a:p>
            <a:pPr marL="400050" lvl="1" indent="0">
              <a:buNone/>
            </a:pPr>
            <a:r>
              <a:rPr lang="en-US" sz="1400" dirty="0"/>
              <a:t>    {   while (k&gt;1 &amp;&amp; less(k/2, k))</a:t>
            </a:r>
          </a:p>
          <a:p>
            <a:pPr marL="400050" lvl="1" indent="0">
              <a:buNone/>
            </a:pPr>
            <a:r>
              <a:rPr lang="en-US" sz="1400" dirty="0"/>
              <a:t>         {    exchange(k, k/2);         k = k/2;          }</a:t>
            </a:r>
          </a:p>
          <a:p>
            <a:pPr marL="400050" lvl="1" indent="0">
              <a:buNone/>
            </a:pPr>
            <a:r>
              <a:rPr lang="en-US" sz="1400" dirty="0"/>
              <a:t>     } </a:t>
            </a: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GB" sz="1400" dirty="0"/>
              <a:t> private </a:t>
            </a:r>
            <a:r>
              <a:rPr lang="en-GB" sz="1400" dirty="0" err="1"/>
              <a:t>boolean</a:t>
            </a:r>
            <a:r>
              <a:rPr lang="en-GB" sz="1400" dirty="0"/>
              <a:t> less(</a:t>
            </a:r>
            <a:r>
              <a:rPr lang="en-GB" sz="1400" dirty="0" err="1"/>
              <a:t>int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, </a:t>
            </a:r>
            <a:r>
              <a:rPr lang="en-GB" sz="1400" dirty="0" err="1"/>
              <a:t>int</a:t>
            </a:r>
            <a:r>
              <a:rPr lang="en-GB" sz="1400" dirty="0"/>
              <a:t> j)  // compare two keys</a:t>
            </a:r>
          </a:p>
          <a:p>
            <a:pPr marL="400050" lvl="1" indent="0">
              <a:buNone/>
            </a:pPr>
            <a:r>
              <a:rPr lang="en-GB" sz="1400" dirty="0"/>
              <a:t>    {  return </a:t>
            </a:r>
            <a:r>
              <a:rPr lang="en-GB" sz="1400" dirty="0" err="1"/>
              <a:t>pq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].</a:t>
            </a:r>
            <a:r>
              <a:rPr lang="en-GB" sz="1400" dirty="0" err="1"/>
              <a:t>compareTo</a:t>
            </a:r>
            <a:r>
              <a:rPr lang="en-GB" sz="1400" dirty="0"/>
              <a:t>(</a:t>
            </a:r>
            <a:r>
              <a:rPr lang="en-GB" sz="1400" dirty="0" err="1"/>
              <a:t>pq</a:t>
            </a:r>
            <a:r>
              <a:rPr lang="en-GB" sz="1400" dirty="0"/>
              <a:t>[j</a:t>
            </a:r>
            <a:r>
              <a:rPr lang="en-GB" sz="1400" dirty="0" smtClean="0"/>
              <a:t>]) </a:t>
            </a:r>
            <a:r>
              <a:rPr lang="en-GB" sz="1400" dirty="0"/>
              <a:t>&lt;  0;  }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03510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Inserting an element into a max heap cont./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mtClean="0"/>
              <a:t>Adding another element, say 21: </a:t>
            </a:r>
          </a:p>
        </p:txBody>
      </p:sp>
      <p:sp>
        <p:nvSpPr>
          <p:cNvPr id="291844" name="Line 4"/>
          <p:cNvSpPr>
            <a:spLocks noChangeShapeType="1"/>
          </p:cNvSpPr>
          <p:nvPr/>
        </p:nvSpPr>
        <p:spPr bwMode="auto">
          <a:xfrm flipH="1">
            <a:off x="3606800" y="31115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45" name="Oval 5"/>
          <p:cNvSpPr>
            <a:spLocks noChangeArrowheads="1"/>
          </p:cNvSpPr>
          <p:nvPr/>
        </p:nvSpPr>
        <p:spPr bwMode="auto">
          <a:xfrm>
            <a:off x="677863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750888" y="37893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3275013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3341688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 flipH="1">
            <a:off x="1055688" y="31607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1547813" y="2709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1547813" y="2709863"/>
            <a:ext cx="687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>
            <a:off x="2047875" y="31035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 flipH="1">
            <a:off x="1936750" y="20367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54" name="Oval 14"/>
          <p:cNvSpPr>
            <a:spLocks noChangeArrowheads="1"/>
          </p:cNvSpPr>
          <p:nvPr/>
        </p:nvSpPr>
        <p:spPr bwMode="auto">
          <a:xfrm>
            <a:off x="2627313" y="1628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2627313" y="1628775"/>
            <a:ext cx="690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>
            <a:off x="3117850" y="20351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57" name="Oval 17"/>
          <p:cNvSpPr>
            <a:spLocks noChangeArrowheads="1"/>
          </p:cNvSpPr>
          <p:nvPr/>
        </p:nvSpPr>
        <p:spPr bwMode="auto">
          <a:xfrm>
            <a:off x="3857625" y="26495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58" name="Text Box 18"/>
          <p:cNvSpPr txBox="1">
            <a:spLocks noChangeArrowheads="1"/>
          </p:cNvSpPr>
          <p:nvPr/>
        </p:nvSpPr>
        <p:spPr bwMode="auto">
          <a:xfrm>
            <a:off x="3930650" y="26495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1859" name="Oval 19"/>
          <p:cNvSpPr>
            <a:spLocks noChangeArrowheads="1"/>
          </p:cNvSpPr>
          <p:nvPr/>
        </p:nvSpPr>
        <p:spPr bwMode="auto">
          <a:xfrm>
            <a:off x="2400300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2466975" y="3789363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>
            <a:off x="4251325" y="31384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62" name="Oval 22"/>
          <p:cNvSpPr>
            <a:spLocks noChangeArrowheads="1"/>
          </p:cNvSpPr>
          <p:nvPr/>
        </p:nvSpPr>
        <p:spPr bwMode="auto">
          <a:xfrm>
            <a:off x="4433888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4500563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1864" name="Oval 24"/>
          <p:cNvSpPr>
            <a:spLocks noChangeArrowheads="1"/>
          </p:cNvSpPr>
          <p:nvPr/>
        </p:nvSpPr>
        <p:spPr bwMode="auto">
          <a:xfrm>
            <a:off x="107950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180975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 flipH="1">
            <a:off x="434975" y="42513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>
            <a:off x="1073150" y="42783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68" name="Oval 28"/>
          <p:cNvSpPr>
            <a:spLocks noChangeArrowheads="1"/>
          </p:cNvSpPr>
          <p:nvPr/>
        </p:nvSpPr>
        <p:spPr bwMode="auto">
          <a:xfrm>
            <a:off x="1254125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1327150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1870" name="Oval 30"/>
          <p:cNvSpPr>
            <a:spLocks noChangeArrowheads="1"/>
          </p:cNvSpPr>
          <p:nvPr/>
        </p:nvSpPr>
        <p:spPr bwMode="auto">
          <a:xfrm>
            <a:off x="190817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71" name="Text Box 31"/>
          <p:cNvSpPr txBox="1">
            <a:spLocks noChangeArrowheads="1"/>
          </p:cNvSpPr>
          <p:nvPr/>
        </p:nvSpPr>
        <p:spPr bwMode="auto">
          <a:xfrm>
            <a:off x="1981200" y="4911725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1872" name="Line 32"/>
          <p:cNvSpPr>
            <a:spLocks noChangeShapeType="1"/>
          </p:cNvSpPr>
          <p:nvPr/>
        </p:nvSpPr>
        <p:spPr bwMode="auto">
          <a:xfrm flipH="1">
            <a:off x="2235200" y="42640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73" name="Line 33"/>
          <p:cNvSpPr>
            <a:spLocks noChangeShapeType="1"/>
          </p:cNvSpPr>
          <p:nvPr/>
        </p:nvSpPr>
        <p:spPr bwMode="auto">
          <a:xfrm flipH="1">
            <a:off x="7710488" y="40465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74" name="Oval 34"/>
          <p:cNvSpPr>
            <a:spLocks noChangeArrowheads="1"/>
          </p:cNvSpPr>
          <p:nvPr/>
        </p:nvSpPr>
        <p:spPr bwMode="auto">
          <a:xfrm>
            <a:off x="4781550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4854575" y="47244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1876" name="Oval 36"/>
          <p:cNvSpPr>
            <a:spLocks noChangeArrowheads="1"/>
          </p:cNvSpPr>
          <p:nvPr/>
        </p:nvSpPr>
        <p:spPr bwMode="auto">
          <a:xfrm>
            <a:off x="7378700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7445375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 flipH="1">
            <a:off x="5159375" y="4095750"/>
            <a:ext cx="525463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79" name="Oval 39"/>
          <p:cNvSpPr>
            <a:spLocks noChangeArrowheads="1"/>
          </p:cNvSpPr>
          <p:nvPr/>
        </p:nvSpPr>
        <p:spPr bwMode="auto">
          <a:xfrm>
            <a:off x="5651500" y="36449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80" name="Text Box 40"/>
          <p:cNvSpPr txBox="1">
            <a:spLocks noChangeArrowheads="1"/>
          </p:cNvSpPr>
          <p:nvPr/>
        </p:nvSpPr>
        <p:spPr bwMode="auto">
          <a:xfrm>
            <a:off x="5651500" y="3644900"/>
            <a:ext cx="735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1881" name="Line 41"/>
          <p:cNvSpPr>
            <a:spLocks noChangeShapeType="1"/>
          </p:cNvSpPr>
          <p:nvPr/>
        </p:nvSpPr>
        <p:spPr bwMode="auto">
          <a:xfrm>
            <a:off x="6151563" y="4038600"/>
            <a:ext cx="477837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82" name="Line 42"/>
          <p:cNvSpPr>
            <a:spLocks noChangeShapeType="1"/>
          </p:cNvSpPr>
          <p:nvPr/>
        </p:nvSpPr>
        <p:spPr bwMode="auto">
          <a:xfrm flipH="1">
            <a:off x="6040438" y="2971800"/>
            <a:ext cx="703262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83" name="Oval 43"/>
          <p:cNvSpPr>
            <a:spLocks noChangeArrowheads="1"/>
          </p:cNvSpPr>
          <p:nvPr/>
        </p:nvSpPr>
        <p:spPr bwMode="auto">
          <a:xfrm>
            <a:off x="6731000" y="25638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6732588" y="256381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1885" name="Line 45"/>
          <p:cNvSpPr>
            <a:spLocks noChangeShapeType="1"/>
          </p:cNvSpPr>
          <p:nvPr/>
        </p:nvSpPr>
        <p:spPr bwMode="auto">
          <a:xfrm>
            <a:off x="7221538" y="2970213"/>
            <a:ext cx="7985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86" name="Oval 46"/>
          <p:cNvSpPr>
            <a:spLocks noChangeArrowheads="1"/>
          </p:cNvSpPr>
          <p:nvPr/>
        </p:nvSpPr>
        <p:spPr bwMode="auto">
          <a:xfrm>
            <a:off x="7961313" y="35845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8034338" y="358457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1888" name="Oval 48"/>
          <p:cNvSpPr>
            <a:spLocks noChangeArrowheads="1"/>
          </p:cNvSpPr>
          <p:nvPr/>
        </p:nvSpPr>
        <p:spPr bwMode="auto">
          <a:xfrm>
            <a:off x="6503988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6516688" y="4724400"/>
            <a:ext cx="665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21</a:t>
            </a:r>
          </a:p>
        </p:txBody>
      </p:sp>
      <p:sp>
        <p:nvSpPr>
          <p:cNvPr id="291890" name="Line 50"/>
          <p:cNvSpPr>
            <a:spLocks noChangeShapeType="1"/>
          </p:cNvSpPr>
          <p:nvPr/>
        </p:nvSpPr>
        <p:spPr bwMode="auto">
          <a:xfrm>
            <a:off x="8355013" y="4073525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91" name="Oval 51"/>
          <p:cNvSpPr>
            <a:spLocks noChangeArrowheads="1"/>
          </p:cNvSpPr>
          <p:nvPr/>
        </p:nvSpPr>
        <p:spPr bwMode="auto">
          <a:xfrm>
            <a:off x="8537575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8604250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1893" name="Oval 53"/>
          <p:cNvSpPr>
            <a:spLocks noChangeArrowheads="1"/>
          </p:cNvSpPr>
          <p:nvPr/>
        </p:nvSpPr>
        <p:spPr bwMode="auto">
          <a:xfrm>
            <a:off x="4211638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94" name="Text Box 54"/>
          <p:cNvSpPr txBox="1">
            <a:spLocks noChangeArrowheads="1"/>
          </p:cNvSpPr>
          <p:nvPr/>
        </p:nvSpPr>
        <p:spPr bwMode="auto">
          <a:xfrm>
            <a:off x="4284663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1895" name="Line 55"/>
          <p:cNvSpPr>
            <a:spLocks noChangeShapeType="1"/>
          </p:cNvSpPr>
          <p:nvPr/>
        </p:nvSpPr>
        <p:spPr bwMode="auto">
          <a:xfrm flipH="1">
            <a:off x="4538663" y="51863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96" name="Line 56"/>
          <p:cNvSpPr>
            <a:spLocks noChangeShapeType="1"/>
          </p:cNvSpPr>
          <p:nvPr/>
        </p:nvSpPr>
        <p:spPr bwMode="auto">
          <a:xfrm>
            <a:off x="5176838" y="52133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897" name="Oval 57"/>
          <p:cNvSpPr>
            <a:spLocks noChangeArrowheads="1"/>
          </p:cNvSpPr>
          <p:nvPr/>
        </p:nvSpPr>
        <p:spPr bwMode="auto">
          <a:xfrm>
            <a:off x="5357813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5430838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1899" name="Oval 59"/>
          <p:cNvSpPr>
            <a:spLocks noChangeArrowheads="1"/>
          </p:cNvSpPr>
          <p:nvPr/>
        </p:nvSpPr>
        <p:spPr bwMode="auto">
          <a:xfrm>
            <a:off x="6011863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6084888" y="5846763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1901" name="Line 61"/>
          <p:cNvSpPr>
            <a:spLocks noChangeShapeType="1"/>
          </p:cNvSpPr>
          <p:nvPr/>
        </p:nvSpPr>
        <p:spPr bwMode="auto">
          <a:xfrm flipH="1">
            <a:off x="6338888" y="51990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902" name="Text Box 62"/>
          <p:cNvSpPr txBox="1">
            <a:spLocks noChangeArrowheads="1"/>
          </p:cNvSpPr>
          <p:nvPr/>
        </p:nvSpPr>
        <p:spPr bwMode="auto">
          <a:xfrm>
            <a:off x="5219700" y="21018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first swap:</a:t>
            </a:r>
          </a:p>
        </p:txBody>
      </p:sp>
      <p:sp>
        <p:nvSpPr>
          <p:cNvPr id="291903" name="Line 63"/>
          <p:cNvSpPr>
            <a:spLocks noChangeShapeType="1"/>
          </p:cNvSpPr>
          <p:nvPr/>
        </p:nvSpPr>
        <p:spPr bwMode="auto">
          <a:xfrm>
            <a:off x="2813050" y="42910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904" name="Oval 64"/>
          <p:cNvSpPr>
            <a:spLocks noChangeArrowheads="1"/>
          </p:cNvSpPr>
          <p:nvPr/>
        </p:nvSpPr>
        <p:spPr bwMode="auto">
          <a:xfrm>
            <a:off x="299402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905" name="Text Box 65"/>
          <p:cNvSpPr txBox="1">
            <a:spLocks noChangeArrowheads="1"/>
          </p:cNvSpPr>
          <p:nvPr/>
        </p:nvSpPr>
        <p:spPr bwMode="auto">
          <a:xfrm>
            <a:off x="2987675" y="4911725"/>
            <a:ext cx="6302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21</a:t>
            </a:r>
          </a:p>
        </p:txBody>
      </p:sp>
      <p:sp>
        <p:nvSpPr>
          <p:cNvPr id="291906" name="Line 66"/>
          <p:cNvSpPr>
            <a:spLocks noChangeShapeType="1"/>
          </p:cNvSpPr>
          <p:nvPr/>
        </p:nvSpPr>
        <p:spPr bwMode="auto">
          <a:xfrm>
            <a:off x="6916738" y="52260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1907" name="Oval 67"/>
          <p:cNvSpPr>
            <a:spLocks noChangeArrowheads="1"/>
          </p:cNvSpPr>
          <p:nvPr/>
        </p:nvSpPr>
        <p:spPr bwMode="auto">
          <a:xfrm>
            <a:off x="7097713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908" name="Text Box 68"/>
          <p:cNvSpPr txBox="1">
            <a:spLocks noChangeArrowheads="1"/>
          </p:cNvSpPr>
          <p:nvPr/>
        </p:nvSpPr>
        <p:spPr bwMode="auto">
          <a:xfrm>
            <a:off x="7170738" y="58467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  <p:bldP spid="291844" grpId="0" animBg="1"/>
      <p:bldP spid="291845" grpId="0" animBg="1"/>
      <p:bldP spid="291846" grpId="0"/>
      <p:bldP spid="291847" grpId="0" animBg="1"/>
      <p:bldP spid="291848" grpId="0"/>
      <p:bldP spid="291849" grpId="0" animBg="1"/>
      <p:bldP spid="291850" grpId="0" animBg="1"/>
      <p:bldP spid="291851" grpId="0"/>
      <p:bldP spid="291852" grpId="0" animBg="1"/>
      <p:bldP spid="291853" grpId="0" animBg="1"/>
      <p:bldP spid="291854" grpId="0" animBg="1"/>
      <p:bldP spid="291855" grpId="0"/>
      <p:bldP spid="291856" grpId="0" animBg="1"/>
      <p:bldP spid="291857" grpId="0" animBg="1"/>
      <p:bldP spid="291858" grpId="0"/>
      <p:bldP spid="291859" grpId="0" animBg="1"/>
      <p:bldP spid="291860" grpId="0"/>
      <p:bldP spid="291861" grpId="0" animBg="1"/>
      <p:bldP spid="291862" grpId="0" animBg="1"/>
      <p:bldP spid="291863" grpId="0"/>
      <p:bldP spid="291864" grpId="0" animBg="1"/>
      <p:bldP spid="291865" grpId="0"/>
      <p:bldP spid="291866" grpId="0" animBg="1"/>
      <p:bldP spid="291867" grpId="0" animBg="1"/>
      <p:bldP spid="291868" grpId="0" animBg="1"/>
      <p:bldP spid="291869" grpId="0"/>
      <p:bldP spid="291870" grpId="0" animBg="1"/>
      <p:bldP spid="291871" grpId="0"/>
      <p:bldP spid="291872" grpId="0" animBg="1"/>
      <p:bldP spid="291873" grpId="0" animBg="1"/>
      <p:bldP spid="291874" grpId="0" animBg="1"/>
      <p:bldP spid="291875" grpId="0"/>
      <p:bldP spid="291876" grpId="0" animBg="1"/>
      <p:bldP spid="291877" grpId="0"/>
      <p:bldP spid="291878" grpId="0" animBg="1"/>
      <p:bldP spid="291879" grpId="0" animBg="1"/>
      <p:bldP spid="291880" grpId="0"/>
      <p:bldP spid="291881" grpId="0" animBg="1"/>
      <p:bldP spid="291882" grpId="0" animBg="1"/>
      <p:bldP spid="291883" grpId="0" animBg="1"/>
      <p:bldP spid="291884" grpId="0"/>
      <p:bldP spid="291885" grpId="0" animBg="1"/>
      <p:bldP spid="291886" grpId="0" animBg="1"/>
      <p:bldP spid="291887" grpId="0"/>
      <p:bldP spid="291888" grpId="0" animBg="1"/>
      <p:bldP spid="291889" grpId="0"/>
      <p:bldP spid="291890" grpId="0" animBg="1"/>
      <p:bldP spid="291891" grpId="0" animBg="1"/>
      <p:bldP spid="291892" grpId="0"/>
      <p:bldP spid="291893" grpId="0" animBg="1"/>
      <p:bldP spid="291894" grpId="0"/>
      <p:bldP spid="291895" grpId="0" animBg="1"/>
      <p:bldP spid="291896" grpId="0" animBg="1"/>
      <p:bldP spid="291897" grpId="0" animBg="1"/>
      <p:bldP spid="291898" grpId="0"/>
      <p:bldP spid="291899" grpId="0" animBg="1"/>
      <p:bldP spid="291900" grpId="0"/>
      <p:bldP spid="291901" grpId="0" animBg="1"/>
      <p:bldP spid="291902" grpId="0"/>
      <p:bldP spid="291903" grpId="0" animBg="1"/>
      <p:bldP spid="291904" grpId="0" animBg="1"/>
      <p:bldP spid="291905" grpId="0"/>
      <p:bldP spid="291906" grpId="0" animBg="1"/>
      <p:bldP spid="291907" grpId="0" animBg="1"/>
      <p:bldP spid="2919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Inserting an element into a max heap cont./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mtClean="0"/>
              <a:t>Second swap: </a:t>
            </a:r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>
            <a:off x="3606800" y="31115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>
            <a:off x="677863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750888" y="37893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>
            <a:off x="3275013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341688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 flipH="1">
            <a:off x="1055688" y="31607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>
            <a:off x="1547813" y="2709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1547813" y="2709863"/>
            <a:ext cx="687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21</a:t>
            </a: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2047875" y="31035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 flipH="1">
            <a:off x="1936750" y="20367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>
            <a:off x="2627313" y="1628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2627313" y="1628775"/>
            <a:ext cx="690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>
            <a:off x="3117850" y="20351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>
            <a:off x="3857625" y="26495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3930650" y="26495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2883" name="Oval 19"/>
          <p:cNvSpPr>
            <a:spLocks noChangeArrowheads="1"/>
          </p:cNvSpPr>
          <p:nvPr/>
        </p:nvSpPr>
        <p:spPr bwMode="auto">
          <a:xfrm>
            <a:off x="2400300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2411413" y="3789363"/>
            <a:ext cx="665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>
            <a:off x="4251325" y="31384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86" name="Oval 22"/>
          <p:cNvSpPr>
            <a:spLocks noChangeArrowheads="1"/>
          </p:cNvSpPr>
          <p:nvPr/>
        </p:nvSpPr>
        <p:spPr bwMode="auto">
          <a:xfrm>
            <a:off x="4433888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4500563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2888" name="Oval 24"/>
          <p:cNvSpPr>
            <a:spLocks noChangeArrowheads="1"/>
          </p:cNvSpPr>
          <p:nvPr/>
        </p:nvSpPr>
        <p:spPr bwMode="auto">
          <a:xfrm>
            <a:off x="107950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80975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2890" name="Line 26"/>
          <p:cNvSpPr>
            <a:spLocks noChangeShapeType="1"/>
          </p:cNvSpPr>
          <p:nvPr/>
        </p:nvSpPr>
        <p:spPr bwMode="auto">
          <a:xfrm flipH="1">
            <a:off x="434975" y="42513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>
            <a:off x="1073150" y="42783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92" name="Oval 28"/>
          <p:cNvSpPr>
            <a:spLocks noChangeArrowheads="1"/>
          </p:cNvSpPr>
          <p:nvPr/>
        </p:nvSpPr>
        <p:spPr bwMode="auto">
          <a:xfrm>
            <a:off x="1254125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93" name="Text Box 29"/>
          <p:cNvSpPr txBox="1">
            <a:spLocks noChangeArrowheads="1"/>
          </p:cNvSpPr>
          <p:nvPr/>
        </p:nvSpPr>
        <p:spPr bwMode="auto">
          <a:xfrm>
            <a:off x="1327150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2894" name="Oval 30"/>
          <p:cNvSpPr>
            <a:spLocks noChangeArrowheads="1"/>
          </p:cNvSpPr>
          <p:nvPr/>
        </p:nvSpPr>
        <p:spPr bwMode="auto">
          <a:xfrm>
            <a:off x="190817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1981200" y="4911725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2896" name="Line 32"/>
          <p:cNvSpPr>
            <a:spLocks noChangeShapeType="1"/>
          </p:cNvSpPr>
          <p:nvPr/>
        </p:nvSpPr>
        <p:spPr bwMode="auto">
          <a:xfrm flipH="1">
            <a:off x="2235200" y="42640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H="1">
            <a:off x="7710488" y="40465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>
            <a:off x="4781550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899" name="Text Box 35"/>
          <p:cNvSpPr txBox="1">
            <a:spLocks noChangeArrowheads="1"/>
          </p:cNvSpPr>
          <p:nvPr/>
        </p:nvSpPr>
        <p:spPr bwMode="auto">
          <a:xfrm>
            <a:off x="4854575" y="47244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>
            <a:off x="7378700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7445375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 flipH="1">
            <a:off x="5159375" y="4095750"/>
            <a:ext cx="525463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03" name="Oval 39"/>
          <p:cNvSpPr>
            <a:spLocks noChangeArrowheads="1"/>
          </p:cNvSpPr>
          <p:nvPr/>
        </p:nvSpPr>
        <p:spPr bwMode="auto">
          <a:xfrm>
            <a:off x="5651500" y="36449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04" name="Text Box 40"/>
          <p:cNvSpPr txBox="1">
            <a:spLocks noChangeArrowheads="1"/>
          </p:cNvSpPr>
          <p:nvPr/>
        </p:nvSpPr>
        <p:spPr bwMode="auto">
          <a:xfrm>
            <a:off x="5651500" y="3644900"/>
            <a:ext cx="735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2905" name="Line 41"/>
          <p:cNvSpPr>
            <a:spLocks noChangeShapeType="1"/>
          </p:cNvSpPr>
          <p:nvPr/>
        </p:nvSpPr>
        <p:spPr bwMode="auto">
          <a:xfrm>
            <a:off x="6151563" y="4038600"/>
            <a:ext cx="477837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 flipH="1">
            <a:off x="6040438" y="2971800"/>
            <a:ext cx="703262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07" name="Oval 43"/>
          <p:cNvSpPr>
            <a:spLocks noChangeArrowheads="1"/>
          </p:cNvSpPr>
          <p:nvPr/>
        </p:nvSpPr>
        <p:spPr bwMode="auto">
          <a:xfrm>
            <a:off x="6731000" y="25638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6732588" y="256381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21</a:t>
            </a:r>
          </a:p>
        </p:txBody>
      </p:sp>
      <p:sp>
        <p:nvSpPr>
          <p:cNvPr id="292909" name="Line 45"/>
          <p:cNvSpPr>
            <a:spLocks noChangeShapeType="1"/>
          </p:cNvSpPr>
          <p:nvPr/>
        </p:nvSpPr>
        <p:spPr bwMode="auto">
          <a:xfrm>
            <a:off x="7221538" y="2970213"/>
            <a:ext cx="7985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10" name="Oval 46"/>
          <p:cNvSpPr>
            <a:spLocks noChangeArrowheads="1"/>
          </p:cNvSpPr>
          <p:nvPr/>
        </p:nvSpPr>
        <p:spPr bwMode="auto">
          <a:xfrm>
            <a:off x="7961313" y="35845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11" name="Text Box 47"/>
          <p:cNvSpPr txBox="1">
            <a:spLocks noChangeArrowheads="1"/>
          </p:cNvSpPr>
          <p:nvPr/>
        </p:nvSpPr>
        <p:spPr bwMode="auto">
          <a:xfrm>
            <a:off x="8034338" y="358457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2912" name="Oval 48"/>
          <p:cNvSpPr>
            <a:spLocks noChangeArrowheads="1"/>
          </p:cNvSpPr>
          <p:nvPr/>
        </p:nvSpPr>
        <p:spPr bwMode="auto">
          <a:xfrm>
            <a:off x="6503988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6516688" y="4724400"/>
            <a:ext cx="665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2914" name="Line 50"/>
          <p:cNvSpPr>
            <a:spLocks noChangeShapeType="1"/>
          </p:cNvSpPr>
          <p:nvPr/>
        </p:nvSpPr>
        <p:spPr bwMode="auto">
          <a:xfrm>
            <a:off x="8355013" y="4073525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15" name="Oval 51"/>
          <p:cNvSpPr>
            <a:spLocks noChangeArrowheads="1"/>
          </p:cNvSpPr>
          <p:nvPr/>
        </p:nvSpPr>
        <p:spPr bwMode="auto">
          <a:xfrm>
            <a:off x="8537575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16" name="Text Box 52"/>
          <p:cNvSpPr txBox="1">
            <a:spLocks noChangeArrowheads="1"/>
          </p:cNvSpPr>
          <p:nvPr/>
        </p:nvSpPr>
        <p:spPr bwMode="auto">
          <a:xfrm>
            <a:off x="8604250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2917" name="Oval 53"/>
          <p:cNvSpPr>
            <a:spLocks noChangeArrowheads="1"/>
          </p:cNvSpPr>
          <p:nvPr/>
        </p:nvSpPr>
        <p:spPr bwMode="auto">
          <a:xfrm>
            <a:off x="4211638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18" name="Text Box 54"/>
          <p:cNvSpPr txBox="1">
            <a:spLocks noChangeArrowheads="1"/>
          </p:cNvSpPr>
          <p:nvPr/>
        </p:nvSpPr>
        <p:spPr bwMode="auto">
          <a:xfrm>
            <a:off x="4284663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2919" name="Line 55"/>
          <p:cNvSpPr>
            <a:spLocks noChangeShapeType="1"/>
          </p:cNvSpPr>
          <p:nvPr/>
        </p:nvSpPr>
        <p:spPr bwMode="auto">
          <a:xfrm flipH="1">
            <a:off x="4538663" y="51863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20" name="Line 56"/>
          <p:cNvSpPr>
            <a:spLocks noChangeShapeType="1"/>
          </p:cNvSpPr>
          <p:nvPr/>
        </p:nvSpPr>
        <p:spPr bwMode="auto">
          <a:xfrm>
            <a:off x="5176838" y="52133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21" name="Oval 57"/>
          <p:cNvSpPr>
            <a:spLocks noChangeArrowheads="1"/>
          </p:cNvSpPr>
          <p:nvPr/>
        </p:nvSpPr>
        <p:spPr bwMode="auto">
          <a:xfrm>
            <a:off x="5357813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22" name="Text Box 58"/>
          <p:cNvSpPr txBox="1">
            <a:spLocks noChangeArrowheads="1"/>
          </p:cNvSpPr>
          <p:nvPr/>
        </p:nvSpPr>
        <p:spPr bwMode="auto">
          <a:xfrm>
            <a:off x="5430838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2923" name="Oval 59"/>
          <p:cNvSpPr>
            <a:spLocks noChangeArrowheads="1"/>
          </p:cNvSpPr>
          <p:nvPr/>
        </p:nvSpPr>
        <p:spPr bwMode="auto">
          <a:xfrm>
            <a:off x="6011863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24" name="Text Box 60"/>
          <p:cNvSpPr txBox="1">
            <a:spLocks noChangeArrowheads="1"/>
          </p:cNvSpPr>
          <p:nvPr/>
        </p:nvSpPr>
        <p:spPr bwMode="auto">
          <a:xfrm>
            <a:off x="6084888" y="5846763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2925" name="Line 61"/>
          <p:cNvSpPr>
            <a:spLocks noChangeShapeType="1"/>
          </p:cNvSpPr>
          <p:nvPr/>
        </p:nvSpPr>
        <p:spPr bwMode="auto">
          <a:xfrm flipH="1">
            <a:off x="6338888" y="51990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26" name="Text Box 62"/>
          <p:cNvSpPr txBox="1">
            <a:spLocks noChangeArrowheads="1"/>
          </p:cNvSpPr>
          <p:nvPr/>
        </p:nvSpPr>
        <p:spPr bwMode="auto">
          <a:xfrm>
            <a:off x="5219700" y="2101850"/>
            <a:ext cx="157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Until finally:</a:t>
            </a:r>
          </a:p>
        </p:txBody>
      </p:sp>
      <p:sp>
        <p:nvSpPr>
          <p:cNvPr id="292927" name="Line 63"/>
          <p:cNvSpPr>
            <a:spLocks noChangeShapeType="1"/>
          </p:cNvSpPr>
          <p:nvPr/>
        </p:nvSpPr>
        <p:spPr bwMode="auto">
          <a:xfrm>
            <a:off x="2813050" y="42910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28" name="Oval 64"/>
          <p:cNvSpPr>
            <a:spLocks noChangeArrowheads="1"/>
          </p:cNvSpPr>
          <p:nvPr/>
        </p:nvSpPr>
        <p:spPr bwMode="auto">
          <a:xfrm>
            <a:off x="299402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29" name="Text Box 65"/>
          <p:cNvSpPr txBox="1">
            <a:spLocks noChangeArrowheads="1"/>
          </p:cNvSpPr>
          <p:nvPr/>
        </p:nvSpPr>
        <p:spPr bwMode="auto">
          <a:xfrm>
            <a:off x="3059113" y="4911725"/>
            <a:ext cx="6302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2930" name="Line 66"/>
          <p:cNvSpPr>
            <a:spLocks noChangeShapeType="1"/>
          </p:cNvSpPr>
          <p:nvPr/>
        </p:nvSpPr>
        <p:spPr bwMode="auto">
          <a:xfrm>
            <a:off x="6916738" y="52260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2931" name="Oval 67"/>
          <p:cNvSpPr>
            <a:spLocks noChangeArrowheads="1"/>
          </p:cNvSpPr>
          <p:nvPr/>
        </p:nvSpPr>
        <p:spPr bwMode="auto">
          <a:xfrm>
            <a:off x="7097713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32" name="Text Box 68"/>
          <p:cNvSpPr txBox="1">
            <a:spLocks noChangeArrowheads="1"/>
          </p:cNvSpPr>
          <p:nvPr/>
        </p:nvSpPr>
        <p:spPr bwMode="auto">
          <a:xfrm>
            <a:off x="7170738" y="58467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  <p:bldP spid="292868" grpId="0" animBg="1"/>
      <p:bldP spid="292869" grpId="0" animBg="1"/>
      <p:bldP spid="292870" grpId="0"/>
      <p:bldP spid="292871" grpId="0" animBg="1"/>
      <p:bldP spid="292872" grpId="0"/>
      <p:bldP spid="292873" grpId="0" animBg="1"/>
      <p:bldP spid="292874" grpId="0" animBg="1"/>
      <p:bldP spid="292875" grpId="0"/>
      <p:bldP spid="292876" grpId="0" animBg="1"/>
      <p:bldP spid="292877" grpId="0" animBg="1"/>
      <p:bldP spid="292878" grpId="0" animBg="1"/>
      <p:bldP spid="292879" grpId="0"/>
      <p:bldP spid="292880" grpId="0" animBg="1"/>
      <p:bldP spid="292881" grpId="0" animBg="1"/>
      <p:bldP spid="292882" grpId="0"/>
      <p:bldP spid="292883" grpId="0" animBg="1"/>
      <p:bldP spid="292884" grpId="0"/>
      <p:bldP spid="292885" grpId="0" animBg="1"/>
      <p:bldP spid="292886" grpId="0" animBg="1"/>
      <p:bldP spid="292887" grpId="0"/>
      <p:bldP spid="292888" grpId="0" animBg="1"/>
      <p:bldP spid="292889" grpId="0"/>
      <p:bldP spid="292890" grpId="0" animBg="1"/>
      <p:bldP spid="292891" grpId="0" animBg="1"/>
      <p:bldP spid="292892" grpId="0" animBg="1"/>
      <p:bldP spid="292893" grpId="0"/>
      <p:bldP spid="292894" grpId="0" animBg="1"/>
      <p:bldP spid="292895" grpId="0"/>
      <p:bldP spid="292896" grpId="0" animBg="1"/>
      <p:bldP spid="292897" grpId="0" animBg="1"/>
      <p:bldP spid="292898" grpId="0" animBg="1"/>
      <p:bldP spid="292899" grpId="0"/>
      <p:bldP spid="292900" grpId="0" animBg="1"/>
      <p:bldP spid="292901" grpId="0"/>
      <p:bldP spid="292902" grpId="0" animBg="1"/>
      <p:bldP spid="292903" grpId="0" animBg="1"/>
      <p:bldP spid="292904" grpId="0"/>
      <p:bldP spid="292905" grpId="0" animBg="1"/>
      <p:bldP spid="292906" grpId="0" animBg="1"/>
      <p:bldP spid="292907" grpId="0" animBg="1"/>
      <p:bldP spid="292908" grpId="0"/>
      <p:bldP spid="292909" grpId="0" animBg="1"/>
      <p:bldP spid="292910" grpId="0" animBg="1"/>
      <p:bldP spid="292911" grpId="0"/>
      <p:bldP spid="292912" grpId="0" animBg="1"/>
      <p:bldP spid="292913" grpId="0"/>
      <p:bldP spid="292914" grpId="0" animBg="1"/>
      <p:bldP spid="292915" grpId="0" animBg="1"/>
      <p:bldP spid="292916" grpId="0"/>
      <p:bldP spid="292917" grpId="0" animBg="1"/>
      <p:bldP spid="292918" grpId="0"/>
      <p:bldP spid="292919" grpId="0" animBg="1"/>
      <p:bldP spid="292920" grpId="0" animBg="1"/>
      <p:bldP spid="292921" grpId="0" animBg="1"/>
      <p:bldP spid="292922" grpId="0"/>
      <p:bldP spid="292923" grpId="0" animBg="1"/>
      <p:bldP spid="292924" grpId="0"/>
      <p:bldP spid="292925" grpId="0" animBg="1"/>
      <p:bldP spid="292926" grpId="0"/>
      <p:bldP spid="292927" grpId="0" animBg="1"/>
      <p:bldP spid="292928" grpId="0" animBg="1"/>
      <p:bldP spid="292929" grpId="0"/>
      <p:bldP spid="292930" grpId="0" animBg="1"/>
      <p:bldP spid="292931" grpId="0" animBg="1"/>
      <p:bldP spid="2929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Priority queues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priority queue is a collection of zero or more elements where each element has an individual priority or value. </a:t>
            </a:r>
          </a:p>
          <a:p>
            <a:pPr eaLnBrk="1" hangingPunct="1">
              <a:buClr>
                <a:schemeClr val="tx2"/>
              </a:buClr>
            </a:pPr>
            <a:r>
              <a:rPr lang="en-US" smtClean="0"/>
              <a:t>In a </a:t>
            </a:r>
            <a:r>
              <a:rPr lang="en-US" b="1" i="1" smtClean="0"/>
              <a:t>minimum priority queue</a:t>
            </a:r>
            <a:r>
              <a:rPr lang="en-US" smtClean="0"/>
              <a:t>, the find operation finds the element with minimum priority and the remove operation removes this element.</a:t>
            </a:r>
          </a:p>
          <a:p>
            <a:pPr eaLnBrk="1" hangingPunct="1">
              <a:buClr>
                <a:schemeClr val="tx2"/>
              </a:buClr>
            </a:pPr>
            <a:r>
              <a:rPr lang="en-US" smtClean="0"/>
              <a:t>In a </a:t>
            </a:r>
            <a:r>
              <a:rPr lang="en-US" b="1" i="1" smtClean="0"/>
              <a:t>maximum</a:t>
            </a:r>
            <a:r>
              <a:rPr lang="en-US" smtClean="0"/>
              <a:t> </a:t>
            </a:r>
            <a:r>
              <a:rPr lang="en-US" b="1" i="1" smtClean="0"/>
              <a:t>priority</a:t>
            </a:r>
            <a:r>
              <a:rPr lang="en-US" smtClean="0"/>
              <a:t> </a:t>
            </a:r>
            <a:r>
              <a:rPr lang="en-US" b="1" i="1" smtClean="0"/>
              <a:t>queue</a:t>
            </a:r>
            <a:r>
              <a:rPr lang="en-US" smtClean="0"/>
              <a:t>, the find operation finds the element with maximum priority and the remove operation removes this element.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Removal from a heap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mtClean="0"/>
              <a:t>Removal involves removing the max element i.e. the root. In our example, 21: </a:t>
            </a:r>
          </a:p>
        </p:txBody>
      </p:sp>
      <p:sp>
        <p:nvSpPr>
          <p:cNvPr id="293892" name="Line 4"/>
          <p:cNvSpPr>
            <a:spLocks noChangeShapeType="1"/>
          </p:cNvSpPr>
          <p:nvPr/>
        </p:nvSpPr>
        <p:spPr bwMode="auto">
          <a:xfrm flipH="1">
            <a:off x="3606800" y="31115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893" name="Oval 5"/>
          <p:cNvSpPr>
            <a:spLocks noChangeArrowheads="1"/>
          </p:cNvSpPr>
          <p:nvPr/>
        </p:nvSpPr>
        <p:spPr bwMode="auto">
          <a:xfrm>
            <a:off x="677863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750888" y="37893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3895" name="Oval 7"/>
          <p:cNvSpPr>
            <a:spLocks noChangeArrowheads="1"/>
          </p:cNvSpPr>
          <p:nvPr/>
        </p:nvSpPr>
        <p:spPr bwMode="auto">
          <a:xfrm>
            <a:off x="3275013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3341688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 flipH="1">
            <a:off x="1055688" y="31607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898" name="Oval 10"/>
          <p:cNvSpPr>
            <a:spLocks noChangeArrowheads="1"/>
          </p:cNvSpPr>
          <p:nvPr/>
        </p:nvSpPr>
        <p:spPr bwMode="auto">
          <a:xfrm>
            <a:off x="1547813" y="2709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547813" y="2709863"/>
            <a:ext cx="687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>
            <a:off x="2047875" y="31035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 flipH="1">
            <a:off x="1936750" y="20367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02" name="Oval 14"/>
          <p:cNvSpPr>
            <a:spLocks noChangeArrowheads="1"/>
          </p:cNvSpPr>
          <p:nvPr/>
        </p:nvSpPr>
        <p:spPr bwMode="auto">
          <a:xfrm>
            <a:off x="2627313" y="1628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>
            <a:off x="3117850" y="20351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05" name="Oval 17"/>
          <p:cNvSpPr>
            <a:spLocks noChangeArrowheads="1"/>
          </p:cNvSpPr>
          <p:nvPr/>
        </p:nvSpPr>
        <p:spPr bwMode="auto">
          <a:xfrm>
            <a:off x="3857625" y="26495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3930650" y="26495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3907" name="Oval 19"/>
          <p:cNvSpPr>
            <a:spLocks noChangeArrowheads="1"/>
          </p:cNvSpPr>
          <p:nvPr/>
        </p:nvSpPr>
        <p:spPr bwMode="auto">
          <a:xfrm>
            <a:off x="2400300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2411413" y="3789363"/>
            <a:ext cx="665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3909" name="Line 21"/>
          <p:cNvSpPr>
            <a:spLocks noChangeShapeType="1"/>
          </p:cNvSpPr>
          <p:nvPr/>
        </p:nvSpPr>
        <p:spPr bwMode="auto">
          <a:xfrm>
            <a:off x="4251325" y="31384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10" name="Oval 22"/>
          <p:cNvSpPr>
            <a:spLocks noChangeArrowheads="1"/>
          </p:cNvSpPr>
          <p:nvPr/>
        </p:nvSpPr>
        <p:spPr bwMode="auto">
          <a:xfrm>
            <a:off x="4433888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4500563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3912" name="Oval 24"/>
          <p:cNvSpPr>
            <a:spLocks noChangeArrowheads="1"/>
          </p:cNvSpPr>
          <p:nvPr/>
        </p:nvSpPr>
        <p:spPr bwMode="auto">
          <a:xfrm>
            <a:off x="107950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180975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3914" name="Line 26"/>
          <p:cNvSpPr>
            <a:spLocks noChangeShapeType="1"/>
          </p:cNvSpPr>
          <p:nvPr/>
        </p:nvSpPr>
        <p:spPr bwMode="auto">
          <a:xfrm flipH="1">
            <a:off x="434975" y="42513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15" name="Line 27"/>
          <p:cNvSpPr>
            <a:spLocks noChangeShapeType="1"/>
          </p:cNvSpPr>
          <p:nvPr/>
        </p:nvSpPr>
        <p:spPr bwMode="auto">
          <a:xfrm>
            <a:off x="1073150" y="42783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16" name="Oval 28"/>
          <p:cNvSpPr>
            <a:spLocks noChangeArrowheads="1"/>
          </p:cNvSpPr>
          <p:nvPr/>
        </p:nvSpPr>
        <p:spPr bwMode="auto">
          <a:xfrm>
            <a:off x="1254125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17" name="Text Box 29"/>
          <p:cNvSpPr txBox="1">
            <a:spLocks noChangeArrowheads="1"/>
          </p:cNvSpPr>
          <p:nvPr/>
        </p:nvSpPr>
        <p:spPr bwMode="auto">
          <a:xfrm>
            <a:off x="1327150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3918" name="Oval 30"/>
          <p:cNvSpPr>
            <a:spLocks noChangeArrowheads="1"/>
          </p:cNvSpPr>
          <p:nvPr/>
        </p:nvSpPr>
        <p:spPr bwMode="auto">
          <a:xfrm>
            <a:off x="190817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19" name="Text Box 31"/>
          <p:cNvSpPr txBox="1">
            <a:spLocks noChangeArrowheads="1"/>
          </p:cNvSpPr>
          <p:nvPr/>
        </p:nvSpPr>
        <p:spPr bwMode="auto">
          <a:xfrm>
            <a:off x="1981200" y="4911725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3920" name="Line 32"/>
          <p:cNvSpPr>
            <a:spLocks noChangeShapeType="1"/>
          </p:cNvSpPr>
          <p:nvPr/>
        </p:nvSpPr>
        <p:spPr bwMode="auto">
          <a:xfrm flipH="1">
            <a:off x="2235200" y="42640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5651500" y="3024188"/>
            <a:ext cx="28082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Now replace it by the larger of its two children (to preserve the complete tree structure): see next slide.</a:t>
            </a:r>
          </a:p>
        </p:txBody>
      </p:sp>
      <p:sp>
        <p:nvSpPr>
          <p:cNvPr id="293951" name="Line 63"/>
          <p:cNvSpPr>
            <a:spLocks noChangeShapeType="1"/>
          </p:cNvSpPr>
          <p:nvPr/>
        </p:nvSpPr>
        <p:spPr bwMode="auto">
          <a:xfrm>
            <a:off x="2813050" y="42910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3952" name="Oval 64"/>
          <p:cNvSpPr>
            <a:spLocks noChangeArrowheads="1"/>
          </p:cNvSpPr>
          <p:nvPr/>
        </p:nvSpPr>
        <p:spPr bwMode="auto">
          <a:xfrm>
            <a:off x="299402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53" name="Text Box 65"/>
          <p:cNvSpPr txBox="1">
            <a:spLocks noChangeArrowheads="1"/>
          </p:cNvSpPr>
          <p:nvPr/>
        </p:nvSpPr>
        <p:spPr bwMode="auto">
          <a:xfrm>
            <a:off x="3059113" y="4911725"/>
            <a:ext cx="6302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  <p:bldP spid="293892" grpId="0" animBg="1"/>
      <p:bldP spid="293893" grpId="0" animBg="1"/>
      <p:bldP spid="293894" grpId="0"/>
      <p:bldP spid="293895" grpId="0" animBg="1"/>
      <p:bldP spid="293896" grpId="0"/>
      <p:bldP spid="293897" grpId="0" animBg="1"/>
      <p:bldP spid="293898" grpId="0" animBg="1"/>
      <p:bldP spid="293899" grpId="0"/>
      <p:bldP spid="293900" grpId="0" animBg="1"/>
      <p:bldP spid="293901" grpId="0" animBg="1"/>
      <p:bldP spid="293902" grpId="0" animBg="1"/>
      <p:bldP spid="293904" grpId="0" animBg="1"/>
      <p:bldP spid="293905" grpId="0" animBg="1"/>
      <p:bldP spid="293906" grpId="0"/>
      <p:bldP spid="293907" grpId="0" animBg="1"/>
      <p:bldP spid="293908" grpId="0"/>
      <p:bldP spid="293909" grpId="0" animBg="1"/>
      <p:bldP spid="293910" grpId="0" animBg="1"/>
      <p:bldP spid="293911" grpId="0"/>
      <p:bldP spid="293912" grpId="0" animBg="1"/>
      <p:bldP spid="293913" grpId="0"/>
      <p:bldP spid="293914" grpId="0" animBg="1"/>
      <p:bldP spid="293915" grpId="0" animBg="1"/>
      <p:bldP spid="293916" grpId="0" animBg="1"/>
      <p:bldP spid="293917" grpId="0"/>
      <p:bldP spid="293918" grpId="0" animBg="1"/>
      <p:bldP spid="293919" grpId="0"/>
      <p:bldP spid="293920" grpId="0" animBg="1"/>
      <p:bldP spid="293950" grpId="0"/>
      <p:bldP spid="293951" grpId="0" animBg="1"/>
      <p:bldP spid="293952" grpId="0" animBg="1"/>
      <p:bldP spid="2939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Removal from a heap cont./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mtClean="0"/>
              <a:t>So we now </a:t>
            </a:r>
          </a:p>
          <a:p>
            <a:pPr eaLnBrk="1" hangingPunct="1">
              <a:buFontTx/>
              <a:buNone/>
            </a:pPr>
            <a:r>
              <a:rPr lang="en-GB" smtClean="0"/>
              <a:t>	have: </a:t>
            </a:r>
          </a:p>
        </p:txBody>
      </p:sp>
      <p:sp>
        <p:nvSpPr>
          <p:cNvPr id="294916" name="Line 4"/>
          <p:cNvSpPr>
            <a:spLocks noChangeShapeType="1"/>
          </p:cNvSpPr>
          <p:nvPr/>
        </p:nvSpPr>
        <p:spPr bwMode="auto">
          <a:xfrm flipH="1">
            <a:off x="3606800" y="31115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677863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750888" y="37893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3275013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3341688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 flipH="1">
            <a:off x="1055688" y="31607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22" name="Oval 10"/>
          <p:cNvSpPr>
            <a:spLocks noChangeArrowheads="1"/>
          </p:cNvSpPr>
          <p:nvPr/>
        </p:nvSpPr>
        <p:spPr bwMode="auto">
          <a:xfrm>
            <a:off x="1547813" y="2709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047875" y="31035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 flipH="1">
            <a:off x="1936750" y="20367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26" name="Oval 14"/>
          <p:cNvSpPr>
            <a:spLocks noChangeArrowheads="1"/>
          </p:cNvSpPr>
          <p:nvPr/>
        </p:nvSpPr>
        <p:spPr bwMode="auto">
          <a:xfrm>
            <a:off x="2627313" y="1628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2627313" y="1628775"/>
            <a:ext cx="690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3117850" y="20351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29" name="Oval 17"/>
          <p:cNvSpPr>
            <a:spLocks noChangeArrowheads="1"/>
          </p:cNvSpPr>
          <p:nvPr/>
        </p:nvSpPr>
        <p:spPr bwMode="auto">
          <a:xfrm>
            <a:off x="3857625" y="26495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30" name="Text Box 18"/>
          <p:cNvSpPr txBox="1">
            <a:spLocks noChangeArrowheads="1"/>
          </p:cNvSpPr>
          <p:nvPr/>
        </p:nvSpPr>
        <p:spPr bwMode="auto">
          <a:xfrm>
            <a:off x="3930650" y="26495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4931" name="Oval 19"/>
          <p:cNvSpPr>
            <a:spLocks noChangeArrowheads="1"/>
          </p:cNvSpPr>
          <p:nvPr/>
        </p:nvSpPr>
        <p:spPr bwMode="auto">
          <a:xfrm>
            <a:off x="2400300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32" name="Text Box 20"/>
          <p:cNvSpPr txBox="1">
            <a:spLocks noChangeArrowheads="1"/>
          </p:cNvSpPr>
          <p:nvPr/>
        </p:nvSpPr>
        <p:spPr bwMode="auto">
          <a:xfrm>
            <a:off x="2411413" y="3789363"/>
            <a:ext cx="665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4251325" y="31384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34" name="Oval 22"/>
          <p:cNvSpPr>
            <a:spLocks noChangeArrowheads="1"/>
          </p:cNvSpPr>
          <p:nvPr/>
        </p:nvSpPr>
        <p:spPr bwMode="auto">
          <a:xfrm>
            <a:off x="4433888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4500563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4936" name="Oval 24"/>
          <p:cNvSpPr>
            <a:spLocks noChangeArrowheads="1"/>
          </p:cNvSpPr>
          <p:nvPr/>
        </p:nvSpPr>
        <p:spPr bwMode="auto">
          <a:xfrm>
            <a:off x="107950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37" name="Text Box 25"/>
          <p:cNvSpPr txBox="1">
            <a:spLocks noChangeArrowheads="1"/>
          </p:cNvSpPr>
          <p:nvPr/>
        </p:nvSpPr>
        <p:spPr bwMode="auto">
          <a:xfrm>
            <a:off x="180975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H="1">
            <a:off x="434975" y="42513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>
            <a:off x="1073150" y="42783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40" name="Oval 28"/>
          <p:cNvSpPr>
            <a:spLocks noChangeArrowheads="1"/>
          </p:cNvSpPr>
          <p:nvPr/>
        </p:nvSpPr>
        <p:spPr bwMode="auto">
          <a:xfrm>
            <a:off x="1254125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1327150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4942" name="Oval 30"/>
          <p:cNvSpPr>
            <a:spLocks noChangeArrowheads="1"/>
          </p:cNvSpPr>
          <p:nvPr/>
        </p:nvSpPr>
        <p:spPr bwMode="auto">
          <a:xfrm>
            <a:off x="190817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43" name="Text Box 31"/>
          <p:cNvSpPr txBox="1">
            <a:spLocks noChangeArrowheads="1"/>
          </p:cNvSpPr>
          <p:nvPr/>
        </p:nvSpPr>
        <p:spPr bwMode="auto">
          <a:xfrm>
            <a:off x="1981200" y="4911725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 flipH="1">
            <a:off x="2235200" y="42640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45" name="Line 33"/>
          <p:cNvSpPr>
            <a:spLocks noChangeShapeType="1"/>
          </p:cNvSpPr>
          <p:nvPr/>
        </p:nvSpPr>
        <p:spPr bwMode="auto">
          <a:xfrm flipH="1">
            <a:off x="7710488" y="40465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46" name="Oval 34"/>
          <p:cNvSpPr>
            <a:spLocks noChangeArrowheads="1"/>
          </p:cNvSpPr>
          <p:nvPr/>
        </p:nvSpPr>
        <p:spPr bwMode="auto">
          <a:xfrm>
            <a:off x="4781550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47" name="Text Box 35"/>
          <p:cNvSpPr txBox="1">
            <a:spLocks noChangeArrowheads="1"/>
          </p:cNvSpPr>
          <p:nvPr/>
        </p:nvSpPr>
        <p:spPr bwMode="auto">
          <a:xfrm>
            <a:off x="4854575" y="47244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4948" name="Oval 36"/>
          <p:cNvSpPr>
            <a:spLocks noChangeArrowheads="1"/>
          </p:cNvSpPr>
          <p:nvPr/>
        </p:nvSpPr>
        <p:spPr bwMode="auto">
          <a:xfrm>
            <a:off x="7378700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7445375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4950" name="Line 38"/>
          <p:cNvSpPr>
            <a:spLocks noChangeShapeType="1"/>
          </p:cNvSpPr>
          <p:nvPr/>
        </p:nvSpPr>
        <p:spPr bwMode="auto">
          <a:xfrm flipH="1">
            <a:off x="5159375" y="4095750"/>
            <a:ext cx="525463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51" name="Oval 39"/>
          <p:cNvSpPr>
            <a:spLocks noChangeArrowheads="1"/>
          </p:cNvSpPr>
          <p:nvPr/>
        </p:nvSpPr>
        <p:spPr bwMode="auto">
          <a:xfrm>
            <a:off x="5651500" y="36449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5651500" y="3644900"/>
            <a:ext cx="735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4953" name="Line 41"/>
          <p:cNvSpPr>
            <a:spLocks noChangeShapeType="1"/>
          </p:cNvSpPr>
          <p:nvPr/>
        </p:nvSpPr>
        <p:spPr bwMode="auto">
          <a:xfrm>
            <a:off x="6151563" y="4038600"/>
            <a:ext cx="477837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54" name="Line 42"/>
          <p:cNvSpPr>
            <a:spLocks noChangeShapeType="1"/>
          </p:cNvSpPr>
          <p:nvPr/>
        </p:nvSpPr>
        <p:spPr bwMode="auto">
          <a:xfrm flipH="1">
            <a:off x="6040438" y="2971800"/>
            <a:ext cx="703262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55" name="Oval 43"/>
          <p:cNvSpPr>
            <a:spLocks noChangeArrowheads="1"/>
          </p:cNvSpPr>
          <p:nvPr/>
        </p:nvSpPr>
        <p:spPr bwMode="auto">
          <a:xfrm>
            <a:off x="6731000" y="25638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56" name="Text Box 44"/>
          <p:cNvSpPr txBox="1">
            <a:spLocks noChangeArrowheads="1"/>
          </p:cNvSpPr>
          <p:nvPr/>
        </p:nvSpPr>
        <p:spPr bwMode="auto">
          <a:xfrm>
            <a:off x="6732588" y="256381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4957" name="Line 45"/>
          <p:cNvSpPr>
            <a:spLocks noChangeShapeType="1"/>
          </p:cNvSpPr>
          <p:nvPr/>
        </p:nvSpPr>
        <p:spPr bwMode="auto">
          <a:xfrm>
            <a:off x="7221538" y="2970213"/>
            <a:ext cx="7985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58" name="Oval 46"/>
          <p:cNvSpPr>
            <a:spLocks noChangeArrowheads="1"/>
          </p:cNvSpPr>
          <p:nvPr/>
        </p:nvSpPr>
        <p:spPr bwMode="auto">
          <a:xfrm>
            <a:off x="7961313" y="35845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59" name="Text Box 47"/>
          <p:cNvSpPr txBox="1">
            <a:spLocks noChangeArrowheads="1"/>
          </p:cNvSpPr>
          <p:nvPr/>
        </p:nvSpPr>
        <p:spPr bwMode="auto">
          <a:xfrm>
            <a:off x="8034338" y="358457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4960" name="Oval 48"/>
          <p:cNvSpPr>
            <a:spLocks noChangeArrowheads="1"/>
          </p:cNvSpPr>
          <p:nvPr/>
        </p:nvSpPr>
        <p:spPr bwMode="auto">
          <a:xfrm>
            <a:off x="6503988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62" name="Line 50"/>
          <p:cNvSpPr>
            <a:spLocks noChangeShapeType="1"/>
          </p:cNvSpPr>
          <p:nvPr/>
        </p:nvSpPr>
        <p:spPr bwMode="auto">
          <a:xfrm>
            <a:off x="8355013" y="4073525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63" name="Oval 51"/>
          <p:cNvSpPr>
            <a:spLocks noChangeArrowheads="1"/>
          </p:cNvSpPr>
          <p:nvPr/>
        </p:nvSpPr>
        <p:spPr bwMode="auto">
          <a:xfrm>
            <a:off x="8537575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64" name="Text Box 52"/>
          <p:cNvSpPr txBox="1">
            <a:spLocks noChangeArrowheads="1"/>
          </p:cNvSpPr>
          <p:nvPr/>
        </p:nvSpPr>
        <p:spPr bwMode="auto">
          <a:xfrm>
            <a:off x="8604250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4965" name="Oval 53"/>
          <p:cNvSpPr>
            <a:spLocks noChangeArrowheads="1"/>
          </p:cNvSpPr>
          <p:nvPr/>
        </p:nvSpPr>
        <p:spPr bwMode="auto">
          <a:xfrm>
            <a:off x="4211638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4284663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4967" name="Line 55"/>
          <p:cNvSpPr>
            <a:spLocks noChangeShapeType="1"/>
          </p:cNvSpPr>
          <p:nvPr/>
        </p:nvSpPr>
        <p:spPr bwMode="auto">
          <a:xfrm flipH="1">
            <a:off x="4538663" y="51863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68" name="Line 56"/>
          <p:cNvSpPr>
            <a:spLocks noChangeShapeType="1"/>
          </p:cNvSpPr>
          <p:nvPr/>
        </p:nvSpPr>
        <p:spPr bwMode="auto">
          <a:xfrm>
            <a:off x="5176838" y="52133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69" name="Oval 57"/>
          <p:cNvSpPr>
            <a:spLocks noChangeArrowheads="1"/>
          </p:cNvSpPr>
          <p:nvPr/>
        </p:nvSpPr>
        <p:spPr bwMode="auto">
          <a:xfrm>
            <a:off x="5357813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70" name="Text Box 58"/>
          <p:cNvSpPr txBox="1">
            <a:spLocks noChangeArrowheads="1"/>
          </p:cNvSpPr>
          <p:nvPr/>
        </p:nvSpPr>
        <p:spPr bwMode="auto">
          <a:xfrm>
            <a:off x="5430838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4971" name="Oval 59"/>
          <p:cNvSpPr>
            <a:spLocks noChangeArrowheads="1"/>
          </p:cNvSpPr>
          <p:nvPr/>
        </p:nvSpPr>
        <p:spPr bwMode="auto">
          <a:xfrm>
            <a:off x="6011863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72" name="Text Box 60"/>
          <p:cNvSpPr txBox="1">
            <a:spLocks noChangeArrowheads="1"/>
          </p:cNvSpPr>
          <p:nvPr/>
        </p:nvSpPr>
        <p:spPr bwMode="auto">
          <a:xfrm>
            <a:off x="6084888" y="5846763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4973" name="Line 61"/>
          <p:cNvSpPr>
            <a:spLocks noChangeShapeType="1"/>
          </p:cNvSpPr>
          <p:nvPr/>
        </p:nvSpPr>
        <p:spPr bwMode="auto">
          <a:xfrm flipH="1">
            <a:off x="6338888" y="51990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74" name="Text Box 62"/>
          <p:cNvSpPr txBox="1">
            <a:spLocks noChangeArrowheads="1"/>
          </p:cNvSpPr>
          <p:nvPr/>
        </p:nvSpPr>
        <p:spPr bwMode="auto">
          <a:xfrm>
            <a:off x="5076825" y="23241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And then:</a:t>
            </a:r>
          </a:p>
        </p:txBody>
      </p:sp>
      <p:sp>
        <p:nvSpPr>
          <p:cNvPr id="294975" name="Line 63"/>
          <p:cNvSpPr>
            <a:spLocks noChangeShapeType="1"/>
          </p:cNvSpPr>
          <p:nvPr/>
        </p:nvSpPr>
        <p:spPr bwMode="auto">
          <a:xfrm>
            <a:off x="2813050" y="42910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76" name="Oval 64"/>
          <p:cNvSpPr>
            <a:spLocks noChangeArrowheads="1"/>
          </p:cNvSpPr>
          <p:nvPr/>
        </p:nvSpPr>
        <p:spPr bwMode="auto">
          <a:xfrm>
            <a:off x="299402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77" name="Text Box 65"/>
          <p:cNvSpPr txBox="1">
            <a:spLocks noChangeArrowheads="1"/>
          </p:cNvSpPr>
          <p:nvPr/>
        </p:nvSpPr>
        <p:spPr bwMode="auto">
          <a:xfrm>
            <a:off x="3059113" y="4911725"/>
            <a:ext cx="6302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4978" name="Line 66"/>
          <p:cNvSpPr>
            <a:spLocks noChangeShapeType="1"/>
          </p:cNvSpPr>
          <p:nvPr/>
        </p:nvSpPr>
        <p:spPr bwMode="auto">
          <a:xfrm>
            <a:off x="6916738" y="52260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4979" name="Oval 67"/>
          <p:cNvSpPr>
            <a:spLocks noChangeArrowheads="1"/>
          </p:cNvSpPr>
          <p:nvPr/>
        </p:nvSpPr>
        <p:spPr bwMode="auto">
          <a:xfrm>
            <a:off x="7097713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80" name="Text Box 68"/>
          <p:cNvSpPr txBox="1">
            <a:spLocks noChangeArrowheads="1"/>
          </p:cNvSpPr>
          <p:nvPr/>
        </p:nvSpPr>
        <p:spPr bwMode="auto">
          <a:xfrm>
            <a:off x="7170738" y="58467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  <p:bldP spid="294916" grpId="0" animBg="1"/>
      <p:bldP spid="294917" grpId="0" animBg="1"/>
      <p:bldP spid="294918" grpId="0"/>
      <p:bldP spid="294919" grpId="0" animBg="1"/>
      <p:bldP spid="294920" grpId="0"/>
      <p:bldP spid="294921" grpId="0" animBg="1"/>
      <p:bldP spid="294922" grpId="0" animBg="1"/>
      <p:bldP spid="294924" grpId="0" animBg="1"/>
      <p:bldP spid="294925" grpId="0" animBg="1"/>
      <p:bldP spid="294926" grpId="0" animBg="1"/>
      <p:bldP spid="294927" grpId="0"/>
      <p:bldP spid="294928" grpId="0" animBg="1"/>
      <p:bldP spid="294929" grpId="0" animBg="1"/>
      <p:bldP spid="294930" grpId="0"/>
      <p:bldP spid="294931" grpId="0" animBg="1"/>
      <p:bldP spid="294932" grpId="0"/>
      <p:bldP spid="294933" grpId="0" animBg="1"/>
      <p:bldP spid="294934" grpId="0" animBg="1"/>
      <p:bldP spid="294935" grpId="0"/>
      <p:bldP spid="294936" grpId="0" animBg="1"/>
      <p:bldP spid="294937" grpId="0"/>
      <p:bldP spid="294938" grpId="0" animBg="1"/>
      <p:bldP spid="294939" grpId="0" animBg="1"/>
      <p:bldP spid="294940" grpId="0" animBg="1"/>
      <p:bldP spid="294941" grpId="0"/>
      <p:bldP spid="294942" grpId="0" animBg="1"/>
      <p:bldP spid="294943" grpId="0"/>
      <p:bldP spid="294944" grpId="0" animBg="1"/>
      <p:bldP spid="294945" grpId="0" animBg="1"/>
      <p:bldP spid="294946" grpId="0" animBg="1"/>
      <p:bldP spid="294947" grpId="0"/>
      <p:bldP spid="294948" grpId="0" animBg="1"/>
      <p:bldP spid="294949" grpId="0"/>
      <p:bldP spid="294950" grpId="0" animBg="1"/>
      <p:bldP spid="294951" grpId="0" animBg="1"/>
      <p:bldP spid="294952" grpId="0"/>
      <p:bldP spid="294953" grpId="0" animBg="1"/>
      <p:bldP spid="294954" grpId="0" animBg="1"/>
      <p:bldP spid="294955" grpId="0" animBg="1"/>
      <p:bldP spid="294956" grpId="0"/>
      <p:bldP spid="294957" grpId="0" animBg="1"/>
      <p:bldP spid="294958" grpId="0" animBg="1"/>
      <p:bldP spid="294959" grpId="0"/>
      <p:bldP spid="294960" grpId="0" animBg="1"/>
      <p:bldP spid="294962" grpId="0" animBg="1"/>
      <p:bldP spid="294963" grpId="0" animBg="1"/>
      <p:bldP spid="294964" grpId="0"/>
      <p:bldP spid="294965" grpId="0" animBg="1"/>
      <p:bldP spid="294966" grpId="0"/>
      <p:bldP spid="294967" grpId="0" animBg="1"/>
      <p:bldP spid="294968" grpId="0" animBg="1"/>
      <p:bldP spid="294969" grpId="0" animBg="1"/>
      <p:bldP spid="294970" grpId="0"/>
      <p:bldP spid="294971" grpId="0" animBg="1"/>
      <p:bldP spid="294972" grpId="0"/>
      <p:bldP spid="294973" grpId="0" animBg="1"/>
      <p:bldP spid="294974" grpId="0"/>
      <p:bldP spid="294975" grpId="0" animBg="1"/>
      <p:bldP spid="294976" grpId="0" animBg="1"/>
      <p:bldP spid="294977" grpId="0"/>
      <p:bldP spid="294978" grpId="0" animBg="1"/>
      <p:bldP spid="294979" grpId="0" animBg="1"/>
      <p:bldP spid="2949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Removal from a heap cont./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smtClean="0"/>
              <a:t>And finally: </a:t>
            </a:r>
          </a:p>
        </p:txBody>
      </p:sp>
      <p:sp>
        <p:nvSpPr>
          <p:cNvPr id="295940" name="Line 4"/>
          <p:cNvSpPr>
            <a:spLocks noChangeShapeType="1"/>
          </p:cNvSpPr>
          <p:nvPr/>
        </p:nvSpPr>
        <p:spPr bwMode="auto">
          <a:xfrm flipH="1">
            <a:off x="3606800" y="31115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41" name="Oval 5"/>
          <p:cNvSpPr>
            <a:spLocks noChangeArrowheads="1"/>
          </p:cNvSpPr>
          <p:nvPr/>
        </p:nvSpPr>
        <p:spPr bwMode="auto">
          <a:xfrm>
            <a:off x="677863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750888" y="37893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5943" name="Oval 7"/>
          <p:cNvSpPr>
            <a:spLocks noChangeArrowheads="1"/>
          </p:cNvSpPr>
          <p:nvPr/>
        </p:nvSpPr>
        <p:spPr bwMode="auto">
          <a:xfrm>
            <a:off x="3275013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3341688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 flipH="1">
            <a:off x="1055688" y="31607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46" name="Oval 10"/>
          <p:cNvSpPr>
            <a:spLocks noChangeArrowheads="1"/>
          </p:cNvSpPr>
          <p:nvPr/>
        </p:nvSpPr>
        <p:spPr bwMode="auto">
          <a:xfrm>
            <a:off x="1547813" y="2709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>
            <a:off x="2047875" y="31035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 flipH="1">
            <a:off x="1936750" y="20367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49" name="Oval 13"/>
          <p:cNvSpPr>
            <a:spLocks noChangeArrowheads="1"/>
          </p:cNvSpPr>
          <p:nvPr/>
        </p:nvSpPr>
        <p:spPr bwMode="auto">
          <a:xfrm>
            <a:off x="2627313" y="16287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2627313" y="1628775"/>
            <a:ext cx="690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5951" name="Line 15"/>
          <p:cNvSpPr>
            <a:spLocks noChangeShapeType="1"/>
          </p:cNvSpPr>
          <p:nvPr/>
        </p:nvSpPr>
        <p:spPr bwMode="auto">
          <a:xfrm>
            <a:off x="3117850" y="20351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52" name="Oval 16"/>
          <p:cNvSpPr>
            <a:spLocks noChangeArrowheads="1"/>
          </p:cNvSpPr>
          <p:nvPr/>
        </p:nvSpPr>
        <p:spPr bwMode="auto">
          <a:xfrm>
            <a:off x="3857625" y="26495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3930650" y="26495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5954" name="Oval 18"/>
          <p:cNvSpPr>
            <a:spLocks noChangeArrowheads="1"/>
          </p:cNvSpPr>
          <p:nvPr/>
        </p:nvSpPr>
        <p:spPr bwMode="auto">
          <a:xfrm>
            <a:off x="2400300" y="37893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55" name="Text Box 19"/>
          <p:cNvSpPr txBox="1">
            <a:spLocks noChangeArrowheads="1"/>
          </p:cNvSpPr>
          <p:nvPr/>
        </p:nvSpPr>
        <p:spPr bwMode="auto">
          <a:xfrm>
            <a:off x="2466975" y="3789363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>
            <a:off x="4251325" y="31384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57" name="Oval 21"/>
          <p:cNvSpPr>
            <a:spLocks noChangeArrowheads="1"/>
          </p:cNvSpPr>
          <p:nvPr/>
        </p:nvSpPr>
        <p:spPr bwMode="auto">
          <a:xfrm>
            <a:off x="4433888" y="37592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4500563" y="37639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5959" name="Oval 23"/>
          <p:cNvSpPr>
            <a:spLocks noChangeArrowheads="1"/>
          </p:cNvSpPr>
          <p:nvPr/>
        </p:nvSpPr>
        <p:spPr bwMode="auto">
          <a:xfrm>
            <a:off x="107950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60" name="Text Box 24"/>
          <p:cNvSpPr txBox="1">
            <a:spLocks noChangeArrowheads="1"/>
          </p:cNvSpPr>
          <p:nvPr/>
        </p:nvSpPr>
        <p:spPr bwMode="auto">
          <a:xfrm>
            <a:off x="180975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 flipH="1">
            <a:off x="434975" y="42513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62" name="Line 26"/>
          <p:cNvSpPr>
            <a:spLocks noChangeShapeType="1"/>
          </p:cNvSpPr>
          <p:nvPr/>
        </p:nvSpPr>
        <p:spPr bwMode="auto">
          <a:xfrm>
            <a:off x="1073150" y="42783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63" name="Oval 27"/>
          <p:cNvSpPr>
            <a:spLocks noChangeArrowheads="1"/>
          </p:cNvSpPr>
          <p:nvPr/>
        </p:nvSpPr>
        <p:spPr bwMode="auto">
          <a:xfrm>
            <a:off x="1254125" y="48990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64" name="Text Box 28"/>
          <p:cNvSpPr txBox="1">
            <a:spLocks noChangeArrowheads="1"/>
          </p:cNvSpPr>
          <p:nvPr/>
        </p:nvSpPr>
        <p:spPr bwMode="auto">
          <a:xfrm>
            <a:off x="1327150" y="48990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5965" name="Oval 29"/>
          <p:cNvSpPr>
            <a:spLocks noChangeArrowheads="1"/>
          </p:cNvSpPr>
          <p:nvPr/>
        </p:nvSpPr>
        <p:spPr bwMode="auto">
          <a:xfrm>
            <a:off x="190817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66" name="Text Box 30"/>
          <p:cNvSpPr txBox="1">
            <a:spLocks noChangeArrowheads="1"/>
          </p:cNvSpPr>
          <p:nvPr/>
        </p:nvSpPr>
        <p:spPr bwMode="auto">
          <a:xfrm>
            <a:off x="1981200" y="4911725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5967" name="Line 31"/>
          <p:cNvSpPr>
            <a:spLocks noChangeShapeType="1"/>
          </p:cNvSpPr>
          <p:nvPr/>
        </p:nvSpPr>
        <p:spPr bwMode="auto">
          <a:xfrm flipH="1">
            <a:off x="2235200" y="42640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97" name="Line 61"/>
          <p:cNvSpPr>
            <a:spLocks noChangeShapeType="1"/>
          </p:cNvSpPr>
          <p:nvPr/>
        </p:nvSpPr>
        <p:spPr bwMode="auto">
          <a:xfrm>
            <a:off x="2813050" y="42910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5998" name="Oval 62"/>
          <p:cNvSpPr>
            <a:spLocks noChangeArrowheads="1"/>
          </p:cNvSpPr>
          <p:nvPr/>
        </p:nvSpPr>
        <p:spPr bwMode="auto">
          <a:xfrm>
            <a:off x="2994025" y="49117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1547813" y="2708275"/>
            <a:ext cx="665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6005" name="Line 69"/>
          <p:cNvSpPr>
            <a:spLocks noChangeShapeType="1"/>
          </p:cNvSpPr>
          <p:nvPr/>
        </p:nvSpPr>
        <p:spPr bwMode="auto">
          <a:xfrm flipH="1">
            <a:off x="7783513" y="40465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06" name="Oval 70"/>
          <p:cNvSpPr>
            <a:spLocks noChangeArrowheads="1"/>
          </p:cNvSpPr>
          <p:nvPr/>
        </p:nvSpPr>
        <p:spPr bwMode="auto">
          <a:xfrm>
            <a:off x="4854575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4927600" y="47244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6008" name="Oval 72"/>
          <p:cNvSpPr>
            <a:spLocks noChangeArrowheads="1"/>
          </p:cNvSpPr>
          <p:nvPr/>
        </p:nvSpPr>
        <p:spPr bwMode="auto">
          <a:xfrm>
            <a:off x="7451725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09" name="Text Box 73"/>
          <p:cNvSpPr txBox="1">
            <a:spLocks noChangeArrowheads="1"/>
          </p:cNvSpPr>
          <p:nvPr/>
        </p:nvSpPr>
        <p:spPr bwMode="auto">
          <a:xfrm>
            <a:off x="7518400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6010" name="Line 74"/>
          <p:cNvSpPr>
            <a:spLocks noChangeShapeType="1"/>
          </p:cNvSpPr>
          <p:nvPr/>
        </p:nvSpPr>
        <p:spPr bwMode="auto">
          <a:xfrm flipH="1">
            <a:off x="5232400" y="4095750"/>
            <a:ext cx="525463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11" name="Oval 75"/>
          <p:cNvSpPr>
            <a:spLocks noChangeArrowheads="1"/>
          </p:cNvSpPr>
          <p:nvPr/>
        </p:nvSpPr>
        <p:spPr bwMode="auto">
          <a:xfrm>
            <a:off x="5724525" y="36449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12" name="Line 76"/>
          <p:cNvSpPr>
            <a:spLocks noChangeShapeType="1"/>
          </p:cNvSpPr>
          <p:nvPr/>
        </p:nvSpPr>
        <p:spPr bwMode="auto">
          <a:xfrm>
            <a:off x="6224588" y="4038600"/>
            <a:ext cx="477837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13" name="Line 77"/>
          <p:cNvSpPr>
            <a:spLocks noChangeShapeType="1"/>
          </p:cNvSpPr>
          <p:nvPr/>
        </p:nvSpPr>
        <p:spPr bwMode="auto">
          <a:xfrm flipH="1">
            <a:off x="6113463" y="2971800"/>
            <a:ext cx="703262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14" name="Oval 78"/>
          <p:cNvSpPr>
            <a:spLocks noChangeArrowheads="1"/>
          </p:cNvSpPr>
          <p:nvPr/>
        </p:nvSpPr>
        <p:spPr bwMode="auto">
          <a:xfrm>
            <a:off x="6804025" y="25638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15" name="Text Box 79"/>
          <p:cNvSpPr txBox="1">
            <a:spLocks noChangeArrowheads="1"/>
          </p:cNvSpPr>
          <p:nvPr/>
        </p:nvSpPr>
        <p:spPr bwMode="auto">
          <a:xfrm>
            <a:off x="6804025" y="2563813"/>
            <a:ext cx="6905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96016" name="Line 80"/>
          <p:cNvSpPr>
            <a:spLocks noChangeShapeType="1"/>
          </p:cNvSpPr>
          <p:nvPr/>
        </p:nvSpPr>
        <p:spPr bwMode="auto">
          <a:xfrm>
            <a:off x="7294563" y="2970213"/>
            <a:ext cx="7985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17" name="Oval 81"/>
          <p:cNvSpPr>
            <a:spLocks noChangeArrowheads="1"/>
          </p:cNvSpPr>
          <p:nvPr/>
        </p:nvSpPr>
        <p:spPr bwMode="auto">
          <a:xfrm>
            <a:off x="8034338" y="35845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18" name="Text Box 82"/>
          <p:cNvSpPr txBox="1">
            <a:spLocks noChangeArrowheads="1"/>
          </p:cNvSpPr>
          <p:nvPr/>
        </p:nvSpPr>
        <p:spPr bwMode="auto">
          <a:xfrm>
            <a:off x="8107363" y="358457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6019" name="Oval 83"/>
          <p:cNvSpPr>
            <a:spLocks noChangeArrowheads="1"/>
          </p:cNvSpPr>
          <p:nvPr/>
        </p:nvSpPr>
        <p:spPr bwMode="auto">
          <a:xfrm>
            <a:off x="6577013" y="4724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20" name="Text Box 84"/>
          <p:cNvSpPr txBox="1">
            <a:spLocks noChangeArrowheads="1"/>
          </p:cNvSpPr>
          <p:nvPr/>
        </p:nvSpPr>
        <p:spPr bwMode="auto">
          <a:xfrm>
            <a:off x="6643688" y="4724400"/>
            <a:ext cx="665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6021" name="Line 85"/>
          <p:cNvSpPr>
            <a:spLocks noChangeShapeType="1"/>
          </p:cNvSpPr>
          <p:nvPr/>
        </p:nvSpPr>
        <p:spPr bwMode="auto">
          <a:xfrm>
            <a:off x="8428038" y="4073525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22" name="Oval 86"/>
          <p:cNvSpPr>
            <a:spLocks noChangeArrowheads="1"/>
          </p:cNvSpPr>
          <p:nvPr/>
        </p:nvSpPr>
        <p:spPr bwMode="auto">
          <a:xfrm>
            <a:off x="8610600" y="4694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23" name="Text Box 87"/>
          <p:cNvSpPr txBox="1">
            <a:spLocks noChangeArrowheads="1"/>
          </p:cNvSpPr>
          <p:nvPr/>
        </p:nvSpPr>
        <p:spPr bwMode="auto">
          <a:xfrm>
            <a:off x="8677275" y="46990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6024" name="Oval 88"/>
          <p:cNvSpPr>
            <a:spLocks noChangeArrowheads="1"/>
          </p:cNvSpPr>
          <p:nvPr/>
        </p:nvSpPr>
        <p:spPr bwMode="auto">
          <a:xfrm>
            <a:off x="4284663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25" name="Text Box 89"/>
          <p:cNvSpPr txBox="1">
            <a:spLocks noChangeArrowheads="1"/>
          </p:cNvSpPr>
          <p:nvPr/>
        </p:nvSpPr>
        <p:spPr bwMode="auto">
          <a:xfrm>
            <a:off x="4357688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6026" name="Line 90"/>
          <p:cNvSpPr>
            <a:spLocks noChangeShapeType="1"/>
          </p:cNvSpPr>
          <p:nvPr/>
        </p:nvSpPr>
        <p:spPr bwMode="auto">
          <a:xfrm flipH="1">
            <a:off x="4611688" y="51863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27" name="Line 91"/>
          <p:cNvSpPr>
            <a:spLocks noChangeShapeType="1"/>
          </p:cNvSpPr>
          <p:nvPr/>
        </p:nvSpPr>
        <p:spPr bwMode="auto">
          <a:xfrm>
            <a:off x="5249863" y="5213350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28" name="Oval 92"/>
          <p:cNvSpPr>
            <a:spLocks noChangeArrowheads="1"/>
          </p:cNvSpPr>
          <p:nvPr/>
        </p:nvSpPr>
        <p:spPr bwMode="auto">
          <a:xfrm>
            <a:off x="5430838" y="5834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29" name="Text Box 93"/>
          <p:cNvSpPr txBox="1">
            <a:spLocks noChangeArrowheads="1"/>
          </p:cNvSpPr>
          <p:nvPr/>
        </p:nvSpPr>
        <p:spPr bwMode="auto">
          <a:xfrm>
            <a:off x="5503863" y="5834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6030" name="Oval 94"/>
          <p:cNvSpPr>
            <a:spLocks noChangeArrowheads="1"/>
          </p:cNvSpPr>
          <p:nvPr/>
        </p:nvSpPr>
        <p:spPr bwMode="auto">
          <a:xfrm>
            <a:off x="6084888" y="5846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31" name="Text Box 95"/>
          <p:cNvSpPr txBox="1">
            <a:spLocks noChangeArrowheads="1"/>
          </p:cNvSpPr>
          <p:nvPr/>
        </p:nvSpPr>
        <p:spPr bwMode="auto">
          <a:xfrm>
            <a:off x="6157913" y="5846763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6032" name="Line 96"/>
          <p:cNvSpPr>
            <a:spLocks noChangeShapeType="1"/>
          </p:cNvSpPr>
          <p:nvPr/>
        </p:nvSpPr>
        <p:spPr bwMode="auto">
          <a:xfrm flipH="1">
            <a:off x="6411913" y="51990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035" name="Text Box 99"/>
          <p:cNvSpPr txBox="1">
            <a:spLocks noChangeArrowheads="1"/>
          </p:cNvSpPr>
          <p:nvPr/>
        </p:nvSpPr>
        <p:spPr bwMode="auto">
          <a:xfrm>
            <a:off x="5724525" y="3643313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96036" name="Text Box 100"/>
          <p:cNvSpPr txBox="1">
            <a:spLocks noChangeArrowheads="1"/>
          </p:cNvSpPr>
          <p:nvPr/>
        </p:nvSpPr>
        <p:spPr bwMode="auto">
          <a:xfrm>
            <a:off x="5724525" y="2466975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i.e.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  <p:bldP spid="295940" grpId="0" animBg="1"/>
      <p:bldP spid="295941" grpId="0" animBg="1"/>
      <p:bldP spid="295942" grpId="0"/>
      <p:bldP spid="295943" grpId="0" animBg="1"/>
      <p:bldP spid="295944" grpId="0"/>
      <p:bldP spid="295945" grpId="0" animBg="1"/>
      <p:bldP spid="295946" grpId="0" animBg="1"/>
      <p:bldP spid="295947" grpId="0" animBg="1"/>
      <p:bldP spid="295948" grpId="0" animBg="1"/>
      <p:bldP spid="295949" grpId="0" animBg="1"/>
      <p:bldP spid="295950" grpId="0"/>
      <p:bldP spid="295951" grpId="0" animBg="1"/>
      <p:bldP spid="295952" grpId="0" animBg="1"/>
      <p:bldP spid="295953" grpId="0"/>
      <p:bldP spid="295954" grpId="0" animBg="1"/>
      <p:bldP spid="295955" grpId="0"/>
      <p:bldP spid="295956" grpId="0" animBg="1"/>
      <p:bldP spid="295957" grpId="0" animBg="1"/>
      <p:bldP spid="295958" grpId="0"/>
      <p:bldP spid="295959" grpId="0" animBg="1"/>
      <p:bldP spid="295960" grpId="0"/>
      <p:bldP spid="295961" grpId="0" animBg="1"/>
      <p:bldP spid="295962" grpId="0" animBg="1"/>
      <p:bldP spid="295963" grpId="0" animBg="1"/>
      <p:bldP spid="295964" grpId="0"/>
      <p:bldP spid="295965" grpId="0" animBg="1"/>
      <p:bldP spid="295966" grpId="0"/>
      <p:bldP spid="295967" grpId="0" animBg="1"/>
      <p:bldP spid="295997" grpId="0" animBg="1"/>
      <p:bldP spid="295998" grpId="0" animBg="1"/>
      <p:bldP spid="296004" grpId="0"/>
      <p:bldP spid="296005" grpId="0" animBg="1"/>
      <p:bldP spid="296006" grpId="0" animBg="1"/>
      <p:bldP spid="296007" grpId="0"/>
      <p:bldP spid="296008" grpId="0" animBg="1"/>
      <p:bldP spid="296009" grpId="0"/>
      <p:bldP spid="296010" grpId="0" animBg="1"/>
      <p:bldP spid="296011" grpId="0" animBg="1"/>
      <p:bldP spid="296012" grpId="0" animBg="1"/>
      <p:bldP spid="296013" grpId="0" animBg="1"/>
      <p:bldP spid="296014" grpId="0" animBg="1"/>
      <p:bldP spid="296015" grpId="0"/>
      <p:bldP spid="296016" grpId="0" animBg="1"/>
      <p:bldP spid="296017" grpId="0" animBg="1"/>
      <p:bldP spid="296018" grpId="0"/>
      <p:bldP spid="296019" grpId="0" animBg="1"/>
      <p:bldP spid="296020" grpId="0"/>
      <p:bldP spid="296021" grpId="0" animBg="1"/>
      <p:bldP spid="296022" grpId="0" animBg="1"/>
      <p:bldP spid="296023" grpId="0"/>
      <p:bldP spid="296024" grpId="0" animBg="1"/>
      <p:bldP spid="296025" grpId="0"/>
      <p:bldP spid="296026" grpId="0" animBg="1"/>
      <p:bldP spid="296027" grpId="0" animBg="1"/>
      <p:bldP spid="296028" grpId="0" animBg="1"/>
      <p:bldP spid="296029" grpId="0"/>
      <p:bldP spid="296030" grpId="0" animBg="1"/>
      <p:bldP spid="296031" grpId="0"/>
      <p:bldP spid="296032" grpId="0" animBg="1"/>
      <p:bldP spid="296035" grpId="0"/>
      <p:bldP spid="2960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maximum key: another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Steps of removing the maximum by using the last item of the heap</a:t>
            </a:r>
          </a:p>
          <a:p>
            <a:pPr lvl="1"/>
            <a:r>
              <a:rPr lang="en-GB" sz="1600" dirty="0" smtClean="0"/>
              <a:t>Take the largest item off the top</a:t>
            </a:r>
          </a:p>
          <a:p>
            <a:pPr lvl="1"/>
            <a:r>
              <a:rPr lang="en-GB" sz="1600" dirty="0" smtClean="0"/>
              <a:t>put the item from the end of the heap at the top</a:t>
            </a:r>
          </a:p>
          <a:p>
            <a:pPr lvl="1"/>
            <a:r>
              <a:rPr lang="en-GB" sz="1600" dirty="0" smtClean="0"/>
              <a:t>decrease the size of the heap by 1</a:t>
            </a:r>
          </a:p>
          <a:p>
            <a:pPr lvl="1"/>
            <a:r>
              <a:rPr lang="en-GB" sz="1600" dirty="0" smtClean="0"/>
              <a:t>sink down through the heap with that key to restore the heap condition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US" sz="1600" dirty="0"/>
              <a:t>public Key remove()   // remove the largest</a:t>
            </a:r>
          </a:p>
          <a:p>
            <a:pPr marL="457200" lvl="1" indent="0">
              <a:buNone/>
            </a:pPr>
            <a:r>
              <a:rPr lang="en-US" sz="1600" dirty="0"/>
              <a:t>    { </a:t>
            </a:r>
            <a:r>
              <a:rPr lang="en-US" sz="1600" dirty="0" smtClean="0"/>
              <a:t> Key </a:t>
            </a:r>
            <a:r>
              <a:rPr lang="en-US" sz="1600" dirty="0"/>
              <a:t>max = </a:t>
            </a:r>
            <a:r>
              <a:rPr lang="en-US" sz="1600" dirty="0" err="1"/>
              <a:t>pq</a:t>
            </a:r>
            <a:r>
              <a:rPr lang="en-US" sz="1600" dirty="0"/>
              <a:t>[1</a:t>
            </a:r>
            <a:r>
              <a:rPr lang="en-US" sz="1600" dirty="0" smtClean="0"/>
              <a:t>];</a:t>
            </a:r>
          </a:p>
          <a:p>
            <a:pPr marL="457200" lvl="1" indent="0">
              <a:buNone/>
            </a:pPr>
            <a:r>
              <a:rPr lang="en-US" sz="1600" dirty="0" smtClean="0"/>
              <a:t>        exchange(1</a:t>
            </a:r>
            <a:r>
              <a:rPr lang="en-US" sz="1600" dirty="0"/>
              <a:t>, </a:t>
            </a:r>
            <a:r>
              <a:rPr lang="en-US" sz="1600" dirty="0" smtClean="0"/>
              <a:t>n);    // swap the top item with the last item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 </a:t>
            </a:r>
            <a:r>
              <a:rPr lang="en-US" sz="1600" dirty="0" err="1" smtClean="0"/>
              <a:t>pq</a:t>
            </a:r>
            <a:r>
              <a:rPr lang="en-US" sz="1600" dirty="0" smtClean="0"/>
              <a:t>[n--] </a:t>
            </a:r>
            <a:r>
              <a:rPr lang="en-US" sz="1600" dirty="0"/>
              <a:t>= null</a:t>
            </a:r>
            <a:r>
              <a:rPr lang="en-US" sz="1600" dirty="0" smtClean="0"/>
              <a:t>;      // avoid loitering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/>
              <a:t>sink(1);   </a:t>
            </a:r>
            <a:r>
              <a:rPr lang="en-US" sz="1600" dirty="0" smtClean="0"/>
              <a:t>        return </a:t>
            </a:r>
            <a:r>
              <a:rPr lang="en-US" sz="1600" dirty="0"/>
              <a:t>max</a:t>
            </a:r>
            <a:r>
              <a:rPr lang="en-US" sz="1600" dirty="0" smtClean="0"/>
              <a:t>;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}</a:t>
            </a:r>
          </a:p>
          <a:p>
            <a:pPr marL="457200" lvl="1" indent="0">
              <a:buNone/>
            </a:pPr>
            <a:r>
              <a:rPr lang="en-GB" sz="1600" dirty="0" smtClean="0"/>
              <a:t> private </a:t>
            </a:r>
            <a:r>
              <a:rPr lang="en-GB" sz="1600" dirty="0"/>
              <a:t>void sink(</a:t>
            </a:r>
            <a:r>
              <a:rPr lang="en-GB" sz="1600" dirty="0" err="1"/>
              <a:t>int</a:t>
            </a:r>
            <a:r>
              <a:rPr lang="en-GB" sz="1600" dirty="0"/>
              <a:t> k) // move down until satisfy heap condition</a:t>
            </a:r>
          </a:p>
          <a:p>
            <a:pPr marL="457200" lvl="1" indent="0">
              <a:buNone/>
            </a:pPr>
            <a:r>
              <a:rPr lang="en-GB" sz="1600" dirty="0" smtClean="0"/>
              <a:t>    </a:t>
            </a:r>
            <a:r>
              <a:rPr lang="en-GB" sz="1600" dirty="0"/>
              <a:t>{    while (2*k &lt;= n)</a:t>
            </a:r>
          </a:p>
          <a:p>
            <a:pPr marL="457200" lvl="1" indent="0">
              <a:buNone/>
            </a:pPr>
            <a:r>
              <a:rPr lang="en-GB" sz="1600" dirty="0"/>
              <a:t>           {   </a:t>
            </a:r>
            <a:r>
              <a:rPr lang="en-GB" sz="1600" dirty="0" err="1"/>
              <a:t>int</a:t>
            </a:r>
            <a:r>
              <a:rPr lang="en-GB" sz="1600" dirty="0"/>
              <a:t> j = 2*k;</a:t>
            </a:r>
          </a:p>
          <a:p>
            <a:pPr marL="457200" lvl="1" indent="0">
              <a:buNone/>
            </a:pPr>
            <a:r>
              <a:rPr lang="en-GB" sz="1600" dirty="0"/>
              <a:t>                if  (j &lt; n &amp;&amp; less(j, j+1))   j++;</a:t>
            </a:r>
          </a:p>
          <a:p>
            <a:pPr marL="457200" lvl="1" indent="0">
              <a:buNone/>
            </a:pPr>
            <a:r>
              <a:rPr lang="en-GB" sz="1600" dirty="0"/>
              <a:t>                if (!less(k, j)    break;</a:t>
            </a:r>
          </a:p>
          <a:p>
            <a:pPr marL="457200" lvl="1" indent="0">
              <a:buNone/>
            </a:pPr>
            <a:r>
              <a:rPr lang="en-GB" sz="1600" dirty="0"/>
              <a:t>                exchange(k, j);    k = j</a:t>
            </a:r>
            <a:r>
              <a:rPr lang="en-GB" sz="1600" dirty="0" smtClean="0"/>
              <a:t>;             }      </a:t>
            </a:r>
            <a:r>
              <a:rPr lang="en-GB" sz="1600" dirty="0"/>
              <a:t>}</a:t>
            </a: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79275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Heapify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We define "to heapify" as "to make into a heap".</a:t>
            </a:r>
          </a:p>
          <a:p>
            <a:pPr eaLnBrk="1" hangingPunct="1"/>
            <a:r>
              <a:rPr lang="en-GB" smtClean="0"/>
              <a:t>To understand how heapify works, let us consider a simple case where only one element violates the heap condition. Here it’s the root:</a:t>
            </a:r>
          </a:p>
        </p:txBody>
      </p:sp>
      <p:sp>
        <p:nvSpPr>
          <p:cNvPr id="296964" name="Line 4"/>
          <p:cNvSpPr>
            <a:spLocks noChangeShapeType="1"/>
          </p:cNvSpPr>
          <p:nvPr/>
        </p:nvSpPr>
        <p:spPr bwMode="auto">
          <a:xfrm flipH="1">
            <a:off x="3894138" y="39878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65" name="Oval 5"/>
          <p:cNvSpPr>
            <a:spLocks noChangeArrowheads="1"/>
          </p:cNvSpPr>
          <p:nvPr/>
        </p:nvSpPr>
        <p:spPr bwMode="auto">
          <a:xfrm>
            <a:off x="965200" y="46656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038225" y="46656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6967" name="Oval 7"/>
          <p:cNvSpPr>
            <a:spLocks noChangeArrowheads="1"/>
          </p:cNvSpPr>
          <p:nvPr/>
        </p:nvSpPr>
        <p:spPr bwMode="auto">
          <a:xfrm>
            <a:off x="3562350" y="46355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3629025" y="46402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H="1">
            <a:off x="1343025" y="4037013"/>
            <a:ext cx="525463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70" name="Oval 10"/>
          <p:cNvSpPr>
            <a:spLocks noChangeArrowheads="1"/>
          </p:cNvSpPr>
          <p:nvPr/>
        </p:nvSpPr>
        <p:spPr bwMode="auto">
          <a:xfrm>
            <a:off x="1835150" y="35861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1908175" y="35861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2335213" y="3979863"/>
            <a:ext cx="477837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 flipH="1">
            <a:off x="2224088" y="2913063"/>
            <a:ext cx="703262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74" name="Oval 14"/>
          <p:cNvSpPr>
            <a:spLocks noChangeArrowheads="1"/>
          </p:cNvSpPr>
          <p:nvPr/>
        </p:nvSpPr>
        <p:spPr bwMode="auto">
          <a:xfrm>
            <a:off x="2914650" y="25050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2987675" y="2505075"/>
            <a:ext cx="554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>
            <a:off x="3405188" y="2911475"/>
            <a:ext cx="798512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77" name="Oval 17"/>
          <p:cNvSpPr>
            <a:spLocks noChangeArrowheads="1"/>
          </p:cNvSpPr>
          <p:nvPr/>
        </p:nvSpPr>
        <p:spPr bwMode="auto">
          <a:xfrm>
            <a:off x="4144963" y="35258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4217988" y="352583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96979" name="Oval 19"/>
          <p:cNvSpPr>
            <a:spLocks noChangeArrowheads="1"/>
          </p:cNvSpPr>
          <p:nvPr/>
        </p:nvSpPr>
        <p:spPr bwMode="auto">
          <a:xfrm>
            <a:off x="2687638" y="46656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2754313" y="4665663"/>
            <a:ext cx="665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4538663" y="4014788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82" name="Oval 22"/>
          <p:cNvSpPr>
            <a:spLocks noChangeArrowheads="1"/>
          </p:cNvSpPr>
          <p:nvPr/>
        </p:nvSpPr>
        <p:spPr bwMode="auto">
          <a:xfrm>
            <a:off x="4721225" y="46355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4787900" y="46402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6984" name="Oval 24"/>
          <p:cNvSpPr>
            <a:spLocks noChangeArrowheads="1"/>
          </p:cNvSpPr>
          <p:nvPr/>
        </p:nvSpPr>
        <p:spPr bwMode="auto">
          <a:xfrm>
            <a:off x="395288" y="57753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85" name="Text Box 25"/>
          <p:cNvSpPr txBox="1">
            <a:spLocks noChangeArrowheads="1"/>
          </p:cNvSpPr>
          <p:nvPr/>
        </p:nvSpPr>
        <p:spPr bwMode="auto">
          <a:xfrm>
            <a:off x="468313" y="57753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6986" name="Line 26"/>
          <p:cNvSpPr>
            <a:spLocks noChangeShapeType="1"/>
          </p:cNvSpPr>
          <p:nvPr/>
        </p:nvSpPr>
        <p:spPr bwMode="auto">
          <a:xfrm flipH="1">
            <a:off x="722313" y="51276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87" name="Line 27"/>
          <p:cNvSpPr>
            <a:spLocks noChangeShapeType="1"/>
          </p:cNvSpPr>
          <p:nvPr/>
        </p:nvSpPr>
        <p:spPr bwMode="auto">
          <a:xfrm>
            <a:off x="1360488" y="5154613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6988" name="Oval 28"/>
          <p:cNvSpPr>
            <a:spLocks noChangeArrowheads="1"/>
          </p:cNvSpPr>
          <p:nvPr/>
        </p:nvSpPr>
        <p:spPr bwMode="auto">
          <a:xfrm>
            <a:off x="1541463" y="57753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89" name="Text Box 29"/>
          <p:cNvSpPr txBox="1">
            <a:spLocks noChangeArrowheads="1"/>
          </p:cNvSpPr>
          <p:nvPr/>
        </p:nvSpPr>
        <p:spPr bwMode="auto">
          <a:xfrm>
            <a:off x="1614488" y="57753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6993" name="Text Box 33"/>
          <p:cNvSpPr txBox="1">
            <a:spLocks noChangeArrowheads="1"/>
          </p:cNvSpPr>
          <p:nvPr/>
        </p:nvSpPr>
        <p:spPr bwMode="auto">
          <a:xfrm>
            <a:off x="6011863" y="3068638"/>
            <a:ext cx="26638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In a process similar to that of the previous removal example,</a:t>
            </a:r>
            <a:r>
              <a:rPr lang="en-GB"/>
              <a:t> </a:t>
            </a:r>
            <a:r>
              <a:rPr lang="en-GB" sz="2400" b="0">
                <a:latin typeface="Times New Roman" pitchFamily="18" charset="0"/>
              </a:rPr>
              <a:t>the "violating" element is swapped by the larger of its two children. In this case, by 9.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  <p:bldP spid="296964" grpId="0" animBg="1"/>
      <p:bldP spid="296965" grpId="0" animBg="1"/>
      <p:bldP spid="296966" grpId="0"/>
      <p:bldP spid="296967" grpId="0" animBg="1"/>
      <p:bldP spid="296968" grpId="0"/>
      <p:bldP spid="296969" grpId="0" animBg="1"/>
      <p:bldP spid="296970" grpId="0" animBg="1"/>
      <p:bldP spid="296971" grpId="0"/>
      <p:bldP spid="296972" grpId="0" animBg="1"/>
      <p:bldP spid="296973" grpId="0" animBg="1"/>
      <p:bldP spid="296974" grpId="0" animBg="1"/>
      <p:bldP spid="296975" grpId="0"/>
      <p:bldP spid="296976" grpId="0" animBg="1"/>
      <p:bldP spid="296977" grpId="0" animBg="1"/>
      <p:bldP spid="296978" grpId="0"/>
      <p:bldP spid="296979" grpId="0" animBg="1"/>
      <p:bldP spid="296980" grpId="0"/>
      <p:bldP spid="296981" grpId="0" animBg="1"/>
      <p:bldP spid="296982" grpId="0" animBg="1"/>
      <p:bldP spid="296983" grpId="0"/>
      <p:bldP spid="296984" grpId="0" animBg="1"/>
      <p:bldP spid="296985" grpId="0"/>
      <p:bldP spid="296986" grpId="0" animBg="1"/>
      <p:bldP spid="296987" grpId="0" animBg="1"/>
      <p:bldP spid="296988" grpId="0" animBg="1"/>
      <p:bldP spid="296989" grpId="0"/>
      <p:bldP spid="2969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Adjusting the heap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We call this process of element replacement "adjusting the heap".</a:t>
            </a:r>
          </a:p>
          <a:p>
            <a:pPr eaLnBrk="1" hangingPunct="1"/>
            <a:r>
              <a:rPr lang="en-GB" smtClean="0"/>
              <a:t>To heapify an </a:t>
            </a:r>
            <a:r>
              <a:rPr lang="en-GB" b="1" i="1" smtClean="0"/>
              <a:t>arbitrary</a:t>
            </a:r>
            <a:r>
              <a:rPr lang="en-GB" smtClean="0"/>
              <a:t> complete tree, we adjust </a:t>
            </a:r>
            <a:r>
              <a:rPr lang="en-GB" i="1" smtClean="0"/>
              <a:t>each subtree</a:t>
            </a:r>
            <a:r>
              <a:rPr lang="en-GB" smtClean="0"/>
              <a:t> of the tree until the whole tree is a heap. </a:t>
            </a:r>
          </a:p>
          <a:p>
            <a:pPr eaLnBrk="1" hangingPunct="1"/>
            <a:r>
              <a:rPr lang="en-GB" smtClean="0"/>
              <a:t>We use a method </a:t>
            </a:r>
            <a:r>
              <a:rPr lang="en-GB" sz="2200" smtClean="0">
                <a:latin typeface="Arial" charset="0"/>
              </a:rPr>
              <a:t>adjust(i,j)</a:t>
            </a:r>
            <a:r>
              <a:rPr lang="en-GB" smtClean="0"/>
              <a:t> which makes a "subtree" stored from index i to index j, whose only violation is at index i, into a heap.</a:t>
            </a:r>
          </a:p>
          <a:p>
            <a:pPr eaLnBrk="1" hangingPunct="1"/>
            <a:r>
              <a:rPr lang="en-GB" smtClean="0"/>
              <a:t>We start this process towards the bottom of the tree with the last element i.e. highest indexed element, that has a child. Suppose this has index i. If necessary, we "adjust" this subtree (with root at index i) and then continue adjusting (if necessary) the subtree with root i-1, and then the subtree with root i-2 and so on.  </a:t>
            </a:r>
          </a:p>
          <a:p>
            <a:pPr eaLnBrk="1" hangingPunct="1"/>
            <a:r>
              <a:rPr lang="en-GB" smtClean="0"/>
              <a:t>Let's consider the example on the next slide.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Heapify example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052513"/>
            <a:ext cx="8766175" cy="5400675"/>
          </a:xfrm>
        </p:spPr>
        <p:txBody>
          <a:bodyPr/>
          <a:lstStyle/>
          <a:p>
            <a:pPr eaLnBrk="1" hangingPunct="1"/>
            <a:r>
              <a:rPr lang="en-GB" smtClean="0"/>
              <a:t>Here the highest indexed element with a child has index 4. This is in fact a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GB" smtClean="0"/>
              <a:t>	violation. 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 flipH="1">
            <a:off x="3606800" y="305117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13" name="Oval 5"/>
          <p:cNvSpPr>
            <a:spLocks noChangeArrowheads="1"/>
          </p:cNvSpPr>
          <p:nvPr/>
        </p:nvSpPr>
        <p:spPr bwMode="auto">
          <a:xfrm>
            <a:off x="677863" y="37290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750888" y="372903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275013" y="36988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3341688" y="370363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H="1">
            <a:off x="1055688" y="3100388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18" name="Oval 10"/>
          <p:cNvSpPr>
            <a:spLocks noChangeArrowheads="1"/>
          </p:cNvSpPr>
          <p:nvPr/>
        </p:nvSpPr>
        <p:spPr bwMode="auto">
          <a:xfrm>
            <a:off x="1547813" y="26495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1620838" y="264953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299020" name="Line 12"/>
          <p:cNvSpPr>
            <a:spLocks noChangeShapeType="1"/>
          </p:cNvSpPr>
          <p:nvPr/>
        </p:nvSpPr>
        <p:spPr bwMode="auto">
          <a:xfrm>
            <a:off x="2047875" y="3043238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21" name="Line 13"/>
          <p:cNvSpPr>
            <a:spLocks noChangeShapeType="1"/>
          </p:cNvSpPr>
          <p:nvPr/>
        </p:nvSpPr>
        <p:spPr bwMode="auto">
          <a:xfrm flipH="1">
            <a:off x="1936750" y="1976438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22" name="Oval 14"/>
          <p:cNvSpPr>
            <a:spLocks noChangeArrowheads="1"/>
          </p:cNvSpPr>
          <p:nvPr/>
        </p:nvSpPr>
        <p:spPr bwMode="auto">
          <a:xfrm>
            <a:off x="2627313" y="156845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23" name="Text Box 15"/>
          <p:cNvSpPr txBox="1">
            <a:spLocks noChangeArrowheads="1"/>
          </p:cNvSpPr>
          <p:nvPr/>
        </p:nvSpPr>
        <p:spPr bwMode="auto">
          <a:xfrm>
            <a:off x="2700338" y="1568450"/>
            <a:ext cx="554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3117850" y="1974850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25" name="Oval 17"/>
          <p:cNvSpPr>
            <a:spLocks noChangeArrowheads="1"/>
          </p:cNvSpPr>
          <p:nvPr/>
        </p:nvSpPr>
        <p:spPr bwMode="auto">
          <a:xfrm>
            <a:off x="3857625" y="25892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3930650" y="258921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299027" name="Oval 19"/>
          <p:cNvSpPr>
            <a:spLocks noChangeArrowheads="1"/>
          </p:cNvSpPr>
          <p:nvPr/>
        </p:nvSpPr>
        <p:spPr bwMode="auto">
          <a:xfrm>
            <a:off x="2400300" y="37290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28" name="Text Box 20"/>
          <p:cNvSpPr txBox="1">
            <a:spLocks noChangeArrowheads="1"/>
          </p:cNvSpPr>
          <p:nvPr/>
        </p:nvSpPr>
        <p:spPr bwMode="auto">
          <a:xfrm>
            <a:off x="2466975" y="3729038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9029" name="Line 21"/>
          <p:cNvSpPr>
            <a:spLocks noChangeShapeType="1"/>
          </p:cNvSpPr>
          <p:nvPr/>
        </p:nvSpPr>
        <p:spPr bwMode="auto">
          <a:xfrm>
            <a:off x="4251325" y="307816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30" name="Oval 22"/>
          <p:cNvSpPr>
            <a:spLocks noChangeArrowheads="1"/>
          </p:cNvSpPr>
          <p:nvPr/>
        </p:nvSpPr>
        <p:spPr bwMode="auto">
          <a:xfrm>
            <a:off x="4433888" y="36988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31" name="Text Box 23"/>
          <p:cNvSpPr txBox="1">
            <a:spLocks noChangeArrowheads="1"/>
          </p:cNvSpPr>
          <p:nvPr/>
        </p:nvSpPr>
        <p:spPr bwMode="auto">
          <a:xfrm>
            <a:off x="4500563" y="370363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9032" name="Oval 24"/>
          <p:cNvSpPr>
            <a:spLocks noChangeArrowheads="1"/>
          </p:cNvSpPr>
          <p:nvPr/>
        </p:nvSpPr>
        <p:spPr bwMode="auto">
          <a:xfrm>
            <a:off x="107950" y="48387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33" name="Text Box 25"/>
          <p:cNvSpPr txBox="1">
            <a:spLocks noChangeArrowheads="1"/>
          </p:cNvSpPr>
          <p:nvPr/>
        </p:nvSpPr>
        <p:spPr bwMode="auto">
          <a:xfrm>
            <a:off x="180975" y="48387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99034" name="Line 26"/>
          <p:cNvSpPr>
            <a:spLocks noChangeShapeType="1"/>
          </p:cNvSpPr>
          <p:nvPr/>
        </p:nvSpPr>
        <p:spPr bwMode="auto">
          <a:xfrm flipH="1">
            <a:off x="434975" y="41910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39" name="Line 31"/>
          <p:cNvSpPr>
            <a:spLocks noChangeShapeType="1"/>
          </p:cNvSpPr>
          <p:nvPr/>
        </p:nvSpPr>
        <p:spPr bwMode="auto">
          <a:xfrm flipH="1">
            <a:off x="7639050" y="42037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40" name="Oval 32"/>
          <p:cNvSpPr>
            <a:spLocks noChangeArrowheads="1"/>
          </p:cNvSpPr>
          <p:nvPr/>
        </p:nvSpPr>
        <p:spPr bwMode="auto">
          <a:xfrm>
            <a:off x="4721225" y="4868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41" name="Text Box 33"/>
          <p:cNvSpPr txBox="1">
            <a:spLocks noChangeArrowheads="1"/>
          </p:cNvSpPr>
          <p:nvPr/>
        </p:nvSpPr>
        <p:spPr bwMode="auto">
          <a:xfrm>
            <a:off x="4794250" y="48720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99042" name="Oval 34"/>
          <p:cNvSpPr>
            <a:spLocks noChangeArrowheads="1"/>
          </p:cNvSpPr>
          <p:nvPr/>
        </p:nvSpPr>
        <p:spPr bwMode="auto">
          <a:xfrm>
            <a:off x="7307263" y="4851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43" name="Text Box 35"/>
          <p:cNvSpPr txBox="1">
            <a:spLocks noChangeArrowheads="1"/>
          </p:cNvSpPr>
          <p:nvPr/>
        </p:nvSpPr>
        <p:spPr bwMode="auto">
          <a:xfrm>
            <a:off x="7373938" y="48561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99044" name="Line 36"/>
          <p:cNvSpPr>
            <a:spLocks noChangeShapeType="1"/>
          </p:cNvSpPr>
          <p:nvPr/>
        </p:nvSpPr>
        <p:spPr bwMode="auto">
          <a:xfrm flipH="1">
            <a:off x="5087938" y="42529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45" name="Oval 37"/>
          <p:cNvSpPr>
            <a:spLocks noChangeArrowheads="1"/>
          </p:cNvSpPr>
          <p:nvPr/>
        </p:nvSpPr>
        <p:spPr bwMode="auto">
          <a:xfrm>
            <a:off x="5580063" y="3802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46" name="Text Box 38"/>
          <p:cNvSpPr txBox="1">
            <a:spLocks noChangeArrowheads="1"/>
          </p:cNvSpPr>
          <p:nvPr/>
        </p:nvSpPr>
        <p:spPr bwMode="auto">
          <a:xfrm>
            <a:off x="5653088" y="3802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299047" name="Line 39"/>
          <p:cNvSpPr>
            <a:spLocks noChangeShapeType="1"/>
          </p:cNvSpPr>
          <p:nvPr/>
        </p:nvSpPr>
        <p:spPr bwMode="auto">
          <a:xfrm>
            <a:off x="6080125" y="41957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48" name="Line 40"/>
          <p:cNvSpPr>
            <a:spLocks noChangeShapeType="1"/>
          </p:cNvSpPr>
          <p:nvPr/>
        </p:nvSpPr>
        <p:spPr bwMode="auto">
          <a:xfrm flipH="1">
            <a:off x="5969000" y="31289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49" name="Oval 41"/>
          <p:cNvSpPr>
            <a:spLocks noChangeArrowheads="1"/>
          </p:cNvSpPr>
          <p:nvPr/>
        </p:nvSpPr>
        <p:spPr bwMode="auto">
          <a:xfrm>
            <a:off x="6659563" y="27209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50" name="Text Box 42"/>
          <p:cNvSpPr txBox="1">
            <a:spLocks noChangeArrowheads="1"/>
          </p:cNvSpPr>
          <p:nvPr/>
        </p:nvSpPr>
        <p:spPr bwMode="auto">
          <a:xfrm>
            <a:off x="6732588" y="2720975"/>
            <a:ext cx="554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99051" name="Line 43"/>
          <p:cNvSpPr>
            <a:spLocks noChangeShapeType="1"/>
          </p:cNvSpPr>
          <p:nvPr/>
        </p:nvSpPr>
        <p:spPr bwMode="auto">
          <a:xfrm>
            <a:off x="7150100" y="31273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52" name="Oval 44"/>
          <p:cNvSpPr>
            <a:spLocks noChangeArrowheads="1"/>
          </p:cNvSpPr>
          <p:nvPr/>
        </p:nvSpPr>
        <p:spPr bwMode="auto">
          <a:xfrm>
            <a:off x="7889875" y="37417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53" name="Text Box 45"/>
          <p:cNvSpPr txBox="1">
            <a:spLocks noChangeArrowheads="1"/>
          </p:cNvSpPr>
          <p:nvPr/>
        </p:nvSpPr>
        <p:spPr bwMode="auto">
          <a:xfrm>
            <a:off x="7962900" y="37417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299054" name="Oval 46"/>
          <p:cNvSpPr>
            <a:spLocks noChangeArrowheads="1"/>
          </p:cNvSpPr>
          <p:nvPr/>
        </p:nvSpPr>
        <p:spPr bwMode="auto">
          <a:xfrm>
            <a:off x="6432550" y="48815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55" name="Text Box 47"/>
          <p:cNvSpPr txBox="1">
            <a:spLocks noChangeArrowheads="1"/>
          </p:cNvSpPr>
          <p:nvPr/>
        </p:nvSpPr>
        <p:spPr bwMode="auto">
          <a:xfrm>
            <a:off x="6499225" y="4881563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99056" name="Line 48"/>
          <p:cNvSpPr>
            <a:spLocks noChangeShapeType="1"/>
          </p:cNvSpPr>
          <p:nvPr/>
        </p:nvSpPr>
        <p:spPr bwMode="auto">
          <a:xfrm>
            <a:off x="8283575" y="42306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57" name="Oval 49"/>
          <p:cNvSpPr>
            <a:spLocks noChangeArrowheads="1"/>
          </p:cNvSpPr>
          <p:nvPr/>
        </p:nvSpPr>
        <p:spPr bwMode="auto">
          <a:xfrm>
            <a:off x="8466138" y="4851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58" name="Text Box 50"/>
          <p:cNvSpPr txBox="1">
            <a:spLocks noChangeArrowheads="1"/>
          </p:cNvSpPr>
          <p:nvPr/>
        </p:nvSpPr>
        <p:spPr bwMode="auto">
          <a:xfrm>
            <a:off x="8532813" y="48561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99059" name="Oval 51"/>
          <p:cNvSpPr>
            <a:spLocks noChangeArrowheads="1"/>
          </p:cNvSpPr>
          <p:nvPr/>
        </p:nvSpPr>
        <p:spPr bwMode="auto">
          <a:xfrm>
            <a:off x="4140200" y="59912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9060" name="Text Box 52"/>
          <p:cNvSpPr txBox="1">
            <a:spLocks noChangeArrowheads="1"/>
          </p:cNvSpPr>
          <p:nvPr/>
        </p:nvSpPr>
        <p:spPr bwMode="auto">
          <a:xfrm>
            <a:off x="4213225" y="59912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99061" name="Line 53"/>
          <p:cNvSpPr>
            <a:spLocks noChangeShapeType="1"/>
          </p:cNvSpPr>
          <p:nvPr/>
        </p:nvSpPr>
        <p:spPr bwMode="auto">
          <a:xfrm flipH="1">
            <a:off x="4467225" y="53435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9065" name="Text Box 57"/>
          <p:cNvSpPr txBox="1">
            <a:spLocks noChangeArrowheads="1"/>
          </p:cNvSpPr>
          <p:nvPr/>
        </p:nvSpPr>
        <p:spPr bwMode="auto">
          <a:xfrm>
            <a:off x="5219700" y="1557338"/>
            <a:ext cx="16573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..so call adjust(4,8) which swaps 8 with 9: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  <p:bldP spid="299012" grpId="0" animBg="1"/>
      <p:bldP spid="299013" grpId="0" animBg="1"/>
      <p:bldP spid="299014" grpId="0"/>
      <p:bldP spid="299015" grpId="0" animBg="1"/>
      <p:bldP spid="299016" grpId="0"/>
      <p:bldP spid="299017" grpId="0" animBg="1"/>
      <p:bldP spid="299018" grpId="0" animBg="1"/>
      <p:bldP spid="299019" grpId="0"/>
      <p:bldP spid="299020" grpId="0" animBg="1"/>
      <p:bldP spid="299021" grpId="0" animBg="1"/>
      <p:bldP spid="299022" grpId="0" animBg="1"/>
      <p:bldP spid="299023" grpId="0"/>
      <p:bldP spid="299024" grpId="0" animBg="1"/>
      <p:bldP spid="299025" grpId="0" animBg="1"/>
      <p:bldP spid="299026" grpId="0"/>
      <p:bldP spid="299027" grpId="0" animBg="1"/>
      <p:bldP spid="299028" grpId="0"/>
      <p:bldP spid="299029" grpId="0" animBg="1"/>
      <p:bldP spid="299030" grpId="0" animBg="1"/>
      <p:bldP spid="299031" grpId="0"/>
      <p:bldP spid="299032" grpId="0" animBg="1"/>
      <p:bldP spid="299033" grpId="0"/>
      <p:bldP spid="299034" grpId="0" animBg="1"/>
      <p:bldP spid="299039" grpId="0" animBg="1"/>
      <p:bldP spid="299040" grpId="0" animBg="1"/>
      <p:bldP spid="299041" grpId="0"/>
      <p:bldP spid="299042" grpId="0" animBg="1"/>
      <p:bldP spid="299043" grpId="0"/>
      <p:bldP spid="299044" grpId="0" animBg="1"/>
      <p:bldP spid="299045" grpId="0" animBg="1"/>
      <p:bldP spid="299046" grpId="0"/>
      <p:bldP spid="299047" grpId="0" animBg="1"/>
      <p:bldP spid="299048" grpId="0" animBg="1"/>
      <p:bldP spid="299049" grpId="0" animBg="1"/>
      <p:bldP spid="299050" grpId="0"/>
      <p:bldP spid="299051" grpId="0" animBg="1"/>
      <p:bldP spid="299052" grpId="0" animBg="1"/>
      <p:bldP spid="299053" grpId="0"/>
      <p:bldP spid="299054" grpId="0" animBg="1"/>
      <p:bldP spid="299055" grpId="0"/>
      <p:bldP spid="299056" grpId="0" animBg="1"/>
      <p:bldP spid="299057" grpId="0" animBg="1"/>
      <p:bldP spid="299058" grpId="0"/>
      <p:bldP spid="299059" grpId="0" animBg="1"/>
      <p:bldP spid="299060" grpId="0"/>
      <p:bldP spid="299061" grpId="0" animBg="1"/>
      <p:bldP spid="2990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Heapify example cont./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052513"/>
            <a:ext cx="8766175" cy="5400675"/>
          </a:xfrm>
        </p:spPr>
        <p:txBody>
          <a:bodyPr/>
          <a:lstStyle/>
          <a:p>
            <a:pPr eaLnBrk="1" hangingPunct="1"/>
            <a:r>
              <a:rPr lang="en-GB" smtClean="0"/>
              <a:t>Next call adjust(3,8)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mtClean="0"/>
              <a:t>    on </a:t>
            </a:r>
          </a:p>
        </p:txBody>
      </p:sp>
      <p:sp>
        <p:nvSpPr>
          <p:cNvPr id="301060" name="Line 4"/>
          <p:cNvSpPr>
            <a:spLocks noChangeShapeType="1"/>
          </p:cNvSpPr>
          <p:nvPr/>
        </p:nvSpPr>
        <p:spPr bwMode="auto">
          <a:xfrm flipH="1">
            <a:off x="3606800" y="31829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61" name="Oval 5"/>
          <p:cNvSpPr>
            <a:spLocks noChangeArrowheads="1"/>
          </p:cNvSpPr>
          <p:nvPr/>
        </p:nvSpPr>
        <p:spPr bwMode="auto">
          <a:xfrm>
            <a:off x="677863" y="3860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750888" y="38608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301063" name="Oval 7"/>
          <p:cNvSpPr>
            <a:spLocks noChangeArrowheads="1"/>
          </p:cNvSpPr>
          <p:nvPr/>
        </p:nvSpPr>
        <p:spPr bwMode="auto">
          <a:xfrm>
            <a:off x="3275013" y="38306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3341688" y="38354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055688" y="3232150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66" name="Oval 10"/>
          <p:cNvSpPr>
            <a:spLocks noChangeArrowheads="1"/>
          </p:cNvSpPr>
          <p:nvPr/>
        </p:nvSpPr>
        <p:spPr bwMode="auto">
          <a:xfrm>
            <a:off x="1547813" y="27813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1620838" y="27813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>
            <a:off x="2047875" y="3175000"/>
            <a:ext cx="477838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auto">
          <a:xfrm flipH="1">
            <a:off x="1936750" y="2108200"/>
            <a:ext cx="703263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70" name="Oval 14"/>
          <p:cNvSpPr>
            <a:spLocks noChangeArrowheads="1"/>
          </p:cNvSpPr>
          <p:nvPr/>
        </p:nvSpPr>
        <p:spPr bwMode="auto">
          <a:xfrm>
            <a:off x="2627313" y="17002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2700338" y="1700213"/>
            <a:ext cx="5540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auto">
          <a:xfrm>
            <a:off x="3117850" y="2106613"/>
            <a:ext cx="798513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3857625" y="27209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74" name="Text Box 18"/>
          <p:cNvSpPr txBox="1">
            <a:spLocks noChangeArrowheads="1"/>
          </p:cNvSpPr>
          <p:nvPr/>
        </p:nvSpPr>
        <p:spPr bwMode="auto">
          <a:xfrm>
            <a:off x="3930650" y="272097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301075" name="Oval 19"/>
          <p:cNvSpPr>
            <a:spLocks noChangeArrowheads="1"/>
          </p:cNvSpPr>
          <p:nvPr/>
        </p:nvSpPr>
        <p:spPr bwMode="auto">
          <a:xfrm>
            <a:off x="2400300" y="3860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>
            <a:off x="2466975" y="3860800"/>
            <a:ext cx="665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301077" name="Line 21"/>
          <p:cNvSpPr>
            <a:spLocks noChangeShapeType="1"/>
          </p:cNvSpPr>
          <p:nvPr/>
        </p:nvSpPr>
        <p:spPr bwMode="auto">
          <a:xfrm>
            <a:off x="4251325" y="3209925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78" name="Oval 22"/>
          <p:cNvSpPr>
            <a:spLocks noChangeArrowheads="1"/>
          </p:cNvSpPr>
          <p:nvPr/>
        </p:nvSpPr>
        <p:spPr bwMode="auto">
          <a:xfrm>
            <a:off x="4433888" y="38306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4500563" y="38354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301080" name="Oval 24"/>
          <p:cNvSpPr>
            <a:spLocks noChangeArrowheads="1"/>
          </p:cNvSpPr>
          <p:nvPr/>
        </p:nvSpPr>
        <p:spPr bwMode="auto">
          <a:xfrm>
            <a:off x="107950" y="49704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81" name="Text Box 25"/>
          <p:cNvSpPr txBox="1">
            <a:spLocks noChangeArrowheads="1"/>
          </p:cNvSpPr>
          <p:nvPr/>
        </p:nvSpPr>
        <p:spPr bwMode="auto">
          <a:xfrm>
            <a:off x="180975" y="49704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301082" name="Line 26"/>
          <p:cNvSpPr>
            <a:spLocks noChangeShapeType="1"/>
          </p:cNvSpPr>
          <p:nvPr/>
        </p:nvSpPr>
        <p:spPr bwMode="auto">
          <a:xfrm flipH="1">
            <a:off x="434975" y="43227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83" name="Line 27"/>
          <p:cNvSpPr>
            <a:spLocks noChangeShapeType="1"/>
          </p:cNvSpPr>
          <p:nvPr/>
        </p:nvSpPr>
        <p:spPr bwMode="auto">
          <a:xfrm flipH="1">
            <a:off x="7639050" y="42037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84" name="Oval 28"/>
          <p:cNvSpPr>
            <a:spLocks noChangeArrowheads="1"/>
          </p:cNvSpPr>
          <p:nvPr/>
        </p:nvSpPr>
        <p:spPr bwMode="auto">
          <a:xfrm>
            <a:off x="4721225" y="4868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4794250" y="48720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301086" name="Oval 30"/>
          <p:cNvSpPr>
            <a:spLocks noChangeArrowheads="1"/>
          </p:cNvSpPr>
          <p:nvPr/>
        </p:nvSpPr>
        <p:spPr bwMode="auto">
          <a:xfrm>
            <a:off x="7307263" y="4851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7373938" y="48561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301088" name="Line 32"/>
          <p:cNvSpPr>
            <a:spLocks noChangeShapeType="1"/>
          </p:cNvSpPr>
          <p:nvPr/>
        </p:nvSpPr>
        <p:spPr bwMode="auto">
          <a:xfrm flipH="1">
            <a:off x="5087938" y="42529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89" name="Oval 33"/>
          <p:cNvSpPr>
            <a:spLocks noChangeArrowheads="1"/>
          </p:cNvSpPr>
          <p:nvPr/>
        </p:nvSpPr>
        <p:spPr bwMode="auto">
          <a:xfrm>
            <a:off x="5580063" y="3802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90" name="Text Box 34"/>
          <p:cNvSpPr txBox="1">
            <a:spLocks noChangeArrowheads="1"/>
          </p:cNvSpPr>
          <p:nvPr/>
        </p:nvSpPr>
        <p:spPr bwMode="auto">
          <a:xfrm>
            <a:off x="5653088" y="3802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301091" name="Line 35"/>
          <p:cNvSpPr>
            <a:spLocks noChangeShapeType="1"/>
          </p:cNvSpPr>
          <p:nvPr/>
        </p:nvSpPr>
        <p:spPr bwMode="auto">
          <a:xfrm>
            <a:off x="6080125" y="41957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92" name="Line 36"/>
          <p:cNvSpPr>
            <a:spLocks noChangeShapeType="1"/>
          </p:cNvSpPr>
          <p:nvPr/>
        </p:nvSpPr>
        <p:spPr bwMode="auto">
          <a:xfrm flipH="1">
            <a:off x="5969000" y="31289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93" name="Oval 37"/>
          <p:cNvSpPr>
            <a:spLocks noChangeArrowheads="1"/>
          </p:cNvSpPr>
          <p:nvPr/>
        </p:nvSpPr>
        <p:spPr bwMode="auto">
          <a:xfrm>
            <a:off x="6659563" y="27209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94" name="Text Box 38"/>
          <p:cNvSpPr txBox="1">
            <a:spLocks noChangeArrowheads="1"/>
          </p:cNvSpPr>
          <p:nvPr/>
        </p:nvSpPr>
        <p:spPr bwMode="auto">
          <a:xfrm>
            <a:off x="6732588" y="2720975"/>
            <a:ext cx="554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301095" name="Line 39"/>
          <p:cNvSpPr>
            <a:spLocks noChangeShapeType="1"/>
          </p:cNvSpPr>
          <p:nvPr/>
        </p:nvSpPr>
        <p:spPr bwMode="auto">
          <a:xfrm>
            <a:off x="7150100" y="31273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096" name="Oval 40"/>
          <p:cNvSpPr>
            <a:spLocks noChangeArrowheads="1"/>
          </p:cNvSpPr>
          <p:nvPr/>
        </p:nvSpPr>
        <p:spPr bwMode="auto">
          <a:xfrm>
            <a:off x="7889875" y="37417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97" name="Text Box 41"/>
          <p:cNvSpPr txBox="1">
            <a:spLocks noChangeArrowheads="1"/>
          </p:cNvSpPr>
          <p:nvPr/>
        </p:nvSpPr>
        <p:spPr bwMode="auto">
          <a:xfrm>
            <a:off x="7962900" y="37417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301098" name="Oval 42"/>
          <p:cNvSpPr>
            <a:spLocks noChangeArrowheads="1"/>
          </p:cNvSpPr>
          <p:nvPr/>
        </p:nvSpPr>
        <p:spPr bwMode="auto">
          <a:xfrm>
            <a:off x="6432550" y="48815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099" name="Text Box 43"/>
          <p:cNvSpPr txBox="1">
            <a:spLocks noChangeArrowheads="1"/>
          </p:cNvSpPr>
          <p:nvPr/>
        </p:nvSpPr>
        <p:spPr bwMode="auto">
          <a:xfrm>
            <a:off x="6499225" y="4881563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301100" name="Line 44"/>
          <p:cNvSpPr>
            <a:spLocks noChangeShapeType="1"/>
          </p:cNvSpPr>
          <p:nvPr/>
        </p:nvSpPr>
        <p:spPr bwMode="auto">
          <a:xfrm>
            <a:off x="8283575" y="42306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101" name="Oval 45"/>
          <p:cNvSpPr>
            <a:spLocks noChangeArrowheads="1"/>
          </p:cNvSpPr>
          <p:nvPr/>
        </p:nvSpPr>
        <p:spPr bwMode="auto">
          <a:xfrm>
            <a:off x="8466138" y="4851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102" name="Text Box 46"/>
          <p:cNvSpPr txBox="1">
            <a:spLocks noChangeArrowheads="1"/>
          </p:cNvSpPr>
          <p:nvPr/>
        </p:nvSpPr>
        <p:spPr bwMode="auto">
          <a:xfrm>
            <a:off x="8532813" y="48561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301103" name="Oval 47"/>
          <p:cNvSpPr>
            <a:spLocks noChangeArrowheads="1"/>
          </p:cNvSpPr>
          <p:nvPr/>
        </p:nvSpPr>
        <p:spPr bwMode="auto">
          <a:xfrm>
            <a:off x="4140200" y="59912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1104" name="Text Box 48"/>
          <p:cNvSpPr txBox="1">
            <a:spLocks noChangeArrowheads="1"/>
          </p:cNvSpPr>
          <p:nvPr/>
        </p:nvSpPr>
        <p:spPr bwMode="auto">
          <a:xfrm>
            <a:off x="4213225" y="59912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 flipH="1">
            <a:off x="4467225" y="53435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1106" name="Text Box 50"/>
          <p:cNvSpPr txBox="1">
            <a:spLocks noChangeArrowheads="1"/>
          </p:cNvSpPr>
          <p:nvPr/>
        </p:nvSpPr>
        <p:spPr bwMode="auto">
          <a:xfrm>
            <a:off x="5219700" y="1557338"/>
            <a:ext cx="1657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... which swaps 5 with 7: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301060" grpId="0" animBg="1"/>
      <p:bldP spid="301061" grpId="0" animBg="1"/>
      <p:bldP spid="301062" grpId="0"/>
      <p:bldP spid="301063" grpId="0" animBg="1"/>
      <p:bldP spid="301064" grpId="0"/>
      <p:bldP spid="301065" grpId="0" animBg="1"/>
      <p:bldP spid="301066" grpId="0" animBg="1"/>
      <p:bldP spid="301067" grpId="0"/>
      <p:bldP spid="301068" grpId="0" animBg="1"/>
      <p:bldP spid="301069" grpId="0" animBg="1"/>
      <p:bldP spid="301070" grpId="0" animBg="1"/>
      <p:bldP spid="301071" grpId="0"/>
      <p:bldP spid="301072" grpId="0" animBg="1"/>
      <p:bldP spid="301073" grpId="0" animBg="1"/>
      <p:bldP spid="301074" grpId="0"/>
      <p:bldP spid="301075" grpId="0" animBg="1"/>
      <p:bldP spid="301076" grpId="0"/>
      <p:bldP spid="301077" grpId="0" animBg="1"/>
      <p:bldP spid="301078" grpId="0" animBg="1"/>
      <p:bldP spid="301079" grpId="0"/>
      <p:bldP spid="301080" grpId="0" animBg="1"/>
      <p:bldP spid="301081" grpId="0"/>
      <p:bldP spid="301082" grpId="0" animBg="1"/>
      <p:bldP spid="301083" grpId="0" animBg="1"/>
      <p:bldP spid="301084" grpId="0" animBg="1"/>
      <p:bldP spid="301085" grpId="0"/>
      <p:bldP spid="301086" grpId="0" animBg="1"/>
      <p:bldP spid="301087" grpId="0"/>
      <p:bldP spid="301088" grpId="0" animBg="1"/>
      <p:bldP spid="301089" grpId="0" animBg="1"/>
      <p:bldP spid="301090" grpId="0"/>
      <p:bldP spid="301091" grpId="0" animBg="1"/>
      <p:bldP spid="301092" grpId="0" animBg="1"/>
      <p:bldP spid="301093" grpId="0" animBg="1"/>
      <p:bldP spid="301094" grpId="0"/>
      <p:bldP spid="301095" grpId="0" animBg="1"/>
      <p:bldP spid="301096" grpId="0" animBg="1"/>
      <p:bldP spid="301097" grpId="0"/>
      <p:bldP spid="301098" grpId="0" animBg="1"/>
      <p:bldP spid="301099" grpId="0"/>
      <p:bldP spid="301100" grpId="0" animBg="1"/>
      <p:bldP spid="301101" grpId="0" animBg="1"/>
      <p:bldP spid="301102" grpId="0"/>
      <p:bldP spid="301103" grpId="0" animBg="1"/>
      <p:bldP spid="301104" grpId="0"/>
      <p:bldP spid="301105" grpId="0" animBg="1"/>
      <p:bldP spid="3011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Heapify example cont./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052513"/>
            <a:ext cx="8766175" cy="5400675"/>
          </a:xfrm>
        </p:spPr>
        <p:txBody>
          <a:bodyPr/>
          <a:lstStyle/>
          <a:p>
            <a:pPr eaLnBrk="1" hangingPunct="1"/>
            <a:r>
              <a:rPr lang="en-GB" smtClean="0"/>
              <a:t>Next call adjust(2,8)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mtClean="0"/>
              <a:t>    on </a:t>
            </a:r>
          </a:p>
        </p:txBody>
      </p:sp>
      <p:sp>
        <p:nvSpPr>
          <p:cNvPr id="302084" name="Line 4"/>
          <p:cNvSpPr>
            <a:spLocks noChangeShapeType="1"/>
          </p:cNvSpPr>
          <p:nvPr/>
        </p:nvSpPr>
        <p:spPr bwMode="auto">
          <a:xfrm flipH="1">
            <a:off x="3606800" y="31829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677863" y="3860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750888" y="38608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302087" name="Oval 7"/>
          <p:cNvSpPr>
            <a:spLocks noChangeArrowheads="1"/>
          </p:cNvSpPr>
          <p:nvPr/>
        </p:nvSpPr>
        <p:spPr bwMode="auto">
          <a:xfrm>
            <a:off x="3275013" y="38306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3341688" y="38354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 flipH="1">
            <a:off x="1055688" y="3232150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090" name="Oval 10"/>
          <p:cNvSpPr>
            <a:spLocks noChangeArrowheads="1"/>
          </p:cNvSpPr>
          <p:nvPr/>
        </p:nvSpPr>
        <p:spPr bwMode="auto">
          <a:xfrm>
            <a:off x="1547813" y="27813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1620838" y="27813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302092" name="Line 12"/>
          <p:cNvSpPr>
            <a:spLocks noChangeShapeType="1"/>
          </p:cNvSpPr>
          <p:nvPr/>
        </p:nvSpPr>
        <p:spPr bwMode="auto">
          <a:xfrm>
            <a:off x="2047875" y="3175000"/>
            <a:ext cx="477838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 flipH="1">
            <a:off x="1936750" y="2108200"/>
            <a:ext cx="703263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094" name="Oval 14"/>
          <p:cNvSpPr>
            <a:spLocks noChangeArrowheads="1"/>
          </p:cNvSpPr>
          <p:nvPr/>
        </p:nvSpPr>
        <p:spPr bwMode="auto">
          <a:xfrm>
            <a:off x="2627313" y="17002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2700338" y="1700213"/>
            <a:ext cx="5540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302096" name="Line 16"/>
          <p:cNvSpPr>
            <a:spLocks noChangeShapeType="1"/>
          </p:cNvSpPr>
          <p:nvPr/>
        </p:nvSpPr>
        <p:spPr bwMode="auto">
          <a:xfrm>
            <a:off x="3117850" y="2106613"/>
            <a:ext cx="798513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097" name="Oval 17"/>
          <p:cNvSpPr>
            <a:spLocks noChangeArrowheads="1"/>
          </p:cNvSpPr>
          <p:nvPr/>
        </p:nvSpPr>
        <p:spPr bwMode="auto">
          <a:xfrm>
            <a:off x="3857625" y="27209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098" name="Text Box 18"/>
          <p:cNvSpPr txBox="1">
            <a:spLocks noChangeArrowheads="1"/>
          </p:cNvSpPr>
          <p:nvPr/>
        </p:nvSpPr>
        <p:spPr bwMode="auto">
          <a:xfrm>
            <a:off x="3930650" y="272097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302099" name="Oval 19"/>
          <p:cNvSpPr>
            <a:spLocks noChangeArrowheads="1"/>
          </p:cNvSpPr>
          <p:nvPr/>
        </p:nvSpPr>
        <p:spPr bwMode="auto">
          <a:xfrm>
            <a:off x="2400300" y="3860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2466975" y="3860800"/>
            <a:ext cx="665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>
            <a:off x="4251325" y="3209925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02" name="Oval 22"/>
          <p:cNvSpPr>
            <a:spLocks noChangeArrowheads="1"/>
          </p:cNvSpPr>
          <p:nvPr/>
        </p:nvSpPr>
        <p:spPr bwMode="auto">
          <a:xfrm>
            <a:off x="4433888" y="38306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4500563" y="38354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302104" name="Oval 24"/>
          <p:cNvSpPr>
            <a:spLocks noChangeArrowheads="1"/>
          </p:cNvSpPr>
          <p:nvPr/>
        </p:nvSpPr>
        <p:spPr bwMode="auto">
          <a:xfrm>
            <a:off x="107950" y="49704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05" name="Text Box 25"/>
          <p:cNvSpPr txBox="1">
            <a:spLocks noChangeArrowheads="1"/>
          </p:cNvSpPr>
          <p:nvPr/>
        </p:nvSpPr>
        <p:spPr bwMode="auto">
          <a:xfrm>
            <a:off x="180975" y="49704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302106" name="Line 26"/>
          <p:cNvSpPr>
            <a:spLocks noChangeShapeType="1"/>
          </p:cNvSpPr>
          <p:nvPr/>
        </p:nvSpPr>
        <p:spPr bwMode="auto">
          <a:xfrm flipH="1">
            <a:off x="434975" y="43227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07" name="Line 27"/>
          <p:cNvSpPr>
            <a:spLocks noChangeShapeType="1"/>
          </p:cNvSpPr>
          <p:nvPr/>
        </p:nvSpPr>
        <p:spPr bwMode="auto">
          <a:xfrm flipH="1">
            <a:off x="7639050" y="42037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08" name="Oval 28"/>
          <p:cNvSpPr>
            <a:spLocks noChangeArrowheads="1"/>
          </p:cNvSpPr>
          <p:nvPr/>
        </p:nvSpPr>
        <p:spPr bwMode="auto">
          <a:xfrm>
            <a:off x="4721225" y="48688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4794250" y="48720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302110" name="Oval 30"/>
          <p:cNvSpPr>
            <a:spLocks noChangeArrowheads="1"/>
          </p:cNvSpPr>
          <p:nvPr/>
        </p:nvSpPr>
        <p:spPr bwMode="auto">
          <a:xfrm>
            <a:off x="7307263" y="4851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11" name="Text Box 31"/>
          <p:cNvSpPr txBox="1">
            <a:spLocks noChangeArrowheads="1"/>
          </p:cNvSpPr>
          <p:nvPr/>
        </p:nvSpPr>
        <p:spPr bwMode="auto">
          <a:xfrm>
            <a:off x="7373938" y="48561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302112" name="Line 32"/>
          <p:cNvSpPr>
            <a:spLocks noChangeShapeType="1"/>
          </p:cNvSpPr>
          <p:nvPr/>
        </p:nvSpPr>
        <p:spPr bwMode="auto">
          <a:xfrm flipH="1">
            <a:off x="5087938" y="42529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13" name="Oval 33"/>
          <p:cNvSpPr>
            <a:spLocks noChangeArrowheads="1"/>
          </p:cNvSpPr>
          <p:nvPr/>
        </p:nvSpPr>
        <p:spPr bwMode="auto">
          <a:xfrm>
            <a:off x="5580063" y="38020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14" name="Text Box 34"/>
          <p:cNvSpPr txBox="1">
            <a:spLocks noChangeArrowheads="1"/>
          </p:cNvSpPr>
          <p:nvPr/>
        </p:nvSpPr>
        <p:spPr bwMode="auto">
          <a:xfrm>
            <a:off x="5653088" y="38020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302115" name="Line 35"/>
          <p:cNvSpPr>
            <a:spLocks noChangeShapeType="1"/>
          </p:cNvSpPr>
          <p:nvPr/>
        </p:nvSpPr>
        <p:spPr bwMode="auto">
          <a:xfrm>
            <a:off x="6080125" y="41957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16" name="Line 36"/>
          <p:cNvSpPr>
            <a:spLocks noChangeShapeType="1"/>
          </p:cNvSpPr>
          <p:nvPr/>
        </p:nvSpPr>
        <p:spPr bwMode="auto">
          <a:xfrm flipH="1">
            <a:off x="5969000" y="31289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17" name="Oval 37"/>
          <p:cNvSpPr>
            <a:spLocks noChangeArrowheads="1"/>
          </p:cNvSpPr>
          <p:nvPr/>
        </p:nvSpPr>
        <p:spPr bwMode="auto">
          <a:xfrm>
            <a:off x="6659563" y="27209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18" name="Text Box 38"/>
          <p:cNvSpPr txBox="1">
            <a:spLocks noChangeArrowheads="1"/>
          </p:cNvSpPr>
          <p:nvPr/>
        </p:nvSpPr>
        <p:spPr bwMode="auto">
          <a:xfrm>
            <a:off x="6732588" y="2720975"/>
            <a:ext cx="554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302119" name="Line 39"/>
          <p:cNvSpPr>
            <a:spLocks noChangeShapeType="1"/>
          </p:cNvSpPr>
          <p:nvPr/>
        </p:nvSpPr>
        <p:spPr bwMode="auto">
          <a:xfrm>
            <a:off x="7150100" y="31273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20" name="Oval 40"/>
          <p:cNvSpPr>
            <a:spLocks noChangeArrowheads="1"/>
          </p:cNvSpPr>
          <p:nvPr/>
        </p:nvSpPr>
        <p:spPr bwMode="auto">
          <a:xfrm>
            <a:off x="7889875" y="37417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21" name="Text Box 41"/>
          <p:cNvSpPr txBox="1">
            <a:spLocks noChangeArrowheads="1"/>
          </p:cNvSpPr>
          <p:nvPr/>
        </p:nvSpPr>
        <p:spPr bwMode="auto">
          <a:xfrm>
            <a:off x="7962900" y="37417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302122" name="Oval 42"/>
          <p:cNvSpPr>
            <a:spLocks noChangeArrowheads="1"/>
          </p:cNvSpPr>
          <p:nvPr/>
        </p:nvSpPr>
        <p:spPr bwMode="auto">
          <a:xfrm>
            <a:off x="6432550" y="48815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23" name="Text Box 43"/>
          <p:cNvSpPr txBox="1">
            <a:spLocks noChangeArrowheads="1"/>
          </p:cNvSpPr>
          <p:nvPr/>
        </p:nvSpPr>
        <p:spPr bwMode="auto">
          <a:xfrm>
            <a:off x="6499225" y="4881563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302124" name="Line 44"/>
          <p:cNvSpPr>
            <a:spLocks noChangeShapeType="1"/>
          </p:cNvSpPr>
          <p:nvPr/>
        </p:nvSpPr>
        <p:spPr bwMode="auto">
          <a:xfrm>
            <a:off x="8283575" y="42306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25" name="Oval 45"/>
          <p:cNvSpPr>
            <a:spLocks noChangeArrowheads="1"/>
          </p:cNvSpPr>
          <p:nvPr/>
        </p:nvSpPr>
        <p:spPr bwMode="auto">
          <a:xfrm>
            <a:off x="8466138" y="48514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26" name="Text Box 46"/>
          <p:cNvSpPr txBox="1">
            <a:spLocks noChangeArrowheads="1"/>
          </p:cNvSpPr>
          <p:nvPr/>
        </p:nvSpPr>
        <p:spPr bwMode="auto">
          <a:xfrm>
            <a:off x="8532813" y="48561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302127" name="Oval 47"/>
          <p:cNvSpPr>
            <a:spLocks noChangeArrowheads="1"/>
          </p:cNvSpPr>
          <p:nvPr/>
        </p:nvSpPr>
        <p:spPr bwMode="auto">
          <a:xfrm>
            <a:off x="4140200" y="59912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28" name="Text Box 48"/>
          <p:cNvSpPr txBox="1">
            <a:spLocks noChangeArrowheads="1"/>
          </p:cNvSpPr>
          <p:nvPr/>
        </p:nvSpPr>
        <p:spPr bwMode="auto">
          <a:xfrm>
            <a:off x="4213225" y="59912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302129" name="Line 49"/>
          <p:cNvSpPr>
            <a:spLocks noChangeShapeType="1"/>
          </p:cNvSpPr>
          <p:nvPr/>
        </p:nvSpPr>
        <p:spPr bwMode="auto">
          <a:xfrm flipH="1">
            <a:off x="4467225" y="53435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2130" name="Text Box 50"/>
          <p:cNvSpPr txBox="1">
            <a:spLocks noChangeArrowheads="1"/>
          </p:cNvSpPr>
          <p:nvPr/>
        </p:nvSpPr>
        <p:spPr bwMode="auto">
          <a:xfrm>
            <a:off x="5219700" y="1557338"/>
            <a:ext cx="3924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... which swaps 3 with 9 &amp; then 3 with 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  <p:bldP spid="302084" grpId="0" animBg="1"/>
      <p:bldP spid="302085" grpId="0" animBg="1"/>
      <p:bldP spid="302086" grpId="0"/>
      <p:bldP spid="302087" grpId="0" animBg="1"/>
      <p:bldP spid="302088" grpId="0"/>
      <p:bldP spid="302089" grpId="0" animBg="1"/>
      <p:bldP spid="302090" grpId="0" animBg="1"/>
      <p:bldP spid="302091" grpId="0"/>
      <p:bldP spid="302092" grpId="0" animBg="1"/>
      <p:bldP spid="302093" grpId="0" animBg="1"/>
      <p:bldP spid="302094" grpId="0" animBg="1"/>
      <p:bldP spid="302095" grpId="0"/>
      <p:bldP spid="302096" grpId="0" animBg="1"/>
      <p:bldP spid="302097" grpId="0" animBg="1"/>
      <p:bldP spid="302098" grpId="0"/>
      <p:bldP spid="302099" grpId="0" animBg="1"/>
      <p:bldP spid="302100" grpId="0"/>
      <p:bldP spid="302101" grpId="0" animBg="1"/>
      <p:bldP spid="302102" grpId="0" animBg="1"/>
      <p:bldP spid="302103" grpId="0"/>
      <p:bldP spid="302104" grpId="0" animBg="1"/>
      <p:bldP spid="302105" grpId="0"/>
      <p:bldP spid="302106" grpId="0" animBg="1"/>
      <p:bldP spid="302107" grpId="0" animBg="1"/>
      <p:bldP spid="302108" grpId="0" animBg="1"/>
      <p:bldP spid="302109" grpId="0"/>
      <p:bldP spid="302110" grpId="0" animBg="1"/>
      <p:bldP spid="302111" grpId="0"/>
      <p:bldP spid="302112" grpId="0" animBg="1"/>
      <p:bldP spid="302113" grpId="0" animBg="1"/>
      <p:bldP spid="302114" grpId="0"/>
      <p:bldP spid="302115" grpId="0" animBg="1"/>
      <p:bldP spid="302116" grpId="0" animBg="1"/>
      <p:bldP spid="302117" grpId="0" animBg="1"/>
      <p:bldP spid="302118" grpId="0"/>
      <p:bldP spid="302119" grpId="0" animBg="1"/>
      <p:bldP spid="302120" grpId="0" animBg="1"/>
      <p:bldP spid="302121" grpId="0"/>
      <p:bldP spid="302122" grpId="0" animBg="1"/>
      <p:bldP spid="302123" grpId="0"/>
      <p:bldP spid="302124" grpId="0" animBg="1"/>
      <p:bldP spid="302125" grpId="0" animBg="1"/>
      <p:bldP spid="302126" grpId="0"/>
      <p:bldP spid="302127" grpId="0" animBg="1"/>
      <p:bldP spid="302128" grpId="0"/>
      <p:bldP spid="302129" grpId="0" animBg="1"/>
      <p:bldP spid="302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Heapify example cont./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052513"/>
            <a:ext cx="8766175" cy="5400675"/>
          </a:xfrm>
        </p:spPr>
        <p:txBody>
          <a:bodyPr/>
          <a:lstStyle/>
          <a:p>
            <a:pPr eaLnBrk="1" hangingPunct="1"/>
            <a:r>
              <a:rPr lang="en-GB" smtClean="0"/>
              <a:t>Finally, call adjust(1,8)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mtClean="0"/>
              <a:t>    on </a:t>
            </a:r>
          </a:p>
        </p:txBody>
      </p:sp>
      <p:sp>
        <p:nvSpPr>
          <p:cNvPr id="303108" name="Line 4"/>
          <p:cNvSpPr>
            <a:spLocks noChangeShapeType="1"/>
          </p:cNvSpPr>
          <p:nvPr/>
        </p:nvSpPr>
        <p:spPr bwMode="auto">
          <a:xfrm flipH="1">
            <a:off x="3606800" y="318293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677863" y="3860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750888" y="38608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303111" name="Oval 7"/>
          <p:cNvSpPr>
            <a:spLocks noChangeArrowheads="1"/>
          </p:cNvSpPr>
          <p:nvPr/>
        </p:nvSpPr>
        <p:spPr bwMode="auto">
          <a:xfrm>
            <a:off x="3275013" y="38306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3341688" y="38354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303113" name="Line 9"/>
          <p:cNvSpPr>
            <a:spLocks noChangeShapeType="1"/>
          </p:cNvSpPr>
          <p:nvPr/>
        </p:nvSpPr>
        <p:spPr bwMode="auto">
          <a:xfrm flipH="1">
            <a:off x="1055688" y="3232150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1547813" y="27813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1620838" y="2781300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303116" name="Line 12"/>
          <p:cNvSpPr>
            <a:spLocks noChangeShapeType="1"/>
          </p:cNvSpPr>
          <p:nvPr/>
        </p:nvSpPr>
        <p:spPr bwMode="auto">
          <a:xfrm>
            <a:off x="2047875" y="3175000"/>
            <a:ext cx="477838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17" name="Line 13"/>
          <p:cNvSpPr>
            <a:spLocks noChangeShapeType="1"/>
          </p:cNvSpPr>
          <p:nvPr/>
        </p:nvSpPr>
        <p:spPr bwMode="auto">
          <a:xfrm flipH="1">
            <a:off x="1936750" y="2108200"/>
            <a:ext cx="703263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18" name="Oval 14"/>
          <p:cNvSpPr>
            <a:spLocks noChangeArrowheads="1"/>
          </p:cNvSpPr>
          <p:nvPr/>
        </p:nvSpPr>
        <p:spPr bwMode="auto">
          <a:xfrm>
            <a:off x="2627313" y="170021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2700338" y="1700213"/>
            <a:ext cx="5540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303120" name="Line 16"/>
          <p:cNvSpPr>
            <a:spLocks noChangeShapeType="1"/>
          </p:cNvSpPr>
          <p:nvPr/>
        </p:nvSpPr>
        <p:spPr bwMode="auto">
          <a:xfrm>
            <a:off x="3117850" y="2106613"/>
            <a:ext cx="798513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21" name="Oval 17"/>
          <p:cNvSpPr>
            <a:spLocks noChangeArrowheads="1"/>
          </p:cNvSpPr>
          <p:nvPr/>
        </p:nvSpPr>
        <p:spPr bwMode="auto">
          <a:xfrm>
            <a:off x="3857625" y="27209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22" name="Text Box 18"/>
          <p:cNvSpPr txBox="1">
            <a:spLocks noChangeArrowheads="1"/>
          </p:cNvSpPr>
          <p:nvPr/>
        </p:nvSpPr>
        <p:spPr bwMode="auto">
          <a:xfrm>
            <a:off x="3930650" y="272097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400300" y="3860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2466975" y="3860800"/>
            <a:ext cx="665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303125" name="Line 21"/>
          <p:cNvSpPr>
            <a:spLocks noChangeShapeType="1"/>
          </p:cNvSpPr>
          <p:nvPr/>
        </p:nvSpPr>
        <p:spPr bwMode="auto">
          <a:xfrm>
            <a:off x="4264025" y="3181350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26" name="Oval 22"/>
          <p:cNvSpPr>
            <a:spLocks noChangeArrowheads="1"/>
          </p:cNvSpPr>
          <p:nvPr/>
        </p:nvSpPr>
        <p:spPr bwMode="auto">
          <a:xfrm>
            <a:off x="4433888" y="37623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4500563" y="376713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303128" name="Oval 24"/>
          <p:cNvSpPr>
            <a:spLocks noChangeArrowheads="1"/>
          </p:cNvSpPr>
          <p:nvPr/>
        </p:nvSpPr>
        <p:spPr bwMode="auto">
          <a:xfrm>
            <a:off x="107950" y="49704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180975" y="49704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303130" name="Line 26"/>
          <p:cNvSpPr>
            <a:spLocks noChangeShapeType="1"/>
          </p:cNvSpPr>
          <p:nvPr/>
        </p:nvSpPr>
        <p:spPr bwMode="auto">
          <a:xfrm flipH="1">
            <a:off x="434975" y="43227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31" name="Line 27"/>
          <p:cNvSpPr>
            <a:spLocks noChangeShapeType="1"/>
          </p:cNvSpPr>
          <p:nvPr/>
        </p:nvSpPr>
        <p:spPr bwMode="auto">
          <a:xfrm flipH="1">
            <a:off x="7639050" y="3975100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4721225" y="46402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33" name="Text Box 29"/>
          <p:cNvSpPr txBox="1">
            <a:spLocks noChangeArrowheads="1"/>
          </p:cNvSpPr>
          <p:nvPr/>
        </p:nvSpPr>
        <p:spPr bwMode="auto">
          <a:xfrm>
            <a:off x="4794250" y="46434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303134" name="Oval 30"/>
          <p:cNvSpPr>
            <a:spLocks noChangeArrowheads="1"/>
          </p:cNvSpPr>
          <p:nvPr/>
        </p:nvSpPr>
        <p:spPr bwMode="auto">
          <a:xfrm>
            <a:off x="7307263" y="4622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35" name="Text Box 31"/>
          <p:cNvSpPr txBox="1">
            <a:spLocks noChangeArrowheads="1"/>
          </p:cNvSpPr>
          <p:nvPr/>
        </p:nvSpPr>
        <p:spPr bwMode="auto">
          <a:xfrm>
            <a:off x="7373938" y="46275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303136" name="Line 32"/>
          <p:cNvSpPr>
            <a:spLocks noChangeShapeType="1"/>
          </p:cNvSpPr>
          <p:nvPr/>
        </p:nvSpPr>
        <p:spPr bwMode="auto">
          <a:xfrm flipH="1">
            <a:off x="5087938" y="4024313"/>
            <a:ext cx="5254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37" name="Oval 33"/>
          <p:cNvSpPr>
            <a:spLocks noChangeArrowheads="1"/>
          </p:cNvSpPr>
          <p:nvPr/>
        </p:nvSpPr>
        <p:spPr bwMode="auto">
          <a:xfrm>
            <a:off x="5580063" y="35734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5653088" y="35734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303139" name="Line 35"/>
          <p:cNvSpPr>
            <a:spLocks noChangeShapeType="1"/>
          </p:cNvSpPr>
          <p:nvPr/>
        </p:nvSpPr>
        <p:spPr bwMode="auto">
          <a:xfrm>
            <a:off x="6080125" y="3967163"/>
            <a:ext cx="477838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40" name="Line 36"/>
          <p:cNvSpPr>
            <a:spLocks noChangeShapeType="1"/>
          </p:cNvSpPr>
          <p:nvPr/>
        </p:nvSpPr>
        <p:spPr bwMode="auto">
          <a:xfrm flipH="1">
            <a:off x="5969000" y="2900363"/>
            <a:ext cx="703263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41" name="Oval 37"/>
          <p:cNvSpPr>
            <a:spLocks noChangeArrowheads="1"/>
          </p:cNvSpPr>
          <p:nvPr/>
        </p:nvSpPr>
        <p:spPr bwMode="auto">
          <a:xfrm>
            <a:off x="6659563" y="24923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42" name="Text Box 38"/>
          <p:cNvSpPr txBox="1">
            <a:spLocks noChangeArrowheads="1"/>
          </p:cNvSpPr>
          <p:nvPr/>
        </p:nvSpPr>
        <p:spPr bwMode="auto">
          <a:xfrm>
            <a:off x="6732588" y="2492375"/>
            <a:ext cx="554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303143" name="Line 39"/>
          <p:cNvSpPr>
            <a:spLocks noChangeShapeType="1"/>
          </p:cNvSpPr>
          <p:nvPr/>
        </p:nvSpPr>
        <p:spPr bwMode="auto">
          <a:xfrm>
            <a:off x="7150100" y="2898775"/>
            <a:ext cx="798513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44" name="Oval 40"/>
          <p:cNvSpPr>
            <a:spLocks noChangeArrowheads="1"/>
          </p:cNvSpPr>
          <p:nvPr/>
        </p:nvSpPr>
        <p:spPr bwMode="auto">
          <a:xfrm>
            <a:off x="7889875" y="35131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45" name="Text Box 41"/>
          <p:cNvSpPr txBox="1">
            <a:spLocks noChangeArrowheads="1"/>
          </p:cNvSpPr>
          <p:nvPr/>
        </p:nvSpPr>
        <p:spPr bwMode="auto">
          <a:xfrm>
            <a:off x="7962900" y="35131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303146" name="Oval 42"/>
          <p:cNvSpPr>
            <a:spLocks noChangeArrowheads="1"/>
          </p:cNvSpPr>
          <p:nvPr/>
        </p:nvSpPr>
        <p:spPr bwMode="auto">
          <a:xfrm>
            <a:off x="6432550" y="46529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47" name="Text Box 43"/>
          <p:cNvSpPr txBox="1">
            <a:spLocks noChangeArrowheads="1"/>
          </p:cNvSpPr>
          <p:nvPr/>
        </p:nvSpPr>
        <p:spPr bwMode="auto">
          <a:xfrm>
            <a:off x="6499225" y="4652963"/>
            <a:ext cx="66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>
            <a:off x="8283575" y="4002088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49" name="Oval 45"/>
          <p:cNvSpPr>
            <a:spLocks noChangeArrowheads="1"/>
          </p:cNvSpPr>
          <p:nvPr/>
        </p:nvSpPr>
        <p:spPr bwMode="auto">
          <a:xfrm>
            <a:off x="8466138" y="46228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50" name="Text Box 46"/>
          <p:cNvSpPr txBox="1">
            <a:spLocks noChangeArrowheads="1"/>
          </p:cNvSpPr>
          <p:nvPr/>
        </p:nvSpPr>
        <p:spPr bwMode="auto">
          <a:xfrm>
            <a:off x="8532813" y="46275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303151" name="Oval 47"/>
          <p:cNvSpPr>
            <a:spLocks noChangeArrowheads="1"/>
          </p:cNvSpPr>
          <p:nvPr/>
        </p:nvSpPr>
        <p:spPr bwMode="auto">
          <a:xfrm>
            <a:off x="4140200" y="57626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52" name="Text Box 48"/>
          <p:cNvSpPr txBox="1">
            <a:spLocks noChangeArrowheads="1"/>
          </p:cNvSpPr>
          <p:nvPr/>
        </p:nvSpPr>
        <p:spPr bwMode="auto">
          <a:xfrm>
            <a:off x="4213225" y="57626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 flipH="1">
            <a:off x="4467225" y="51149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3154" name="Text Box 50"/>
          <p:cNvSpPr txBox="1">
            <a:spLocks noChangeArrowheads="1"/>
          </p:cNvSpPr>
          <p:nvPr/>
        </p:nvSpPr>
        <p:spPr bwMode="auto">
          <a:xfrm>
            <a:off x="5219700" y="1557338"/>
            <a:ext cx="3924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0">
                <a:latin typeface="Times New Roman" pitchFamily="18" charset="0"/>
              </a:rPr>
              <a:t>... which swaps 1 with 9 &amp; then 1 with 8 &amp; then 1 with 3 giving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  <p:bldP spid="303108" grpId="0" animBg="1"/>
      <p:bldP spid="303109" grpId="0" animBg="1"/>
      <p:bldP spid="303110" grpId="0"/>
      <p:bldP spid="303111" grpId="0" animBg="1"/>
      <p:bldP spid="303112" grpId="0"/>
      <p:bldP spid="303113" grpId="0" animBg="1"/>
      <p:bldP spid="303114" grpId="0" animBg="1"/>
      <p:bldP spid="303115" grpId="0"/>
      <p:bldP spid="303116" grpId="0" animBg="1"/>
      <p:bldP spid="303117" grpId="0" animBg="1"/>
      <p:bldP spid="303118" grpId="0" animBg="1"/>
      <p:bldP spid="303119" grpId="0"/>
      <p:bldP spid="303120" grpId="0" animBg="1"/>
      <p:bldP spid="303121" grpId="0" animBg="1"/>
      <p:bldP spid="303122" grpId="0"/>
      <p:bldP spid="303123" grpId="0" animBg="1"/>
      <p:bldP spid="303124" grpId="0"/>
      <p:bldP spid="303125" grpId="0" animBg="1"/>
      <p:bldP spid="303126" grpId="0" animBg="1"/>
      <p:bldP spid="303127" grpId="0"/>
      <p:bldP spid="303128" grpId="0" animBg="1"/>
      <p:bldP spid="303129" grpId="0"/>
      <p:bldP spid="303130" grpId="0" animBg="1"/>
      <p:bldP spid="303131" grpId="0" animBg="1"/>
      <p:bldP spid="303132" grpId="0" animBg="1"/>
      <p:bldP spid="303133" grpId="0"/>
      <p:bldP spid="303134" grpId="0" animBg="1"/>
      <p:bldP spid="303135" grpId="0"/>
      <p:bldP spid="303136" grpId="0" animBg="1"/>
      <p:bldP spid="303137" grpId="0" animBg="1"/>
      <p:bldP spid="303138" grpId="0"/>
      <p:bldP spid="303139" grpId="0" animBg="1"/>
      <p:bldP spid="303140" grpId="0" animBg="1"/>
      <p:bldP spid="303141" grpId="0" animBg="1"/>
      <p:bldP spid="303142" grpId="0"/>
      <p:bldP spid="303143" grpId="0" animBg="1"/>
      <p:bldP spid="303144" grpId="0" animBg="1"/>
      <p:bldP spid="303145" grpId="0"/>
      <p:bldP spid="303146" grpId="0" animBg="1"/>
      <p:bldP spid="303147" grpId="0"/>
      <p:bldP spid="303148" grpId="0" animBg="1"/>
      <p:bldP spid="303149" grpId="0" animBg="1"/>
      <p:bldP spid="303150" grpId="0"/>
      <p:bldP spid="303151" grpId="0" animBg="1"/>
      <p:bldP spid="303152" grpId="0"/>
      <p:bldP spid="303153" grpId="0" animBg="1"/>
      <p:bldP spid="3031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ADT MaxPriorityQueue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AbstractDataType</a:t>
            </a:r>
            <a:r>
              <a:rPr lang="en-GB" sz="2300" smtClean="0"/>
              <a:t> </a:t>
            </a:r>
            <a:r>
              <a:rPr lang="en-GB" smtClean="0"/>
              <a:t> </a:t>
            </a:r>
            <a:r>
              <a:rPr lang="en-GB" b="1" i="1" smtClean="0"/>
              <a:t>MaxPriorityQueue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</a:t>
            </a:r>
            <a:r>
              <a:rPr lang="en-GB" b="1" i="1" smtClean="0"/>
              <a:t>instances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  finite collection of elements where each element has a priority.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</a:t>
            </a:r>
            <a:r>
              <a:rPr lang="en-GB" b="1" smtClean="0"/>
              <a:t>operations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</a:t>
            </a:r>
            <a:r>
              <a:rPr lang="en-GB" i="1" smtClean="0"/>
              <a:t>isEmpty ():</a:t>
            </a:r>
            <a:r>
              <a:rPr lang="en-GB" smtClean="0"/>
              <a:t> 	returns </a:t>
            </a:r>
            <a:r>
              <a:rPr lang="en-GB" i="1" smtClean="0"/>
              <a:t>true</a:t>
            </a:r>
            <a:r>
              <a:rPr lang="en-GB" smtClean="0"/>
              <a:t> if the queue is empty; returns </a:t>
            </a:r>
            <a:r>
              <a:rPr lang="en-GB" i="1" smtClean="0"/>
              <a:t>false</a:t>
            </a:r>
            <a:r>
              <a:rPr lang="en-GB" smtClean="0"/>
              <a:t> 			otherwise.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</a:t>
            </a:r>
            <a:r>
              <a:rPr lang="en-US" i="1" smtClean="0"/>
              <a:t>size():</a:t>
            </a:r>
            <a:r>
              <a:rPr lang="en-US" sz="2800" smtClean="0"/>
              <a:t>  	</a:t>
            </a:r>
            <a:r>
              <a:rPr lang="en-US" smtClean="0"/>
              <a:t>returns the queue size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</a:t>
            </a:r>
            <a:r>
              <a:rPr lang="en-GB" i="1" smtClean="0"/>
              <a:t>getMax():</a:t>
            </a:r>
            <a:r>
              <a:rPr lang="en-GB" smtClean="0"/>
              <a:t>	returns the element with maximum priority.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</a:t>
            </a:r>
            <a:r>
              <a:rPr lang="en-GB" i="1" smtClean="0"/>
              <a:t>put(x):</a:t>
            </a:r>
            <a:r>
              <a:rPr lang="en-GB" smtClean="0"/>
              <a:t> 	inserts the element x into the queue.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</a:t>
            </a:r>
            <a:r>
              <a:rPr lang="en-GB" i="1" smtClean="0"/>
              <a:t>removeMax():</a:t>
            </a:r>
            <a:r>
              <a:rPr lang="en-GB" smtClean="0"/>
              <a:t>  removes the element with largest priority and 			    returns it.</a:t>
            </a:r>
            <a:r>
              <a:rPr lang="en-US" sz="2200" smtClean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Heapify cont./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So, to create a heap from scratch, we call </a:t>
            </a:r>
            <a:r>
              <a:rPr lang="en-GB" sz="2000" smtClean="0">
                <a:latin typeface="Arial" charset="0"/>
              </a:rPr>
              <a:t>adjust()</a:t>
            </a:r>
            <a:r>
              <a:rPr lang="en-GB" smtClean="0"/>
              <a:t> on each node which has at least one child.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But how do we know the index of this node?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From our knowledge of how a complete BT is ordered, that index will be n/2.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Hence, we call </a:t>
            </a:r>
            <a:r>
              <a:rPr lang="en-GB" sz="2200" b="1" smtClean="0">
                <a:latin typeface="Courier New" pitchFamily="49" charset="0"/>
              </a:rPr>
              <a:t>adjust()</a:t>
            </a:r>
            <a:r>
              <a:rPr lang="en-GB" smtClean="0"/>
              <a:t> from n/2 down to 1.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For a tree of n nodes, the method</a:t>
            </a:r>
            <a:r>
              <a:rPr lang="en-GB" sz="2000" smtClean="0">
                <a:latin typeface="Arial" charset="0"/>
              </a:rPr>
              <a:t> </a:t>
            </a:r>
            <a:r>
              <a:rPr lang="en-GB" sz="2200" b="1" smtClean="0">
                <a:latin typeface="Courier New" pitchFamily="49" charset="0"/>
              </a:rPr>
              <a:t>heapify()</a:t>
            </a:r>
            <a:r>
              <a:rPr lang="en-GB" sz="2000" smtClean="0"/>
              <a:t> </a:t>
            </a:r>
            <a:r>
              <a:rPr lang="en-GB" smtClean="0"/>
              <a:t>is simply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		</a:t>
            </a:r>
            <a:r>
              <a:rPr lang="en-GB" sz="2200" b="1" smtClean="0">
                <a:latin typeface="Courier New" pitchFamily="49" charset="0"/>
              </a:rPr>
              <a:t>public void heapify(int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200" b="1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200" b="1" smtClean="0">
                <a:latin typeface="Courier New" pitchFamily="49" charset="0"/>
              </a:rPr>
              <a:t>			for (int i = n/2; i!=0, i--)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200" b="1" smtClean="0">
                <a:latin typeface="Courier New" pitchFamily="49" charset="0"/>
              </a:rPr>
              <a:t>			   adjust(i,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2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2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binary heap: Java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052513"/>
            <a:ext cx="4352801" cy="4967287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 smtClean="0"/>
              <a:t>Public class </a:t>
            </a:r>
            <a:r>
              <a:rPr lang="en-GB" sz="1400" dirty="0" err="1" smtClean="0"/>
              <a:t>MaxPQ</a:t>
            </a:r>
            <a:r>
              <a:rPr lang="en-GB" sz="1400" dirty="0" smtClean="0"/>
              <a:t>&lt;Key extends Comparable&lt;Key&gt;&gt;</a:t>
            </a:r>
          </a:p>
          <a:p>
            <a:pPr marL="0" indent="0">
              <a:buNone/>
            </a:pPr>
            <a:r>
              <a:rPr lang="en-GB" sz="1400" dirty="0" smtClean="0"/>
              <a:t>{</a:t>
            </a:r>
          </a:p>
          <a:p>
            <a:pPr marL="0" indent="0">
              <a:buNone/>
            </a:pPr>
            <a:r>
              <a:rPr lang="en-GB" sz="1400" dirty="0" smtClean="0"/>
              <a:t>    private Key[ ] </a:t>
            </a:r>
            <a:r>
              <a:rPr lang="en-GB" sz="1400" dirty="0" err="1" smtClean="0"/>
              <a:t>pq</a:t>
            </a:r>
            <a:r>
              <a:rPr lang="en-GB" sz="1400" dirty="0" smtClean="0"/>
              <a:t>;    // ordered heap</a:t>
            </a:r>
          </a:p>
          <a:p>
            <a:pPr marL="0" indent="0">
              <a:buNone/>
            </a:pPr>
            <a:r>
              <a:rPr lang="en-GB" sz="1400" dirty="0" smtClean="0"/>
              <a:t>    private </a:t>
            </a:r>
            <a:r>
              <a:rPr lang="en-GB" sz="1400" dirty="0" err="1" smtClean="0"/>
              <a:t>int</a:t>
            </a:r>
            <a:r>
              <a:rPr lang="en-GB" sz="1400" dirty="0" smtClean="0"/>
              <a:t> n;	//  number of nodes  [1…n]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public </a:t>
            </a:r>
            <a:r>
              <a:rPr lang="en-GB" sz="1400" dirty="0" err="1" smtClean="0"/>
              <a:t>MaxPQ</a:t>
            </a:r>
            <a:r>
              <a:rPr lang="en-GB" sz="1400" dirty="0" smtClean="0"/>
              <a:t>(</a:t>
            </a:r>
            <a:r>
              <a:rPr lang="en-GB" sz="1400" dirty="0" err="1" smtClean="0"/>
              <a:t>int</a:t>
            </a:r>
            <a:r>
              <a:rPr lang="en-GB" sz="1400" dirty="0" smtClean="0"/>
              <a:t> capacity)</a:t>
            </a:r>
          </a:p>
          <a:p>
            <a:pPr marL="0" indent="0">
              <a:buNone/>
            </a:pPr>
            <a:r>
              <a:rPr lang="en-GB" sz="1400" dirty="0" smtClean="0"/>
              <a:t>    { </a:t>
            </a:r>
            <a:r>
              <a:rPr lang="en-GB" sz="1400" dirty="0" err="1" smtClean="0"/>
              <a:t>pq</a:t>
            </a:r>
            <a:r>
              <a:rPr lang="en-GB" sz="1400" dirty="0" smtClean="0"/>
              <a:t> = (Key[ ]) new Comparable[capacity+1];  }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public </a:t>
            </a:r>
            <a:r>
              <a:rPr lang="en-GB" sz="1400" dirty="0" err="1" smtClean="0"/>
              <a:t>boolean</a:t>
            </a:r>
            <a:r>
              <a:rPr lang="en-GB" sz="1400" dirty="0" smtClean="0"/>
              <a:t> </a:t>
            </a:r>
            <a:r>
              <a:rPr lang="en-GB" sz="1400" dirty="0" err="1" smtClean="0"/>
              <a:t>isEmpty</a:t>
            </a:r>
            <a:r>
              <a:rPr lang="en-GB" sz="1400" dirty="0" smtClean="0"/>
              <a:t>( )</a:t>
            </a:r>
          </a:p>
          <a:p>
            <a:pPr marL="0" indent="0">
              <a:buNone/>
            </a:pPr>
            <a:r>
              <a:rPr lang="en-GB" sz="1400" dirty="0" smtClean="0"/>
              <a:t>    {  return n == 0;  }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    public void put(Kay key)   // insert an element</a:t>
            </a:r>
          </a:p>
          <a:p>
            <a:pPr marL="0" indent="0">
              <a:buNone/>
            </a:pPr>
            <a:r>
              <a:rPr lang="en-GB" sz="1400" dirty="0" smtClean="0"/>
              <a:t>   {  </a:t>
            </a:r>
            <a:r>
              <a:rPr lang="en-GB" sz="1400" dirty="0" err="1" smtClean="0"/>
              <a:t>pq</a:t>
            </a:r>
            <a:r>
              <a:rPr lang="en-GB" sz="1400" dirty="0" smtClean="0"/>
              <a:t>[++n] = key;</a:t>
            </a:r>
          </a:p>
          <a:p>
            <a:pPr marL="0" indent="0">
              <a:buNone/>
            </a:pPr>
            <a:r>
              <a:rPr lang="en-GB" sz="1400" dirty="0" smtClean="0"/>
              <a:t>       swim(n);}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public Key remove()   // remove the largest</a:t>
            </a:r>
          </a:p>
          <a:p>
            <a:pPr marL="0" indent="0">
              <a:buNone/>
            </a:pPr>
            <a:r>
              <a:rPr lang="en-GB" sz="1400" dirty="0" smtClean="0"/>
              <a:t>    { Key max = </a:t>
            </a:r>
            <a:r>
              <a:rPr lang="en-GB" sz="1400" dirty="0" err="1" smtClean="0"/>
              <a:t>pq</a:t>
            </a:r>
            <a:r>
              <a:rPr lang="en-GB" sz="1400" dirty="0" smtClean="0"/>
              <a:t>[1];         exchange(1, n); </a:t>
            </a:r>
          </a:p>
          <a:p>
            <a:pPr marL="0" indent="0">
              <a:buNone/>
            </a:pPr>
            <a:r>
              <a:rPr lang="en-GB" sz="1400" dirty="0" smtClean="0"/>
              <a:t>       </a:t>
            </a:r>
            <a:r>
              <a:rPr lang="en-GB" sz="1400" dirty="0" err="1" smtClean="0"/>
              <a:t>pq</a:t>
            </a:r>
            <a:r>
              <a:rPr lang="en-GB" sz="1400" dirty="0" smtClean="0"/>
              <a:t>[n--] = null;   sink(1</a:t>
            </a:r>
            <a:r>
              <a:rPr lang="en-GB" sz="1400" dirty="0"/>
              <a:t>); </a:t>
            </a:r>
            <a:r>
              <a:rPr lang="en-GB" sz="1400" dirty="0" smtClean="0"/>
              <a:t>  return max;  }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</a:t>
            </a:r>
            <a:r>
              <a:rPr lang="en-GB" sz="1400" dirty="0"/>
              <a:t>// move up until satisfy heap condition</a:t>
            </a:r>
          </a:p>
          <a:p>
            <a:pPr marL="0" indent="0">
              <a:buNone/>
            </a:pPr>
            <a:r>
              <a:rPr lang="en-GB" sz="1400" dirty="0" smtClean="0"/>
              <a:t>    private </a:t>
            </a:r>
            <a:r>
              <a:rPr lang="en-GB" sz="1400" dirty="0"/>
              <a:t>void swim(</a:t>
            </a:r>
            <a:r>
              <a:rPr lang="en-GB" sz="1400" dirty="0" err="1"/>
              <a:t>int</a:t>
            </a:r>
            <a:r>
              <a:rPr lang="en-GB" sz="1400" dirty="0"/>
              <a:t> k</a:t>
            </a:r>
            <a:r>
              <a:rPr lang="en-GB" sz="1400" dirty="0" smtClean="0"/>
              <a:t>) 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{   while (k&gt;1 &amp;&amp; less(k/2, k))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 {    exchange(k, k/2);         k = k/2;          }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}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// move down until satisfy heap condition</a:t>
            </a:r>
          </a:p>
          <a:p>
            <a:pPr marL="0" indent="0">
              <a:buNone/>
            </a:pPr>
            <a:r>
              <a:rPr lang="en-GB" sz="1400" dirty="0" smtClean="0"/>
              <a:t>    private </a:t>
            </a:r>
            <a:r>
              <a:rPr lang="en-GB" sz="1400" dirty="0"/>
              <a:t>void sink(</a:t>
            </a:r>
            <a:r>
              <a:rPr lang="en-GB" sz="1400" dirty="0" err="1"/>
              <a:t>int</a:t>
            </a:r>
            <a:r>
              <a:rPr lang="en-GB" sz="1400" dirty="0"/>
              <a:t> k</a:t>
            </a:r>
            <a:r>
              <a:rPr lang="en-GB" sz="1400" dirty="0" smtClean="0"/>
              <a:t>) 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{    while (2*k &lt;= n)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   {   </a:t>
            </a:r>
            <a:r>
              <a:rPr lang="en-GB" sz="1400" dirty="0" err="1" smtClean="0"/>
              <a:t>int</a:t>
            </a:r>
            <a:r>
              <a:rPr lang="en-GB" sz="1400" dirty="0" smtClean="0"/>
              <a:t> j = 2*k;</a:t>
            </a:r>
          </a:p>
          <a:p>
            <a:pPr marL="0" indent="0">
              <a:buNone/>
            </a:pPr>
            <a:r>
              <a:rPr lang="en-GB" sz="1400" dirty="0" smtClean="0"/>
              <a:t>                if  (j &lt; n &amp;&amp; less(j, j+1))   j++;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        if (!less(k, j)    break;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        exchange(k, j);    k = j;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     }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}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private </a:t>
            </a:r>
            <a:r>
              <a:rPr lang="en-GB" sz="1400" dirty="0" err="1"/>
              <a:t>boolean</a:t>
            </a:r>
            <a:r>
              <a:rPr lang="en-GB" sz="1400" dirty="0"/>
              <a:t> less(</a:t>
            </a:r>
            <a:r>
              <a:rPr lang="en-GB" sz="1400" dirty="0" err="1"/>
              <a:t>int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, </a:t>
            </a:r>
            <a:r>
              <a:rPr lang="en-GB" sz="1400" dirty="0" err="1"/>
              <a:t>int</a:t>
            </a:r>
            <a:r>
              <a:rPr lang="en-GB" sz="1400" dirty="0"/>
              <a:t> j</a:t>
            </a:r>
            <a:r>
              <a:rPr lang="en-GB" sz="1400" dirty="0" smtClean="0"/>
              <a:t>)  // compare two keys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{  return </a:t>
            </a:r>
            <a:r>
              <a:rPr lang="en-GB" sz="1400" dirty="0" err="1"/>
              <a:t>pq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].</a:t>
            </a:r>
            <a:r>
              <a:rPr lang="en-GB" sz="1400" dirty="0" err="1"/>
              <a:t>compareTo</a:t>
            </a:r>
            <a:r>
              <a:rPr lang="en-GB" sz="1400" dirty="0"/>
              <a:t>(</a:t>
            </a:r>
            <a:r>
              <a:rPr lang="en-GB" sz="1400" dirty="0" err="1"/>
              <a:t>pq</a:t>
            </a:r>
            <a:r>
              <a:rPr lang="en-GB" sz="1400" dirty="0"/>
              <a:t>[j</a:t>
            </a:r>
            <a:r>
              <a:rPr lang="en-GB" sz="1400" dirty="0" smtClean="0"/>
              <a:t>]) </a:t>
            </a:r>
            <a:r>
              <a:rPr lang="en-GB" sz="1400" dirty="0"/>
              <a:t>&lt;  0;  </a:t>
            </a:r>
            <a:r>
              <a:rPr lang="en-GB" sz="1400" dirty="0" smtClean="0"/>
              <a:t>}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private void exchange(</a:t>
            </a:r>
            <a:r>
              <a:rPr lang="en-GB" sz="1400" dirty="0" err="1" smtClean="0"/>
              <a:t>int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, </a:t>
            </a:r>
            <a:r>
              <a:rPr lang="en-GB" sz="1400" dirty="0" err="1" smtClean="0"/>
              <a:t>int</a:t>
            </a:r>
            <a:r>
              <a:rPr lang="en-GB" sz="1400" dirty="0" smtClean="0"/>
              <a:t> j)  // swap two nodes</a:t>
            </a:r>
          </a:p>
          <a:p>
            <a:pPr marL="0" indent="0">
              <a:buNone/>
            </a:pPr>
            <a:r>
              <a:rPr lang="en-GB" sz="1400" dirty="0" smtClean="0"/>
              <a:t>    { Kay t = </a:t>
            </a:r>
            <a:r>
              <a:rPr lang="en-GB" sz="1400" dirty="0" err="1" smtClean="0"/>
              <a:t>pq</a:t>
            </a:r>
            <a:r>
              <a:rPr lang="en-GB" sz="1400" dirty="0" smtClean="0"/>
              <a:t>[</a:t>
            </a:r>
            <a:r>
              <a:rPr lang="en-GB" sz="1400" dirty="0" err="1" smtClean="0"/>
              <a:t>i</a:t>
            </a:r>
            <a:r>
              <a:rPr lang="en-GB" sz="1400" dirty="0" smtClean="0"/>
              <a:t>]; </a:t>
            </a:r>
            <a:r>
              <a:rPr lang="en-GB" sz="1400" dirty="0" err="1" smtClean="0"/>
              <a:t>pq</a:t>
            </a:r>
            <a:r>
              <a:rPr lang="en-GB" sz="1400" dirty="0" smtClean="0"/>
              <a:t>[</a:t>
            </a:r>
            <a:r>
              <a:rPr lang="en-GB" sz="1400" dirty="0" err="1" smtClean="0"/>
              <a:t>i</a:t>
            </a:r>
            <a:r>
              <a:rPr lang="en-GB" sz="1400" dirty="0" smtClean="0"/>
              <a:t>] = </a:t>
            </a:r>
            <a:r>
              <a:rPr lang="en-GB" sz="1400" dirty="0" err="1" smtClean="0"/>
              <a:t>pq</a:t>
            </a:r>
            <a:r>
              <a:rPr lang="en-GB" sz="1400" dirty="0" smtClean="0"/>
              <a:t>[j];  </a:t>
            </a:r>
            <a:r>
              <a:rPr lang="en-GB" sz="1400" dirty="0" err="1" smtClean="0"/>
              <a:t>pq</a:t>
            </a:r>
            <a:r>
              <a:rPr lang="en-GB" sz="1400" dirty="0" smtClean="0"/>
              <a:t>[j] = t;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59056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ADT MaxPriorityQueue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public interface MaxPriorityQueue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	public boolean isEmpty();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	public int size();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	public Comparable getMax();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	public Object remove(int index);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		public void put(Comparable theObject);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	public Comparable removeMax();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Lists which implement the </a:t>
            </a:r>
            <a:r>
              <a:rPr lang="en-GB" sz="2200" b="1" smtClean="0">
                <a:latin typeface="Courier New" pitchFamily="49" charset="0"/>
              </a:rPr>
              <a:t>Comparable</a:t>
            </a:r>
            <a:r>
              <a:rPr lang="en-GB" smtClean="0"/>
              <a:t> interface can be sorted automatically by </a:t>
            </a:r>
            <a:r>
              <a:rPr lang="en-GB" sz="2200" b="1" smtClean="0">
                <a:latin typeface="Courier New" pitchFamily="49" charset="0"/>
              </a:rPr>
              <a:t>Collections.sort()</a:t>
            </a:r>
            <a:r>
              <a:rPr lang="en-GB" smtClean="0"/>
              <a:t> and individual elements with </a:t>
            </a:r>
            <a:r>
              <a:rPr lang="en-GB" sz="2200" b="1" smtClean="0">
                <a:latin typeface="Courier New" pitchFamily="49" charset="0"/>
              </a:rPr>
              <a:t>compareTo()</a:t>
            </a:r>
            <a:r>
              <a:rPr lang="en-GB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Minimum &amp; maximum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smtClean="0"/>
              <a:t>A </a:t>
            </a:r>
            <a:r>
              <a:rPr lang="en-US" b="1" i="1" smtClean="0"/>
              <a:t>minimum tree</a:t>
            </a:r>
            <a:r>
              <a:rPr lang="en-US" smtClean="0"/>
              <a:t> is a tree in which the value in each node is less than or equal to those of its children (if it has any).</a:t>
            </a:r>
          </a:p>
          <a:p>
            <a:pPr eaLnBrk="1" hangingPunct="1">
              <a:buClr>
                <a:schemeClr val="tx2"/>
              </a:buClr>
            </a:pPr>
            <a:r>
              <a:rPr lang="en-US" smtClean="0"/>
              <a:t>A </a:t>
            </a:r>
            <a:r>
              <a:rPr lang="en-US" b="1" i="1" smtClean="0"/>
              <a:t>maximum tree</a:t>
            </a:r>
            <a:r>
              <a:rPr lang="en-US" smtClean="0"/>
              <a:t> is a tree in which the value in each node is greater than or equal to those of its children (if it has any).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minimum tree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the tree below, the minimum element is in the root:</a:t>
            </a:r>
          </a:p>
        </p:txBody>
      </p:sp>
      <p:sp>
        <p:nvSpPr>
          <p:cNvPr id="282628" name="Line 4"/>
          <p:cNvSpPr>
            <a:spLocks noChangeShapeType="1"/>
          </p:cNvSpPr>
          <p:nvPr/>
        </p:nvSpPr>
        <p:spPr bwMode="auto">
          <a:xfrm flipH="1">
            <a:off x="5191125" y="44370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2273300" y="40052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346325" y="40052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4318000" y="2349500"/>
            <a:ext cx="31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32" name="Oval 8"/>
          <p:cNvSpPr>
            <a:spLocks noChangeArrowheads="1"/>
          </p:cNvSpPr>
          <p:nvPr/>
        </p:nvSpPr>
        <p:spPr bwMode="auto">
          <a:xfrm>
            <a:off x="4859338" y="5084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4926013" y="50895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2634" name="Oval 10"/>
          <p:cNvSpPr>
            <a:spLocks noChangeArrowheads="1"/>
          </p:cNvSpPr>
          <p:nvPr/>
        </p:nvSpPr>
        <p:spPr bwMode="auto">
          <a:xfrm>
            <a:off x="4067175" y="28956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4140200" y="28543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 flipH="1">
            <a:off x="2600325" y="33575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37" name="Oval 13"/>
          <p:cNvSpPr>
            <a:spLocks noChangeArrowheads="1"/>
          </p:cNvSpPr>
          <p:nvPr/>
        </p:nvSpPr>
        <p:spPr bwMode="auto">
          <a:xfrm>
            <a:off x="2849563" y="2925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2922588" y="29257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282639" name="Line 15"/>
          <p:cNvSpPr>
            <a:spLocks noChangeShapeType="1"/>
          </p:cNvSpPr>
          <p:nvPr/>
        </p:nvSpPr>
        <p:spPr bwMode="auto">
          <a:xfrm>
            <a:off x="3238500" y="3384550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40" name="Line 16"/>
          <p:cNvSpPr>
            <a:spLocks noChangeShapeType="1"/>
          </p:cNvSpPr>
          <p:nvPr/>
        </p:nvSpPr>
        <p:spPr bwMode="auto">
          <a:xfrm flipH="1">
            <a:off x="3190875" y="2192338"/>
            <a:ext cx="83502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41" name="Oval 17"/>
          <p:cNvSpPr>
            <a:spLocks noChangeArrowheads="1"/>
          </p:cNvSpPr>
          <p:nvPr/>
        </p:nvSpPr>
        <p:spPr bwMode="auto">
          <a:xfrm>
            <a:off x="4073525" y="18446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42" name="Text Box 18"/>
          <p:cNvSpPr txBox="1">
            <a:spLocks noChangeArrowheads="1"/>
          </p:cNvSpPr>
          <p:nvPr/>
        </p:nvSpPr>
        <p:spPr bwMode="auto">
          <a:xfrm>
            <a:off x="4146550" y="184467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2643" name="Line 19"/>
          <p:cNvSpPr>
            <a:spLocks noChangeShapeType="1"/>
          </p:cNvSpPr>
          <p:nvPr/>
        </p:nvSpPr>
        <p:spPr bwMode="auto">
          <a:xfrm>
            <a:off x="4602163" y="2205038"/>
            <a:ext cx="94615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44" name="Oval 20"/>
          <p:cNvSpPr>
            <a:spLocks noChangeArrowheads="1"/>
          </p:cNvSpPr>
          <p:nvPr/>
        </p:nvSpPr>
        <p:spPr bwMode="auto">
          <a:xfrm>
            <a:off x="5435600" y="3932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5508625" y="39322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2649" name="Line 25"/>
          <p:cNvSpPr>
            <a:spLocks noChangeShapeType="1"/>
          </p:cNvSpPr>
          <p:nvPr/>
        </p:nvSpPr>
        <p:spPr bwMode="auto">
          <a:xfrm flipH="1">
            <a:off x="5684838" y="3357563"/>
            <a:ext cx="793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50" name="Oval 26"/>
          <p:cNvSpPr>
            <a:spLocks noChangeArrowheads="1"/>
          </p:cNvSpPr>
          <p:nvPr/>
        </p:nvSpPr>
        <p:spPr bwMode="auto">
          <a:xfrm>
            <a:off x="5441950" y="28527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51" name="Text Box 27"/>
          <p:cNvSpPr txBox="1">
            <a:spLocks noChangeArrowheads="1"/>
          </p:cNvSpPr>
          <p:nvPr/>
        </p:nvSpPr>
        <p:spPr bwMode="auto">
          <a:xfrm>
            <a:off x="5514975" y="28527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282652" name="Oval 28"/>
          <p:cNvSpPr>
            <a:spLocks noChangeArrowheads="1"/>
          </p:cNvSpPr>
          <p:nvPr/>
        </p:nvSpPr>
        <p:spPr bwMode="auto">
          <a:xfrm>
            <a:off x="3419475" y="40052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53" name="Text Box 29"/>
          <p:cNvSpPr txBox="1">
            <a:spLocks noChangeArrowheads="1"/>
          </p:cNvSpPr>
          <p:nvPr/>
        </p:nvSpPr>
        <p:spPr bwMode="auto">
          <a:xfrm>
            <a:off x="3492500" y="40052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2654" name="Line 30"/>
          <p:cNvSpPr>
            <a:spLocks noChangeShapeType="1"/>
          </p:cNvSpPr>
          <p:nvPr/>
        </p:nvSpPr>
        <p:spPr bwMode="auto">
          <a:xfrm>
            <a:off x="5835650" y="4464050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2656" name="Oval 32"/>
          <p:cNvSpPr>
            <a:spLocks noChangeArrowheads="1"/>
          </p:cNvSpPr>
          <p:nvPr/>
        </p:nvSpPr>
        <p:spPr bwMode="auto">
          <a:xfrm>
            <a:off x="6018213" y="5084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2657" name="Text Box 33"/>
          <p:cNvSpPr txBox="1">
            <a:spLocks noChangeArrowheads="1"/>
          </p:cNvSpPr>
          <p:nvPr/>
        </p:nvSpPr>
        <p:spPr bwMode="auto">
          <a:xfrm>
            <a:off x="6084888" y="50895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282628" grpId="0" animBg="1"/>
      <p:bldP spid="282629" grpId="0" animBg="1"/>
      <p:bldP spid="282630" grpId="0"/>
      <p:bldP spid="282631" grpId="0" animBg="1"/>
      <p:bldP spid="282632" grpId="0" animBg="1"/>
      <p:bldP spid="282633" grpId="0"/>
      <p:bldP spid="282634" grpId="0" animBg="1"/>
      <p:bldP spid="282635" grpId="0"/>
      <p:bldP spid="282636" grpId="0" animBg="1"/>
      <p:bldP spid="282637" grpId="0" animBg="1"/>
      <p:bldP spid="282638" grpId="0"/>
      <p:bldP spid="282639" grpId="0" animBg="1"/>
      <p:bldP spid="282640" grpId="0" animBg="1"/>
      <p:bldP spid="282641" grpId="0" animBg="1"/>
      <p:bldP spid="282642" grpId="0"/>
      <p:bldP spid="282643" grpId="0" animBg="1"/>
      <p:bldP spid="282644" grpId="0" animBg="1"/>
      <p:bldP spid="282645" grpId="0"/>
      <p:bldP spid="282649" grpId="0" animBg="1"/>
      <p:bldP spid="282650" grpId="0" animBg="1"/>
      <p:bldP spid="282651" grpId="0"/>
      <p:bldP spid="282652" grpId="0" animBg="1"/>
      <p:bldP spid="282653" grpId="0"/>
      <p:bldP spid="282654" grpId="0" animBg="1"/>
      <p:bldP spid="282656" grpId="0" animBg="1"/>
      <p:bldP spid="2826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maximum tree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the tree below, the maximum element is in the root:</a:t>
            </a:r>
          </a:p>
        </p:txBody>
      </p:sp>
      <p:sp>
        <p:nvSpPr>
          <p:cNvPr id="283652" name="Line 4"/>
          <p:cNvSpPr>
            <a:spLocks noChangeShapeType="1"/>
          </p:cNvSpPr>
          <p:nvPr/>
        </p:nvSpPr>
        <p:spPr bwMode="auto">
          <a:xfrm flipH="1">
            <a:off x="5191125" y="44370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53" name="Oval 5"/>
          <p:cNvSpPr>
            <a:spLocks noChangeArrowheads="1"/>
          </p:cNvSpPr>
          <p:nvPr/>
        </p:nvSpPr>
        <p:spPr bwMode="auto">
          <a:xfrm>
            <a:off x="2273300" y="40052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2346325" y="40052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>
            <a:off x="4318000" y="2349500"/>
            <a:ext cx="31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56" name="Oval 8"/>
          <p:cNvSpPr>
            <a:spLocks noChangeArrowheads="1"/>
          </p:cNvSpPr>
          <p:nvPr/>
        </p:nvSpPr>
        <p:spPr bwMode="auto">
          <a:xfrm>
            <a:off x="4859338" y="5084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4926013" y="50895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283658" name="Oval 10"/>
          <p:cNvSpPr>
            <a:spLocks noChangeArrowheads="1"/>
          </p:cNvSpPr>
          <p:nvPr/>
        </p:nvSpPr>
        <p:spPr bwMode="auto">
          <a:xfrm>
            <a:off x="4067175" y="28956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4140200" y="28543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3660" name="Line 12"/>
          <p:cNvSpPr>
            <a:spLocks noChangeShapeType="1"/>
          </p:cNvSpPr>
          <p:nvPr/>
        </p:nvSpPr>
        <p:spPr bwMode="auto">
          <a:xfrm flipH="1">
            <a:off x="2600325" y="33575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61" name="Oval 13"/>
          <p:cNvSpPr>
            <a:spLocks noChangeArrowheads="1"/>
          </p:cNvSpPr>
          <p:nvPr/>
        </p:nvSpPr>
        <p:spPr bwMode="auto">
          <a:xfrm>
            <a:off x="2849563" y="2925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2922588" y="2925763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283663" name="Line 15"/>
          <p:cNvSpPr>
            <a:spLocks noChangeShapeType="1"/>
          </p:cNvSpPr>
          <p:nvPr/>
        </p:nvSpPr>
        <p:spPr bwMode="auto">
          <a:xfrm>
            <a:off x="3238500" y="3384550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64" name="Line 16"/>
          <p:cNvSpPr>
            <a:spLocks noChangeShapeType="1"/>
          </p:cNvSpPr>
          <p:nvPr/>
        </p:nvSpPr>
        <p:spPr bwMode="auto">
          <a:xfrm flipH="1">
            <a:off x="3190875" y="2192338"/>
            <a:ext cx="83502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65" name="Oval 17"/>
          <p:cNvSpPr>
            <a:spLocks noChangeArrowheads="1"/>
          </p:cNvSpPr>
          <p:nvPr/>
        </p:nvSpPr>
        <p:spPr bwMode="auto">
          <a:xfrm>
            <a:off x="4073525" y="184467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66" name="Text Box 18"/>
          <p:cNvSpPr txBox="1">
            <a:spLocks noChangeArrowheads="1"/>
          </p:cNvSpPr>
          <p:nvPr/>
        </p:nvSpPr>
        <p:spPr bwMode="auto">
          <a:xfrm>
            <a:off x="4146550" y="184467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3667" name="Line 19"/>
          <p:cNvSpPr>
            <a:spLocks noChangeShapeType="1"/>
          </p:cNvSpPr>
          <p:nvPr/>
        </p:nvSpPr>
        <p:spPr bwMode="auto">
          <a:xfrm>
            <a:off x="4602163" y="2205038"/>
            <a:ext cx="94615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68" name="Oval 20"/>
          <p:cNvSpPr>
            <a:spLocks noChangeArrowheads="1"/>
          </p:cNvSpPr>
          <p:nvPr/>
        </p:nvSpPr>
        <p:spPr bwMode="auto">
          <a:xfrm>
            <a:off x="5435600" y="3932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5508625" y="39322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3670" name="Line 22"/>
          <p:cNvSpPr>
            <a:spLocks noChangeShapeType="1"/>
          </p:cNvSpPr>
          <p:nvPr/>
        </p:nvSpPr>
        <p:spPr bwMode="auto">
          <a:xfrm flipH="1">
            <a:off x="5684838" y="3357563"/>
            <a:ext cx="793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71" name="Oval 23"/>
          <p:cNvSpPr>
            <a:spLocks noChangeArrowheads="1"/>
          </p:cNvSpPr>
          <p:nvPr/>
        </p:nvSpPr>
        <p:spPr bwMode="auto">
          <a:xfrm>
            <a:off x="5441950" y="28527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5514975" y="28527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3673" name="Oval 25"/>
          <p:cNvSpPr>
            <a:spLocks noChangeArrowheads="1"/>
          </p:cNvSpPr>
          <p:nvPr/>
        </p:nvSpPr>
        <p:spPr bwMode="auto">
          <a:xfrm>
            <a:off x="3419475" y="40052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74" name="Text Box 26"/>
          <p:cNvSpPr txBox="1">
            <a:spLocks noChangeArrowheads="1"/>
          </p:cNvSpPr>
          <p:nvPr/>
        </p:nvSpPr>
        <p:spPr bwMode="auto">
          <a:xfrm>
            <a:off x="3492500" y="4005263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3675" name="Line 27"/>
          <p:cNvSpPr>
            <a:spLocks noChangeShapeType="1"/>
          </p:cNvSpPr>
          <p:nvPr/>
        </p:nvSpPr>
        <p:spPr bwMode="auto">
          <a:xfrm>
            <a:off x="5835650" y="4464050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3676" name="Oval 28"/>
          <p:cNvSpPr>
            <a:spLocks noChangeArrowheads="1"/>
          </p:cNvSpPr>
          <p:nvPr/>
        </p:nvSpPr>
        <p:spPr bwMode="auto">
          <a:xfrm>
            <a:off x="6018213" y="50847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3677" name="Text Box 29"/>
          <p:cNvSpPr txBox="1">
            <a:spLocks noChangeArrowheads="1"/>
          </p:cNvSpPr>
          <p:nvPr/>
        </p:nvSpPr>
        <p:spPr bwMode="auto">
          <a:xfrm>
            <a:off x="6084888" y="50895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283652" grpId="0" animBg="1"/>
      <p:bldP spid="283653" grpId="0" animBg="1"/>
      <p:bldP spid="283654" grpId="0"/>
      <p:bldP spid="283655" grpId="0" animBg="1"/>
      <p:bldP spid="283656" grpId="0" animBg="1"/>
      <p:bldP spid="283657" grpId="0"/>
      <p:bldP spid="283658" grpId="0" animBg="1"/>
      <p:bldP spid="283659" grpId="0"/>
      <p:bldP spid="283660" grpId="0" animBg="1"/>
      <p:bldP spid="283661" grpId="0" animBg="1"/>
      <p:bldP spid="283662" grpId="0"/>
      <p:bldP spid="283663" grpId="0" animBg="1"/>
      <p:bldP spid="283664" grpId="0" animBg="1"/>
      <p:bldP spid="283665" grpId="0" animBg="1"/>
      <p:bldP spid="283666" grpId="0"/>
      <p:bldP spid="283667" grpId="0" animBg="1"/>
      <p:bldP spid="283668" grpId="0" animBg="1"/>
      <p:bldP spid="283669" grpId="0"/>
      <p:bldP spid="283670" grpId="0" animBg="1"/>
      <p:bldP spid="283671" grpId="0" animBg="1"/>
      <p:bldP spid="283672" grpId="0"/>
      <p:bldP spid="283673" grpId="0" animBg="1"/>
      <p:bldP spid="283674" grpId="0"/>
      <p:bldP spid="283675" grpId="0" animBg="1"/>
      <p:bldP spid="283676" grpId="0" animBg="1"/>
      <p:bldP spid="2836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Minimum &amp; maximum heaps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 eaLnBrk="1" hangingPunct="1"/>
            <a:r>
              <a:rPr lang="en-GB" b="1" i="1" smtClean="0"/>
              <a:t>Minimum &amp; maximum heaps</a:t>
            </a:r>
            <a:r>
              <a:rPr lang="en-GB" smtClean="0"/>
              <a:t> are minimum (&amp; maximum) trees which are also complete binary trees.</a:t>
            </a:r>
          </a:p>
          <a:p>
            <a:pPr eaLnBrk="1" hangingPunct="1"/>
            <a:r>
              <a:rPr lang="en-GB" dirty="0" smtClean="0"/>
              <a:t>The example below is a complete binary tree which is also a minimum tree i.e. a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GB" dirty="0" smtClean="0"/>
              <a:t>	minimum heap. </a:t>
            </a:r>
          </a:p>
        </p:txBody>
      </p:sp>
      <p:sp>
        <p:nvSpPr>
          <p:cNvPr id="284730" name="Line 58"/>
          <p:cNvSpPr>
            <a:spLocks noChangeShapeType="1"/>
          </p:cNvSpPr>
          <p:nvPr/>
        </p:nvSpPr>
        <p:spPr bwMode="auto">
          <a:xfrm flipH="1">
            <a:off x="6270625" y="4005263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31" name="Oval 59"/>
          <p:cNvSpPr>
            <a:spLocks noChangeArrowheads="1"/>
          </p:cNvSpPr>
          <p:nvPr/>
        </p:nvSpPr>
        <p:spPr bwMode="auto">
          <a:xfrm>
            <a:off x="3352800" y="46958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32" name="Text Box 60"/>
          <p:cNvSpPr txBox="1">
            <a:spLocks noChangeArrowheads="1"/>
          </p:cNvSpPr>
          <p:nvPr/>
        </p:nvSpPr>
        <p:spPr bwMode="auto">
          <a:xfrm>
            <a:off x="3425825" y="46958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284734" name="Oval 62"/>
          <p:cNvSpPr>
            <a:spLocks noChangeArrowheads="1"/>
          </p:cNvSpPr>
          <p:nvPr/>
        </p:nvSpPr>
        <p:spPr bwMode="auto">
          <a:xfrm>
            <a:off x="5938838" y="46529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35" name="Text Box 63"/>
          <p:cNvSpPr txBox="1">
            <a:spLocks noChangeArrowheads="1"/>
          </p:cNvSpPr>
          <p:nvPr/>
        </p:nvSpPr>
        <p:spPr bwMode="auto">
          <a:xfrm>
            <a:off x="6005513" y="46577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9</a:t>
            </a:r>
          </a:p>
        </p:txBody>
      </p:sp>
      <p:sp>
        <p:nvSpPr>
          <p:cNvPr id="284738" name="Line 66"/>
          <p:cNvSpPr>
            <a:spLocks noChangeShapeType="1"/>
          </p:cNvSpPr>
          <p:nvPr/>
        </p:nvSpPr>
        <p:spPr bwMode="auto">
          <a:xfrm flipH="1">
            <a:off x="3679825" y="4048125"/>
            <a:ext cx="3111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39" name="Oval 67"/>
          <p:cNvSpPr>
            <a:spLocks noChangeArrowheads="1"/>
          </p:cNvSpPr>
          <p:nvPr/>
        </p:nvSpPr>
        <p:spPr bwMode="auto">
          <a:xfrm>
            <a:off x="3929063" y="36163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40" name="Text Box 68"/>
          <p:cNvSpPr txBox="1">
            <a:spLocks noChangeArrowheads="1"/>
          </p:cNvSpPr>
          <p:nvPr/>
        </p:nvSpPr>
        <p:spPr bwMode="auto">
          <a:xfrm>
            <a:off x="4002088" y="36163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284741" name="Line 69"/>
          <p:cNvSpPr>
            <a:spLocks noChangeShapeType="1"/>
          </p:cNvSpPr>
          <p:nvPr/>
        </p:nvSpPr>
        <p:spPr bwMode="auto">
          <a:xfrm>
            <a:off x="4318000" y="4075113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42" name="Line 70"/>
          <p:cNvSpPr>
            <a:spLocks noChangeShapeType="1"/>
          </p:cNvSpPr>
          <p:nvPr/>
        </p:nvSpPr>
        <p:spPr bwMode="auto">
          <a:xfrm flipH="1">
            <a:off x="4270375" y="2882900"/>
            <a:ext cx="83502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43" name="Oval 71"/>
          <p:cNvSpPr>
            <a:spLocks noChangeArrowheads="1"/>
          </p:cNvSpPr>
          <p:nvPr/>
        </p:nvSpPr>
        <p:spPr bwMode="auto">
          <a:xfrm>
            <a:off x="5153025" y="253523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44" name="Text Box 72"/>
          <p:cNvSpPr txBox="1">
            <a:spLocks noChangeArrowheads="1"/>
          </p:cNvSpPr>
          <p:nvPr/>
        </p:nvSpPr>
        <p:spPr bwMode="auto">
          <a:xfrm>
            <a:off x="5226050" y="2535238"/>
            <a:ext cx="360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84745" name="Line 73"/>
          <p:cNvSpPr>
            <a:spLocks noChangeShapeType="1"/>
          </p:cNvSpPr>
          <p:nvPr/>
        </p:nvSpPr>
        <p:spPr bwMode="auto">
          <a:xfrm>
            <a:off x="5681663" y="2895600"/>
            <a:ext cx="94615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49" name="Oval 77"/>
          <p:cNvSpPr>
            <a:spLocks noChangeArrowheads="1"/>
          </p:cNvSpPr>
          <p:nvPr/>
        </p:nvSpPr>
        <p:spPr bwMode="auto">
          <a:xfrm>
            <a:off x="6521450" y="3543300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50" name="Text Box 78"/>
          <p:cNvSpPr txBox="1">
            <a:spLocks noChangeArrowheads="1"/>
          </p:cNvSpPr>
          <p:nvPr/>
        </p:nvSpPr>
        <p:spPr bwMode="auto">
          <a:xfrm>
            <a:off x="6594475" y="3543300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284751" name="Oval 79"/>
          <p:cNvSpPr>
            <a:spLocks noChangeArrowheads="1"/>
          </p:cNvSpPr>
          <p:nvPr/>
        </p:nvSpPr>
        <p:spPr bwMode="auto">
          <a:xfrm>
            <a:off x="4498975" y="4695825"/>
            <a:ext cx="498475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52" name="Text Box 80"/>
          <p:cNvSpPr txBox="1">
            <a:spLocks noChangeArrowheads="1"/>
          </p:cNvSpPr>
          <p:nvPr/>
        </p:nvSpPr>
        <p:spPr bwMode="auto">
          <a:xfrm>
            <a:off x="4572000" y="4695825"/>
            <a:ext cx="36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7</a:t>
            </a:r>
          </a:p>
        </p:txBody>
      </p:sp>
      <p:sp>
        <p:nvSpPr>
          <p:cNvPr id="284753" name="Line 81"/>
          <p:cNvSpPr>
            <a:spLocks noChangeShapeType="1"/>
          </p:cNvSpPr>
          <p:nvPr/>
        </p:nvSpPr>
        <p:spPr bwMode="auto">
          <a:xfrm>
            <a:off x="6915150" y="4032250"/>
            <a:ext cx="3063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54" name="Oval 82"/>
          <p:cNvSpPr>
            <a:spLocks noChangeArrowheads="1"/>
          </p:cNvSpPr>
          <p:nvPr/>
        </p:nvSpPr>
        <p:spPr bwMode="auto">
          <a:xfrm>
            <a:off x="7097713" y="4652963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55" name="Text Box 83"/>
          <p:cNvSpPr txBox="1">
            <a:spLocks noChangeArrowheads="1"/>
          </p:cNvSpPr>
          <p:nvPr/>
        </p:nvSpPr>
        <p:spPr bwMode="auto">
          <a:xfrm>
            <a:off x="7164388" y="4657725"/>
            <a:ext cx="360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284756" name="Oval 84"/>
          <p:cNvSpPr>
            <a:spLocks noChangeArrowheads="1"/>
          </p:cNvSpPr>
          <p:nvPr/>
        </p:nvSpPr>
        <p:spPr bwMode="auto">
          <a:xfrm>
            <a:off x="2782888" y="580548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57" name="Text Box 85"/>
          <p:cNvSpPr txBox="1">
            <a:spLocks noChangeArrowheads="1"/>
          </p:cNvSpPr>
          <p:nvPr/>
        </p:nvSpPr>
        <p:spPr bwMode="auto">
          <a:xfrm>
            <a:off x="2855913" y="580548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284758" name="Line 86"/>
          <p:cNvSpPr>
            <a:spLocks noChangeShapeType="1"/>
          </p:cNvSpPr>
          <p:nvPr/>
        </p:nvSpPr>
        <p:spPr bwMode="auto">
          <a:xfrm flipH="1">
            <a:off x="3109913" y="5157788"/>
            <a:ext cx="3111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59" name="Line 87"/>
          <p:cNvSpPr>
            <a:spLocks noChangeShapeType="1"/>
          </p:cNvSpPr>
          <p:nvPr/>
        </p:nvSpPr>
        <p:spPr bwMode="auto">
          <a:xfrm>
            <a:off x="3748088" y="5184775"/>
            <a:ext cx="3063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4760" name="Oval 88"/>
          <p:cNvSpPr>
            <a:spLocks noChangeArrowheads="1"/>
          </p:cNvSpPr>
          <p:nvPr/>
        </p:nvSpPr>
        <p:spPr bwMode="auto">
          <a:xfrm>
            <a:off x="3929063" y="5805488"/>
            <a:ext cx="498475" cy="461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761" name="Text Box 89"/>
          <p:cNvSpPr txBox="1">
            <a:spLocks noChangeArrowheads="1"/>
          </p:cNvSpPr>
          <p:nvPr/>
        </p:nvSpPr>
        <p:spPr bwMode="auto">
          <a:xfrm>
            <a:off x="4002088" y="5805488"/>
            <a:ext cx="3603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2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  <p:bldP spid="284730" grpId="0" animBg="1"/>
      <p:bldP spid="284731" grpId="0" animBg="1"/>
      <p:bldP spid="284732" grpId="0"/>
      <p:bldP spid="284734" grpId="0" animBg="1"/>
      <p:bldP spid="284735" grpId="0"/>
      <p:bldP spid="284738" grpId="0" animBg="1"/>
      <p:bldP spid="284739" grpId="0" animBg="1"/>
      <p:bldP spid="284740" grpId="0"/>
      <p:bldP spid="284741" grpId="0" animBg="1"/>
      <p:bldP spid="284742" grpId="0" animBg="1"/>
      <p:bldP spid="284743" grpId="0" animBg="1"/>
      <p:bldP spid="284744" grpId="0"/>
      <p:bldP spid="284745" grpId="0" animBg="1"/>
      <p:bldP spid="284749" grpId="0" animBg="1"/>
      <p:bldP spid="284750" grpId="0"/>
      <p:bldP spid="284751" grpId="0" animBg="1"/>
      <p:bldP spid="284752" grpId="0"/>
      <p:bldP spid="284753" grpId="0" animBg="1"/>
      <p:bldP spid="284754" grpId="0" animBg="1"/>
      <p:bldP spid="284755" grpId="0"/>
      <p:bldP spid="284756" grpId="0" animBg="1"/>
      <p:bldP spid="284757" grpId="0"/>
      <p:bldP spid="284758" grpId="0" animBg="1"/>
      <p:bldP spid="284759" grpId="0" animBg="1"/>
      <p:bldP spid="284760" grpId="0" animBg="1"/>
      <p:bldP spid="2847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7" t="25932" b="8983"/>
          <a:stretch/>
        </p:blipFill>
        <p:spPr bwMode="auto">
          <a:xfrm>
            <a:off x="683568" y="1052735"/>
            <a:ext cx="7642050" cy="505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47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">
  <a:themeElements>
    <a:clrScheme name="ja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ava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6506</TotalTime>
  <Words>1772</Words>
  <Application>Microsoft Office PowerPoint</Application>
  <PresentationFormat>On-screen Show (4:3)</PresentationFormat>
  <Paragraphs>495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java</vt:lpstr>
      <vt:lpstr> </vt:lpstr>
      <vt:lpstr>Priority queues</vt:lpstr>
      <vt:lpstr>The ADT MaxPriorityQueue</vt:lpstr>
      <vt:lpstr>The ADT MaxPriorityQueue</vt:lpstr>
      <vt:lpstr>Minimum &amp; maximum trees</vt:lpstr>
      <vt:lpstr>A minimum tree example</vt:lpstr>
      <vt:lpstr>A maximum tree example</vt:lpstr>
      <vt:lpstr>Minimum &amp; maximum heaps</vt:lpstr>
      <vt:lpstr>PowerPoint Presentation</vt:lpstr>
      <vt:lpstr>Minimum &amp; maximum heaps cont./</vt:lpstr>
      <vt:lpstr>Storing heaps in an array</vt:lpstr>
      <vt:lpstr>Binary heap representations</vt:lpstr>
      <vt:lpstr>Binary heap properties</vt:lpstr>
      <vt:lpstr>Moving up &amp; down a heap</vt:lpstr>
      <vt:lpstr>Inserting an element into a max heap</vt:lpstr>
      <vt:lpstr>Inserting an element into a max heap cont./</vt:lpstr>
      <vt:lpstr>Java code for bubble/swim up and insertion</vt:lpstr>
      <vt:lpstr>Inserting an element into a max heap cont./</vt:lpstr>
      <vt:lpstr>Inserting an element into a max heap cont./</vt:lpstr>
      <vt:lpstr>Removal from a heap</vt:lpstr>
      <vt:lpstr>Removal from a heap cont./</vt:lpstr>
      <vt:lpstr>Removal from a heap cont./</vt:lpstr>
      <vt:lpstr>Remove maximum key: another approach</vt:lpstr>
      <vt:lpstr>Heapify</vt:lpstr>
      <vt:lpstr>Adjusting the heap</vt:lpstr>
      <vt:lpstr>Heapify example</vt:lpstr>
      <vt:lpstr>Heapify example cont./</vt:lpstr>
      <vt:lpstr>Heapify example cont./</vt:lpstr>
      <vt:lpstr>Heapify example cont./</vt:lpstr>
      <vt:lpstr>Heapify cont./</vt:lpstr>
      <vt:lpstr>Maximum binary heap: Java implementation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Evans</dc:creator>
  <cp:lastModifiedBy>ITS</cp:lastModifiedBy>
  <cp:revision>219</cp:revision>
  <dcterms:created xsi:type="dcterms:W3CDTF">2003-08-04T11:28:48Z</dcterms:created>
  <dcterms:modified xsi:type="dcterms:W3CDTF">2015-11-02T21:12:34Z</dcterms:modified>
</cp:coreProperties>
</file>