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71" r:id="rId5"/>
    <p:sldId id="270" r:id="rId6"/>
    <p:sldId id="265" r:id="rId7"/>
    <p:sldId id="266" r:id="rId8"/>
    <p:sldId id="267" r:id="rId9"/>
    <p:sldId id="268" r:id="rId10"/>
    <p:sldId id="273" r:id="rId11"/>
    <p:sldId id="269" r:id="rId12"/>
    <p:sldId id="272" r:id="rId13"/>
  </p:sldIdLst>
  <p:sldSz cx="14630400" cy="8229600"/>
  <p:notesSz cx="8229600" cy="14630400"/>
  <p:embeddedFontLst>
    <p:embeddedFont>
      <p:font typeface="Roboto Slab" pitchFamily="2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60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143B80-770A-4D38-8361-87193EF1AC52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</dgm:pt>
    <dgm:pt modelId="{4F3596B9-DCD3-4A19-851C-4BB32A04CF0B}">
      <dgm:prSet phldrT="[Text]"/>
      <dgm:spPr/>
      <dgm:t>
        <a:bodyPr/>
        <a:lstStyle/>
        <a:p>
          <a:r>
            <a:rPr lang="en-US" b="1" i="0"/>
            <a:t>Sensors (Input Layer)</a:t>
          </a:r>
          <a:endParaRPr lang="en-US"/>
        </a:p>
      </dgm:t>
    </dgm:pt>
    <dgm:pt modelId="{C07A1124-6A3D-4851-8CCA-7193463F66D4}" type="parTrans" cxnId="{48C91B36-F2C9-4CCA-A804-0CD3330979FF}">
      <dgm:prSet/>
      <dgm:spPr/>
      <dgm:t>
        <a:bodyPr/>
        <a:lstStyle/>
        <a:p>
          <a:endParaRPr lang="en-US"/>
        </a:p>
      </dgm:t>
    </dgm:pt>
    <dgm:pt modelId="{D60934CB-2C2B-44A9-A1C1-49B789C8D1A1}" type="sibTrans" cxnId="{48C91B36-F2C9-4CCA-A804-0CD3330979FF}">
      <dgm:prSet/>
      <dgm:spPr/>
      <dgm:t>
        <a:bodyPr/>
        <a:lstStyle/>
        <a:p>
          <a:endParaRPr lang="en-US"/>
        </a:p>
      </dgm:t>
    </dgm:pt>
    <dgm:pt modelId="{58F2C5A1-13E4-49AD-8A55-370244CD3EAA}">
      <dgm:prSet phldrT="[Text]"/>
      <dgm:spPr/>
      <dgm:t>
        <a:bodyPr/>
        <a:lstStyle/>
        <a:p>
          <a:r>
            <a:rPr lang="en-US" b="1" i="0"/>
            <a:t>Microcontroller (Processing Layer)</a:t>
          </a:r>
          <a:endParaRPr lang="en-US"/>
        </a:p>
      </dgm:t>
    </dgm:pt>
    <dgm:pt modelId="{F093A97E-EC8D-4406-A5F7-A7E3775415FE}" type="parTrans" cxnId="{490E6939-2BA9-485E-9F72-5A9C42135C9F}">
      <dgm:prSet/>
      <dgm:spPr/>
      <dgm:t>
        <a:bodyPr/>
        <a:lstStyle/>
        <a:p>
          <a:endParaRPr lang="en-US"/>
        </a:p>
      </dgm:t>
    </dgm:pt>
    <dgm:pt modelId="{77980214-27D5-40BB-9F54-D2213277BB11}" type="sibTrans" cxnId="{490E6939-2BA9-485E-9F72-5A9C42135C9F}">
      <dgm:prSet/>
      <dgm:spPr/>
      <dgm:t>
        <a:bodyPr/>
        <a:lstStyle/>
        <a:p>
          <a:endParaRPr lang="en-US"/>
        </a:p>
      </dgm:t>
    </dgm:pt>
    <dgm:pt modelId="{A7FDDFCB-9EED-4435-9ED5-3052D84D87DF}">
      <dgm:prSet phldrT="[Text]"/>
      <dgm:spPr/>
      <dgm:t>
        <a:bodyPr/>
        <a:lstStyle/>
        <a:p>
          <a:r>
            <a:rPr lang="en-US" b="1" i="0"/>
            <a:t>SLAM System (Mapping &amp; Localization)</a:t>
          </a:r>
          <a:endParaRPr lang="en-US"/>
        </a:p>
      </dgm:t>
    </dgm:pt>
    <dgm:pt modelId="{BA10288D-FD97-4490-B69A-1B06B5ADB096}" type="parTrans" cxnId="{5EEB1EAB-4A0A-4AD1-BADC-133891E75D94}">
      <dgm:prSet/>
      <dgm:spPr/>
      <dgm:t>
        <a:bodyPr/>
        <a:lstStyle/>
        <a:p>
          <a:endParaRPr lang="en-US"/>
        </a:p>
      </dgm:t>
    </dgm:pt>
    <dgm:pt modelId="{DC5A931A-DCBD-4CC2-B01C-67C382B9DECB}" type="sibTrans" cxnId="{5EEB1EAB-4A0A-4AD1-BADC-133891E75D94}">
      <dgm:prSet/>
      <dgm:spPr/>
      <dgm:t>
        <a:bodyPr/>
        <a:lstStyle/>
        <a:p>
          <a:endParaRPr lang="en-US"/>
        </a:p>
      </dgm:t>
    </dgm:pt>
    <dgm:pt modelId="{2684413C-E28F-4BFB-8C61-DAD6A0000665}">
      <dgm:prSet phldrT="[Text]"/>
      <dgm:spPr/>
      <dgm:t>
        <a:bodyPr/>
        <a:lstStyle/>
        <a:p>
          <a:r>
            <a:rPr lang="en-US" b="1" i="0"/>
            <a:t>Navigation System (Path Planning &amp; Control)</a:t>
          </a:r>
          <a:endParaRPr lang="en-US"/>
        </a:p>
      </dgm:t>
    </dgm:pt>
    <dgm:pt modelId="{9A6ED772-A651-4075-ABE6-F01EEDB67D94}" type="parTrans" cxnId="{C5BA93C5-0D60-4276-B291-A04E3FFDAEC2}">
      <dgm:prSet/>
      <dgm:spPr/>
      <dgm:t>
        <a:bodyPr/>
        <a:lstStyle/>
        <a:p>
          <a:endParaRPr lang="en-US"/>
        </a:p>
      </dgm:t>
    </dgm:pt>
    <dgm:pt modelId="{00953F5B-8C4A-4E77-9EF9-8D27CB641320}" type="sibTrans" cxnId="{C5BA93C5-0D60-4276-B291-A04E3FFDAEC2}">
      <dgm:prSet/>
      <dgm:spPr/>
      <dgm:t>
        <a:bodyPr/>
        <a:lstStyle/>
        <a:p>
          <a:endParaRPr lang="en-US"/>
        </a:p>
      </dgm:t>
    </dgm:pt>
    <dgm:pt modelId="{1CF477D4-DC9D-46C0-BA62-61E6CE9E528B}">
      <dgm:prSet phldrT="[Text]"/>
      <dgm:spPr/>
      <dgm:t>
        <a:bodyPr/>
        <a:lstStyle/>
        <a:p>
          <a:r>
            <a:rPr lang="en-US" b="1" i="0"/>
            <a:t>Communication Module (Real-Time Updates)</a:t>
          </a:r>
          <a:endParaRPr lang="en-US"/>
        </a:p>
      </dgm:t>
    </dgm:pt>
    <dgm:pt modelId="{9483D5E1-5D6B-41B2-81AB-DBFA70AEF854}" type="parTrans" cxnId="{1FE4C477-D278-488D-80A3-2F394D12B4F8}">
      <dgm:prSet/>
      <dgm:spPr/>
      <dgm:t>
        <a:bodyPr/>
        <a:lstStyle/>
        <a:p>
          <a:endParaRPr lang="en-US"/>
        </a:p>
      </dgm:t>
    </dgm:pt>
    <dgm:pt modelId="{D5883CBC-3FBC-4D4B-BB82-B0CE8204DDCF}" type="sibTrans" cxnId="{1FE4C477-D278-488D-80A3-2F394D12B4F8}">
      <dgm:prSet/>
      <dgm:spPr/>
      <dgm:t>
        <a:bodyPr/>
        <a:lstStyle/>
        <a:p>
          <a:endParaRPr lang="en-US"/>
        </a:p>
      </dgm:t>
    </dgm:pt>
    <dgm:pt modelId="{495EE47E-45FA-437D-B492-66957E15373A}">
      <dgm:prSet phldrT="[Text]" custT="1"/>
      <dgm:spPr/>
      <dgm:t>
        <a:bodyPr/>
        <a:lstStyle/>
        <a:p>
          <a:pPr marL="914400">
            <a:buFont typeface="Arial" panose="020B0604020202020204" pitchFamily="34" charset="0"/>
            <a:buChar char="•"/>
          </a:pPr>
          <a:r>
            <a:rPr lang="en-US" sz="2000" dirty="0"/>
            <a:t>Raw data is collected (obstacle distances, images, orientation, vitals).</a:t>
          </a:r>
        </a:p>
      </dgm:t>
    </dgm:pt>
    <dgm:pt modelId="{4529BB20-95E9-41E5-87BA-C53B34725FB2}" type="parTrans" cxnId="{E6C9C56D-F8DB-4868-B481-EA10ACF34C79}">
      <dgm:prSet/>
      <dgm:spPr/>
      <dgm:t>
        <a:bodyPr/>
        <a:lstStyle/>
        <a:p>
          <a:endParaRPr lang="en-US"/>
        </a:p>
      </dgm:t>
    </dgm:pt>
    <dgm:pt modelId="{E470DA07-39FC-40B1-8B7B-07BA2828E54F}" type="sibTrans" cxnId="{E6C9C56D-F8DB-4868-B481-EA10ACF34C79}">
      <dgm:prSet/>
      <dgm:spPr/>
      <dgm:t>
        <a:bodyPr/>
        <a:lstStyle/>
        <a:p>
          <a:endParaRPr lang="en-US"/>
        </a:p>
      </dgm:t>
    </dgm:pt>
    <dgm:pt modelId="{BA97415E-56EA-49F5-9372-258300F5DF98}">
      <dgm:prSet phldrT="[Text]" custT="1"/>
      <dgm:spPr/>
      <dgm:t>
        <a:bodyPr/>
        <a:lstStyle/>
        <a:p>
          <a:pPr marL="914400"/>
          <a:r>
            <a:rPr lang="en-US" sz="2000" dirty="0"/>
            <a:t>Sensor data is preprocessed, combining camera, IMU, and wheel encoder data for localization.</a:t>
          </a:r>
          <a:r>
            <a:rPr lang="en-US" sz="2000" b="0" i="0" dirty="0"/>
            <a:t>.</a:t>
          </a:r>
          <a:endParaRPr lang="en-US" sz="2000" dirty="0"/>
        </a:p>
      </dgm:t>
    </dgm:pt>
    <dgm:pt modelId="{0E17D4AD-CDF4-4126-AE56-A9EB95272389}" type="parTrans" cxnId="{FD7FF979-2FDC-4F90-A71B-68C457D9C23C}">
      <dgm:prSet/>
      <dgm:spPr/>
      <dgm:t>
        <a:bodyPr/>
        <a:lstStyle/>
        <a:p>
          <a:endParaRPr lang="en-US"/>
        </a:p>
      </dgm:t>
    </dgm:pt>
    <dgm:pt modelId="{FAB26481-B563-45EA-AC6E-F96E5B1F9EBE}" type="sibTrans" cxnId="{FD7FF979-2FDC-4F90-A71B-68C457D9C23C}">
      <dgm:prSet/>
      <dgm:spPr/>
      <dgm:t>
        <a:bodyPr/>
        <a:lstStyle/>
        <a:p>
          <a:endParaRPr lang="en-US"/>
        </a:p>
      </dgm:t>
    </dgm:pt>
    <dgm:pt modelId="{CFB07265-2D5B-4CC8-87F9-59E6311CF445}">
      <dgm:prSet phldrT="[Text]" custT="1"/>
      <dgm:spPr/>
      <dgm:t>
        <a:bodyPr/>
        <a:lstStyle/>
        <a:p>
          <a:pPr marL="914400">
            <a:buFont typeface="Arial" panose="020B0604020202020204" pitchFamily="34" charset="0"/>
            <a:buChar char="•"/>
          </a:pPr>
          <a:r>
            <a:rPr lang="en-US" sz="2000" dirty="0"/>
            <a:t>Camera and IMU data are used to build a map of the hospital.</a:t>
          </a:r>
        </a:p>
      </dgm:t>
    </dgm:pt>
    <dgm:pt modelId="{A097706F-155C-4523-A63D-A48B2C517289}" type="parTrans" cxnId="{019BE87F-B90D-439F-BDB5-0FAC2FC3473C}">
      <dgm:prSet/>
      <dgm:spPr/>
      <dgm:t>
        <a:bodyPr/>
        <a:lstStyle/>
        <a:p>
          <a:endParaRPr lang="en-US"/>
        </a:p>
      </dgm:t>
    </dgm:pt>
    <dgm:pt modelId="{25A83714-01B9-442A-B048-B603D38109E8}" type="sibTrans" cxnId="{019BE87F-B90D-439F-BDB5-0FAC2FC3473C}">
      <dgm:prSet/>
      <dgm:spPr/>
      <dgm:t>
        <a:bodyPr/>
        <a:lstStyle/>
        <a:p>
          <a:endParaRPr lang="en-US"/>
        </a:p>
      </dgm:t>
    </dgm:pt>
    <dgm:pt modelId="{6495BBD8-F69A-4E16-87E6-A2054B339C69}">
      <dgm:prSet phldrT="[Text]" custT="1"/>
      <dgm:spPr/>
      <dgm:t>
        <a:bodyPr/>
        <a:lstStyle/>
        <a:p>
          <a:pPr marL="914400">
            <a:buFont typeface="Arial" panose="020B0604020202020204" pitchFamily="34" charset="0"/>
            <a:buChar char="•"/>
          </a:pPr>
          <a:r>
            <a:rPr lang="en-US" sz="2000" dirty="0"/>
            <a:t>The map is used to plan a path to the target location (e.g., Room 5).</a:t>
          </a:r>
        </a:p>
      </dgm:t>
    </dgm:pt>
    <dgm:pt modelId="{75131DF3-50AB-4DCF-838F-CAFDE35CD1C9}" type="parTrans" cxnId="{468B6C99-1AC9-4BD8-AB6F-C45CCC9EA0E9}">
      <dgm:prSet/>
      <dgm:spPr/>
      <dgm:t>
        <a:bodyPr/>
        <a:lstStyle/>
        <a:p>
          <a:endParaRPr lang="en-US"/>
        </a:p>
      </dgm:t>
    </dgm:pt>
    <dgm:pt modelId="{38216EB9-2103-4D43-AAC3-85E6DE09ABB6}" type="sibTrans" cxnId="{468B6C99-1AC9-4BD8-AB6F-C45CCC9EA0E9}">
      <dgm:prSet/>
      <dgm:spPr/>
      <dgm:t>
        <a:bodyPr/>
        <a:lstStyle/>
        <a:p>
          <a:endParaRPr lang="en-US"/>
        </a:p>
      </dgm:t>
    </dgm:pt>
    <dgm:pt modelId="{22D31688-1B5E-46EC-95F5-F7EA0841C2B5}">
      <dgm:prSet phldrT="[Text]" custT="1"/>
      <dgm:spPr/>
      <dgm:t>
        <a:bodyPr/>
        <a:lstStyle/>
        <a:p>
          <a:pPr marL="914400">
            <a:buFont typeface="Arial" panose="020B0604020202020204" pitchFamily="34" charset="0"/>
            <a:buChar char="•"/>
          </a:pPr>
          <a:r>
            <a:rPr lang="en-US" sz="2000" dirty="0"/>
            <a:t>The robot's location, vitals data, and alerts are sent to the app. Commands from the app (e.g., "Go to Room 3") are received and processed.</a:t>
          </a:r>
        </a:p>
      </dgm:t>
    </dgm:pt>
    <dgm:pt modelId="{8EA8091D-DEF5-43EA-B1B5-F0E50BE2C21F}" type="parTrans" cxnId="{199C7625-6C28-457B-8532-51DEFC90315B}">
      <dgm:prSet/>
      <dgm:spPr/>
      <dgm:t>
        <a:bodyPr/>
        <a:lstStyle/>
        <a:p>
          <a:endParaRPr lang="en-US"/>
        </a:p>
      </dgm:t>
    </dgm:pt>
    <dgm:pt modelId="{5126DAF2-C534-4819-82C4-6BA94D49D296}" type="sibTrans" cxnId="{199C7625-6C28-457B-8532-51DEFC90315B}">
      <dgm:prSet/>
      <dgm:spPr/>
      <dgm:t>
        <a:bodyPr/>
        <a:lstStyle/>
        <a:p>
          <a:endParaRPr lang="en-US"/>
        </a:p>
      </dgm:t>
    </dgm:pt>
    <dgm:pt modelId="{1B074956-3B50-4E18-96A1-AF6FA5288854}">
      <dgm:prSet phldrT="[Text]" custT="1"/>
      <dgm:spPr/>
      <dgm:t>
        <a:bodyPr/>
        <a:lstStyle/>
        <a:p>
          <a:pPr marL="914400">
            <a:buFont typeface="Arial" panose="020B0604020202020204" pitchFamily="34" charset="0"/>
            <a:buChar char="•"/>
          </a:pPr>
          <a:r>
            <a:rPr lang="en-US" sz="2000" dirty="0"/>
            <a:t>Obstacles are avoided using ultrasonic/IR sensor data.</a:t>
          </a:r>
          <a:br>
            <a:rPr lang="en-US" sz="2000" dirty="0"/>
          </a:br>
          <a:r>
            <a:rPr lang="en-US" sz="2000" dirty="0"/>
            <a:t>Motor control signals are sent to the wheels for navigation.</a:t>
          </a:r>
        </a:p>
      </dgm:t>
    </dgm:pt>
    <dgm:pt modelId="{5FFC6CE2-CDFF-44D2-B3B9-1E1CECA6E8BB}" type="parTrans" cxnId="{32BAF365-ED1B-45DA-8A6E-FA7727575475}">
      <dgm:prSet/>
      <dgm:spPr/>
      <dgm:t>
        <a:bodyPr/>
        <a:lstStyle/>
        <a:p>
          <a:endParaRPr lang="en-IN"/>
        </a:p>
      </dgm:t>
    </dgm:pt>
    <dgm:pt modelId="{5C05146A-67C2-4C2F-87A5-3C0310555577}" type="sibTrans" cxnId="{32BAF365-ED1B-45DA-8A6E-FA7727575475}">
      <dgm:prSet/>
      <dgm:spPr/>
      <dgm:t>
        <a:bodyPr/>
        <a:lstStyle/>
        <a:p>
          <a:endParaRPr lang="en-IN"/>
        </a:p>
      </dgm:t>
    </dgm:pt>
    <dgm:pt modelId="{0D634F37-D6DF-4881-BCB9-E4C5E6E8CF96}">
      <dgm:prSet phldrT="[Text]" custT="1"/>
      <dgm:spPr/>
      <dgm:t>
        <a:bodyPr/>
        <a:lstStyle/>
        <a:p>
          <a:pPr marL="914400">
            <a:buFont typeface="Arial" panose="020B0604020202020204" pitchFamily="34" charset="0"/>
            <a:buChar char="•"/>
          </a:pPr>
          <a:r>
            <a:rPr lang="en-US" sz="2000" dirty="0"/>
            <a:t>The robot is localized on the map using fused sensor data.</a:t>
          </a:r>
        </a:p>
      </dgm:t>
    </dgm:pt>
    <dgm:pt modelId="{CD7DA7EA-EA54-4AFC-9B5E-FE8B350A46CD}" type="parTrans" cxnId="{343BA84D-6F7C-4F10-928A-4FEC0C31F079}">
      <dgm:prSet/>
      <dgm:spPr/>
      <dgm:t>
        <a:bodyPr/>
        <a:lstStyle/>
        <a:p>
          <a:endParaRPr lang="en-IN"/>
        </a:p>
      </dgm:t>
    </dgm:pt>
    <dgm:pt modelId="{9A6E32E4-07C2-41F9-B4AB-A963F638C38F}" type="sibTrans" cxnId="{343BA84D-6F7C-4F10-928A-4FEC0C31F079}">
      <dgm:prSet/>
      <dgm:spPr/>
      <dgm:t>
        <a:bodyPr/>
        <a:lstStyle/>
        <a:p>
          <a:endParaRPr lang="en-IN"/>
        </a:p>
      </dgm:t>
    </dgm:pt>
    <dgm:pt modelId="{16D61068-F7A8-418B-A9F9-3A91994F3EAD}">
      <dgm:prSet phldrT="[Text]" custT="1"/>
      <dgm:spPr/>
      <dgm:t>
        <a:bodyPr/>
        <a:lstStyle/>
        <a:p>
          <a:pPr marL="914400">
            <a:buFont typeface="Arial" panose="020B0604020202020204" pitchFamily="34" charset="0"/>
            <a:buChar char="•"/>
          </a:pPr>
          <a:r>
            <a:rPr lang="en-US" sz="2000" dirty="0"/>
            <a:t>Sensor data is fed into the microcontroller for processing.</a:t>
          </a:r>
        </a:p>
      </dgm:t>
    </dgm:pt>
    <dgm:pt modelId="{AE8D12DD-140F-4014-93FC-CD5DAFFE190C}" type="parTrans" cxnId="{11AA513E-247E-46C9-A907-0873B3C24673}">
      <dgm:prSet/>
      <dgm:spPr/>
      <dgm:t>
        <a:bodyPr/>
        <a:lstStyle/>
        <a:p>
          <a:endParaRPr lang="en-IN"/>
        </a:p>
      </dgm:t>
    </dgm:pt>
    <dgm:pt modelId="{D102B287-CE15-4232-A45F-941DE86EC271}" type="sibTrans" cxnId="{11AA513E-247E-46C9-A907-0873B3C24673}">
      <dgm:prSet/>
      <dgm:spPr/>
      <dgm:t>
        <a:bodyPr/>
        <a:lstStyle/>
        <a:p>
          <a:endParaRPr lang="en-IN"/>
        </a:p>
      </dgm:t>
    </dgm:pt>
    <dgm:pt modelId="{1CE8F015-1874-4501-956B-3BD060CBDA60}" type="pres">
      <dgm:prSet presAssocID="{4D143B80-770A-4D38-8361-87193EF1AC52}" presName="Name0" presStyleCnt="0">
        <dgm:presLayoutVars>
          <dgm:dir/>
          <dgm:animLvl val="lvl"/>
          <dgm:resizeHandles/>
        </dgm:presLayoutVars>
      </dgm:prSet>
      <dgm:spPr/>
    </dgm:pt>
    <dgm:pt modelId="{08EA769C-8A5F-4C47-9C1A-DDDA08222577}" type="pres">
      <dgm:prSet presAssocID="{4F3596B9-DCD3-4A19-851C-4BB32A04CF0B}" presName="linNode" presStyleCnt="0"/>
      <dgm:spPr/>
    </dgm:pt>
    <dgm:pt modelId="{AE5E8893-CE7D-4D2D-B117-DF4EEF36852A}" type="pres">
      <dgm:prSet presAssocID="{4F3596B9-DCD3-4A19-851C-4BB32A04CF0B}" presName="parentShp" presStyleLbl="node1" presStyleIdx="0" presStyleCnt="5">
        <dgm:presLayoutVars>
          <dgm:bulletEnabled val="1"/>
        </dgm:presLayoutVars>
      </dgm:prSet>
      <dgm:spPr/>
    </dgm:pt>
    <dgm:pt modelId="{0EA25223-3551-4886-9753-437DA701CA93}" type="pres">
      <dgm:prSet presAssocID="{4F3596B9-DCD3-4A19-851C-4BB32A04CF0B}" presName="childShp" presStyleLbl="bgAccFollowNode1" presStyleIdx="0" presStyleCnt="5">
        <dgm:presLayoutVars>
          <dgm:bulletEnabled val="1"/>
        </dgm:presLayoutVars>
      </dgm:prSet>
      <dgm:spPr/>
    </dgm:pt>
    <dgm:pt modelId="{1B7BAF66-8C84-48B3-98C9-6956C2E8BDB5}" type="pres">
      <dgm:prSet presAssocID="{D60934CB-2C2B-44A9-A1C1-49B789C8D1A1}" presName="spacing" presStyleCnt="0"/>
      <dgm:spPr/>
    </dgm:pt>
    <dgm:pt modelId="{4E8DCDA3-3DDF-4C43-B931-350EBE8A8ECD}" type="pres">
      <dgm:prSet presAssocID="{58F2C5A1-13E4-49AD-8A55-370244CD3EAA}" presName="linNode" presStyleCnt="0"/>
      <dgm:spPr/>
    </dgm:pt>
    <dgm:pt modelId="{B3FC2A0A-2BFD-4464-BD1A-A2B74CA2C708}" type="pres">
      <dgm:prSet presAssocID="{58F2C5A1-13E4-49AD-8A55-370244CD3EAA}" presName="parentShp" presStyleLbl="node1" presStyleIdx="1" presStyleCnt="5">
        <dgm:presLayoutVars>
          <dgm:bulletEnabled val="1"/>
        </dgm:presLayoutVars>
      </dgm:prSet>
      <dgm:spPr/>
    </dgm:pt>
    <dgm:pt modelId="{894E8C95-3D99-4F33-8F75-5D61D7D8A8A9}" type="pres">
      <dgm:prSet presAssocID="{58F2C5A1-13E4-49AD-8A55-370244CD3EAA}" presName="childShp" presStyleLbl="bgAccFollowNode1" presStyleIdx="1" presStyleCnt="5">
        <dgm:presLayoutVars>
          <dgm:bulletEnabled val="1"/>
        </dgm:presLayoutVars>
      </dgm:prSet>
      <dgm:spPr/>
    </dgm:pt>
    <dgm:pt modelId="{10B64BE4-A001-4EEC-BBF3-FF9BCB6C076C}" type="pres">
      <dgm:prSet presAssocID="{77980214-27D5-40BB-9F54-D2213277BB11}" presName="spacing" presStyleCnt="0"/>
      <dgm:spPr/>
    </dgm:pt>
    <dgm:pt modelId="{ABC5E412-FFA7-490A-AB19-5FE316C5C968}" type="pres">
      <dgm:prSet presAssocID="{A7FDDFCB-9EED-4435-9ED5-3052D84D87DF}" presName="linNode" presStyleCnt="0"/>
      <dgm:spPr/>
    </dgm:pt>
    <dgm:pt modelId="{D5C71090-85FB-44A7-BEB9-5D49D154EE80}" type="pres">
      <dgm:prSet presAssocID="{A7FDDFCB-9EED-4435-9ED5-3052D84D87DF}" presName="parentShp" presStyleLbl="node1" presStyleIdx="2" presStyleCnt="5">
        <dgm:presLayoutVars>
          <dgm:bulletEnabled val="1"/>
        </dgm:presLayoutVars>
      </dgm:prSet>
      <dgm:spPr/>
    </dgm:pt>
    <dgm:pt modelId="{C89586D7-1277-4CFA-8854-8B9F86689A9A}" type="pres">
      <dgm:prSet presAssocID="{A7FDDFCB-9EED-4435-9ED5-3052D84D87DF}" presName="childShp" presStyleLbl="bgAccFollowNode1" presStyleIdx="2" presStyleCnt="5">
        <dgm:presLayoutVars>
          <dgm:bulletEnabled val="1"/>
        </dgm:presLayoutVars>
      </dgm:prSet>
      <dgm:spPr/>
    </dgm:pt>
    <dgm:pt modelId="{678F9871-A43E-40CE-A516-FD36B71697AD}" type="pres">
      <dgm:prSet presAssocID="{DC5A931A-DCBD-4CC2-B01C-67C382B9DECB}" presName="spacing" presStyleCnt="0"/>
      <dgm:spPr/>
    </dgm:pt>
    <dgm:pt modelId="{FE4344A3-495B-44F4-8FEA-334FA58F2EF2}" type="pres">
      <dgm:prSet presAssocID="{2684413C-E28F-4BFB-8C61-DAD6A0000665}" presName="linNode" presStyleCnt="0"/>
      <dgm:spPr/>
    </dgm:pt>
    <dgm:pt modelId="{28EDDFF6-5337-4D6D-8215-553515C9FAB7}" type="pres">
      <dgm:prSet presAssocID="{2684413C-E28F-4BFB-8C61-DAD6A0000665}" presName="parentShp" presStyleLbl="node1" presStyleIdx="3" presStyleCnt="5">
        <dgm:presLayoutVars>
          <dgm:bulletEnabled val="1"/>
        </dgm:presLayoutVars>
      </dgm:prSet>
      <dgm:spPr/>
    </dgm:pt>
    <dgm:pt modelId="{64B7C824-D717-48B3-BFFD-60FBE2BC5469}" type="pres">
      <dgm:prSet presAssocID="{2684413C-E28F-4BFB-8C61-DAD6A0000665}" presName="childShp" presStyleLbl="bgAccFollowNode1" presStyleIdx="3" presStyleCnt="5" custScaleY="140854">
        <dgm:presLayoutVars>
          <dgm:bulletEnabled val="1"/>
        </dgm:presLayoutVars>
      </dgm:prSet>
      <dgm:spPr/>
    </dgm:pt>
    <dgm:pt modelId="{8C3D97BC-EF60-450E-A8D2-13DF8BD22419}" type="pres">
      <dgm:prSet presAssocID="{00953F5B-8C4A-4E77-9EF9-8D27CB641320}" presName="spacing" presStyleCnt="0"/>
      <dgm:spPr/>
    </dgm:pt>
    <dgm:pt modelId="{DDA209ED-886C-44DA-87DF-0D032D912272}" type="pres">
      <dgm:prSet presAssocID="{1CF477D4-DC9D-46C0-BA62-61E6CE9E528B}" presName="linNode" presStyleCnt="0"/>
      <dgm:spPr/>
    </dgm:pt>
    <dgm:pt modelId="{E1AFFE2A-2E0F-42F4-8EBC-1B1BB502A3C7}" type="pres">
      <dgm:prSet presAssocID="{1CF477D4-DC9D-46C0-BA62-61E6CE9E528B}" presName="parentShp" presStyleLbl="node1" presStyleIdx="4" presStyleCnt="5">
        <dgm:presLayoutVars>
          <dgm:bulletEnabled val="1"/>
        </dgm:presLayoutVars>
      </dgm:prSet>
      <dgm:spPr/>
    </dgm:pt>
    <dgm:pt modelId="{A4BFF223-ECC5-47B3-953E-1B1469D9ED3A}" type="pres">
      <dgm:prSet presAssocID="{1CF477D4-DC9D-46C0-BA62-61E6CE9E528B}" presName="childShp" presStyleLbl="bgAccFollowNode1" presStyleIdx="4" presStyleCnt="5">
        <dgm:presLayoutVars>
          <dgm:bulletEnabled val="1"/>
        </dgm:presLayoutVars>
      </dgm:prSet>
      <dgm:spPr/>
    </dgm:pt>
  </dgm:ptLst>
  <dgm:cxnLst>
    <dgm:cxn modelId="{3A2E631A-92AB-4759-954F-F593C9531ACE}" type="presOf" srcId="{A7FDDFCB-9EED-4435-9ED5-3052D84D87DF}" destId="{D5C71090-85FB-44A7-BEB9-5D49D154EE80}" srcOrd="0" destOrd="0" presId="urn:microsoft.com/office/officeart/2005/8/layout/vList6"/>
    <dgm:cxn modelId="{D2BE3421-D8C8-4A14-A27C-70D3A0E94355}" type="presOf" srcId="{CFB07265-2D5B-4CC8-87F9-59E6311CF445}" destId="{C89586D7-1277-4CFA-8854-8B9F86689A9A}" srcOrd="0" destOrd="0" presId="urn:microsoft.com/office/officeart/2005/8/layout/vList6"/>
    <dgm:cxn modelId="{199C7625-6C28-457B-8532-51DEFC90315B}" srcId="{1CF477D4-DC9D-46C0-BA62-61E6CE9E528B}" destId="{22D31688-1B5E-46EC-95F5-F7EA0841C2B5}" srcOrd="0" destOrd="0" parTransId="{8EA8091D-DEF5-43EA-B1B5-F0E50BE2C21F}" sibTransId="{5126DAF2-C534-4819-82C4-6BA94D49D296}"/>
    <dgm:cxn modelId="{48C91B36-F2C9-4CCA-A804-0CD3330979FF}" srcId="{4D143B80-770A-4D38-8361-87193EF1AC52}" destId="{4F3596B9-DCD3-4A19-851C-4BB32A04CF0B}" srcOrd="0" destOrd="0" parTransId="{C07A1124-6A3D-4851-8CCA-7193463F66D4}" sibTransId="{D60934CB-2C2B-44A9-A1C1-49B789C8D1A1}"/>
    <dgm:cxn modelId="{490E6939-2BA9-485E-9F72-5A9C42135C9F}" srcId="{4D143B80-770A-4D38-8361-87193EF1AC52}" destId="{58F2C5A1-13E4-49AD-8A55-370244CD3EAA}" srcOrd="1" destOrd="0" parTransId="{F093A97E-EC8D-4406-A5F7-A7E3775415FE}" sibTransId="{77980214-27D5-40BB-9F54-D2213277BB11}"/>
    <dgm:cxn modelId="{20DE613D-1225-4227-8AAE-7FDB4ECDE2AD}" type="presOf" srcId="{1CF477D4-DC9D-46C0-BA62-61E6CE9E528B}" destId="{E1AFFE2A-2E0F-42F4-8EBC-1B1BB502A3C7}" srcOrd="0" destOrd="0" presId="urn:microsoft.com/office/officeart/2005/8/layout/vList6"/>
    <dgm:cxn modelId="{11AA513E-247E-46C9-A907-0873B3C24673}" srcId="{4F3596B9-DCD3-4A19-851C-4BB32A04CF0B}" destId="{16D61068-F7A8-418B-A9F9-3A91994F3EAD}" srcOrd="1" destOrd="0" parTransId="{AE8D12DD-140F-4014-93FC-CD5DAFFE190C}" sibTransId="{D102B287-CE15-4232-A45F-941DE86EC271}"/>
    <dgm:cxn modelId="{92E8A443-61B9-4985-8580-FBCC62059819}" type="presOf" srcId="{1B074956-3B50-4E18-96A1-AF6FA5288854}" destId="{64B7C824-D717-48B3-BFFD-60FBE2BC5469}" srcOrd="0" destOrd="1" presId="urn:microsoft.com/office/officeart/2005/8/layout/vList6"/>
    <dgm:cxn modelId="{32BAF365-ED1B-45DA-8A6E-FA7727575475}" srcId="{2684413C-E28F-4BFB-8C61-DAD6A0000665}" destId="{1B074956-3B50-4E18-96A1-AF6FA5288854}" srcOrd="1" destOrd="0" parTransId="{5FFC6CE2-CDFF-44D2-B3B9-1E1CECA6E8BB}" sibTransId="{5C05146A-67C2-4C2F-87A5-3C0310555577}"/>
    <dgm:cxn modelId="{99CE2167-C552-41E8-8D33-C80159D78B9E}" type="presOf" srcId="{4F3596B9-DCD3-4A19-851C-4BB32A04CF0B}" destId="{AE5E8893-CE7D-4D2D-B117-DF4EEF36852A}" srcOrd="0" destOrd="0" presId="urn:microsoft.com/office/officeart/2005/8/layout/vList6"/>
    <dgm:cxn modelId="{B04DFD6B-7C8A-4E5A-81D2-14DE5E1C82AA}" type="presOf" srcId="{2684413C-E28F-4BFB-8C61-DAD6A0000665}" destId="{28EDDFF6-5337-4D6D-8215-553515C9FAB7}" srcOrd="0" destOrd="0" presId="urn:microsoft.com/office/officeart/2005/8/layout/vList6"/>
    <dgm:cxn modelId="{343BA84D-6F7C-4F10-928A-4FEC0C31F079}" srcId="{A7FDDFCB-9EED-4435-9ED5-3052D84D87DF}" destId="{0D634F37-D6DF-4881-BCB9-E4C5E6E8CF96}" srcOrd="1" destOrd="0" parTransId="{CD7DA7EA-EA54-4AFC-9B5E-FE8B350A46CD}" sibTransId="{9A6E32E4-07C2-41F9-B4AB-A963F638C38F}"/>
    <dgm:cxn modelId="{E6C9C56D-F8DB-4868-B481-EA10ACF34C79}" srcId="{4F3596B9-DCD3-4A19-851C-4BB32A04CF0B}" destId="{495EE47E-45FA-437D-B492-66957E15373A}" srcOrd="0" destOrd="0" parTransId="{4529BB20-95E9-41E5-87BA-C53B34725FB2}" sibTransId="{E470DA07-39FC-40B1-8B7B-07BA2828E54F}"/>
    <dgm:cxn modelId="{F59FDD4E-7A23-49F8-B0DE-E11422F8F129}" type="presOf" srcId="{22D31688-1B5E-46EC-95F5-F7EA0841C2B5}" destId="{A4BFF223-ECC5-47B3-953E-1B1469D9ED3A}" srcOrd="0" destOrd="0" presId="urn:microsoft.com/office/officeart/2005/8/layout/vList6"/>
    <dgm:cxn modelId="{AB143970-27C8-4BBF-A639-647E7DBE53EE}" type="presOf" srcId="{6495BBD8-F69A-4E16-87E6-A2054B339C69}" destId="{64B7C824-D717-48B3-BFFD-60FBE2BC5469}" srcOrd="0" destOrd="0" presId="urn:microsoft.com/office/officeart/2005/8/layout/vList6"/>
    <dgm:cxn modelId="{8A7A0275-E0BF-4014-99D0-EB69D535EED4}" type="presOf" srcId="{BA97415E-56EA-49F5-9372-258300F5DF98}" destId="{894E8C95-3D99-4F33-8F75-5D61D7D8A8A9}" srcOrd="0" destOrd="0" presId="urn:microsoft.com/office/officeart/2005/8/layout/vList6"/>
    <dgm:cxn modelId="{1FE4C477-D278-488D-80A3-2F394D12B4F8}" srcId="{4D143B80-770A-4D38-8361-87193EF1AC52}" destId="{1CF477D4-DC9D-46C0-BA62-61E6CE9E528B}" srcOrd="4" destOrd="0" parTransId="{9483D5E1-5D6B-41B2-81AB-DBFA70AEF854}" sibTransId="{D5883CBC-3FBC-4D4B-BB82-B0CE8204DDCF}"/>
    <dgm:cxn modelId="{FD7FF979-2FDC-4F90-A71B-68C457D9C23C}" srcId="{58F2C5A1-13E4-49AD-8A55-370244CD3EAA}" destId="{BA97415E-56EA-49F5-9372-258300F5DF98}" srcOrd="0" destOrd="0" parTransId="{0E17D4AD-CDF4-4126-AE56-A9EB95272389}" sibTransId="{FAB26481-B563-45EA-AC6E-F96E5B1F9EBE}"/>
    <dgm:cxn modelId="{790C617E-7B1C-4F51-8B6F-00D788FC83BD}" type="presOf" srcId="{0D634F37-D6DF-4881-BCB9-E4C5E6E8CF96}" destId="{C89586D7-1277-4CFA-8854-8B9F86689A9A}" srcOrd="0" destOrd="1" presId="urn:microsoft.com/office/officeart/2005/8/layout/vList6"/>
    <dgm:cxn modelId="{019BE87F-B90D-439F-BDB5-0FAC2FC3473C}" srcId="{A7FDDFCB-9EED-4435-9ED5-3052D84D87DF}" destId="{CFB07265-2D5B-4CC8-87F9-59E6311CF445}" srcOrd="0" destOrd="0" parTransId="{A097706F-155C-4523-A63D-A48B2C517289}" sibTransId="{25A83714-01B9-442A-B048-B603D38109E8}"/>
    <dgm:cxn modelId="{468B6C99-1AC9-4BD8-AB6F-C45CCC9EA0E9}" srcId="{2684413C-E28F-4BFB-8C61-DAD6A0000665}" destId="{6495BBD8-F69A-4E16-87E6-A2054B339C69}" srcOrd="0" destOrd="0" parTransId="{75131DF3-50AB-4DCF-838F-CAFDE35CD1C9}" sibTransId="{38216EB9-2103-4D43-AAC3-85E6DE09ABB6}"/>
    <dgm:cxn modelId="{1E81A8A9-A50A-4978-918C-02583E655B81}" type="presOf" srcId="{58F2C5A1-13E4-49AD-8A55-370244CD3EAA}" destId="{B3FC2A0A-2BFD-4464-BD1A-A2B74CA2C708}" srcOrd="0" destOrd="0" presId="urn:microsoft.com/office/officeart/2005/8/layout/vList6"/>
    <dgm:cxn modelId="{5EEB1EAB-4A0A-4AD1-BADC-133891E75D94}" srcId="{4D143B80-770A-4D38-8361-87193EF1AC52}" destId="{A7FDDFCB-9EED-4435-9ED5-3052D84D87DF}" srcOrd="2" destOrd="0" parTransId="{BA10288D-FD97-4490-B69A-1B06B5ADB096}" sibTransId="{DC5A931A-DCBD-4CC2-B01C-67C382B9DECB}"/>
    <dgm:cxn modelId="{C5BA93C5-0D60-4276-B291-A04E3FFDAEC2}" srcId="{4D143B80-770A-4D38-8361-87193EF1AC52}" destId="{2684413C-E28F-4BFB-8C61-DAD6A0000665}" srcOrd="3" destOrd="0" parTransId="{9A6ED772-A651-4075-ABE6-F01EEDB67D94}" sibTransId="{00953F5B-8C4A-4E77-9EF9-8D27CB641320}"/>
    <dgm:cxn modelId="{CC6E70E9-776C-4D2A-816C-163B76E12709}" type="presOf" srcId="{16D61068-F7A8-418B-A9F9-3A91994F3EAD}" destId="{0EA25223-3551-4886-9753-437DA701CA93}" srcOrd="0" destOrd="1" presId="urn:microsoft.com/office/officeart/2005/8/layout/vList6"/>
    <dgm:cxn modelId="{2E987AEB-C275-44D2-8D6E-9E4AFEFD9C35}" type="presOf" srcId="{495EE47E-45FA-437D-B492-66957E15373A}" destId="{0EA25223-3551-4886-9753-437DA701CA93}" srcOrd="0" destOrd="0" presId="urn:microsoft.com/office/officeart/2005/8/layout/vList6"/>
    <dgm:cxn modelId="{50CBA6F6-C09A-4E2D-A7BB-BC824581DA37}" type="presOf" srcId="{4D143B80-770A-4D38-8361-87193EF1AC52}" destId="{1CE8F015-1874-4501-956B-3BD060CBDA60}" srcOrd="0" destOrd="0" presId="urn:microsoft.com/office/officeart/2005/8/layout/vList6"/>
    <dgm:cxn modelId="{BBFF5B0B-EB53-4E16-B894-5F284F97AAE4}" type="presParOf" srcId="{1CE8F015-1874-4501-956B-3BD060CBDA60}" destId="{08EA769C-8A5F-4C47-9C1A-DDDA08222577}" srcOrd="0" destOrd="0" presId="urn:microsoft.com/office/officeart/2005/8/layout/vList6"/>
    <dgm:cxn modelId="{98A38420-FA1E-47A0-9C58-8F5838119BF1}" type="presParOf" srcId="{08EA769C-8A5F-4C47-9C1A-DDDA08222577}" destId="{AE5E8893-CE7D-4D2D-B117-DF4EEF36852A}" srcOrd="0" destOrd="0" presId="urn:microsoft.com/office/officeart/2005/8/layout/vList6"/>
    <dgm:cxn modelId="{E9C056DB-C5DD-43EB-945E-F9AC9BFDF61D}" type="presParOf" srcId="{08EA769C-8A5F-4C47-9C1A-DDDA08222577}" destId="{0EA25223-3551-4886-9753-437DA701CA93}" srcOrd="1" destOrd="0" presId="urn:microsoft.com/office/officeart/2005/8/layout/vList6"/>
    <dgm:cxn modelId="{3B1E0941-D1E6-4676-933D-B901BF481515}" type="presParOf" srcId="{1CE8F015-1874-4501-956B-3BD060CBDA60}" destId="{1B7BAF66-8C84-48B3-98C9-6956C2E8BDB5}" srcOrd="1" destOrd="0" presId="urn:microsoft.com/office/officeart/2005/8/layout/vList6"/>
    <dgm:cxn modelId="{6E984337-09CE-4EBB-9C30-59BE2A2C8B5D}" type="presParOf" srcId="{1CE8F015-1874-4501-956B-3BD060CBDA60}" destId="{4E8DCDA3-3DDF-4C43-B931-350EBE8A8ECD}" srcOrd="2" destOrd="0" presId="urn:microsoft.com/office/officeart/2005/8/layout/vList6"/>
    <dgm:cxn modelId="{64AB4FD6-3683-4B02-9BDC-B93862469D50}" type="presParOf" srcId="{4E8DCDA3-3DDF-4C43-B931-350EBE8A8ECD}" destId="{B3FC2A0A-2BFD-4464-BD1A-A2B74CA2C708}" srcOrd="0" destOrd="0" presId="urn:microsoft.com/office/officeart/2005/8/layout/vList6"/>
    <dgm:cxn modelId="{CF0C88A0-0BAE-46D4-8018-72EA9EE51FAE}" type="presParOf" srcId="{4E8DCDA3-3DDF-4C43-B931-350EBE8A8ECD}" destId="{894E8C95-3D99-4F33-8F75-5D61D7D8A8A9}" srcOrd="1" destOrd="0" presId="urn:microsoft.com/office/officeart/2005/8/layout/vList6"/>
    <dgm:cxn modelId="{AD90546E-1210-48AA-86F1-F88BE5ADE78B}" type="presParOf" srcId="{1CE8F015-1874-4501-956B-3BD060CBDA60}" destId="{10B64BE4-A001-4EEC-BBF3-FF9BCB6C076C}" srcOrd="3" destOrd="0" presId="urn:microsoft.com/office/officeart/2005/8/layout/vList6"/>
    <dgm:cxn modelId="{55620E8C-21B9-4555-BC24-EAD6351CF51E}" type="presParOf" srcId="{1CE8F015-1874-4501-956B-3BD060CBDA60}" destId="{ABC5E412-FFA7-490A-AB19-5FE316C5C968}" srcOrd="4" destOrd="0" presId="urn:microsoft.com/office/officeart/2005/8/layout/vList6"/>
    <dgm:cxn modelId="{894B0BF4-F742-4789-8883-FDDDA926CA41}" type="presParOf" srcId="{ABC5E412-FFA7-490A-AB19-5FE316C5C968}" destId="{D5C71090-85FB-44A7-BEB9-5D49D154EE80}" srcOrd="0" destOrd="0" presId="urn:microsoft.com/office/officeart/2005/8/layout/vList6"/>
    <dgm:cxn modelId="{5747E483-A71C-4EE9-892F-7C667BA75BBA}" type="presParOf" srcId="{ABC5E412-FFA7-490A-AB19-5FE316C5C968}" destId="{C89586D7-1277-4CFA-8854-8B9F86689A9A}" srcOrd="1" destOrd="0" presId="urn:microsoft.com/office/officeart/2005/8/layout/vList6"/>
    <dgm:cxn modelId="{56AF12D4-AA19-4047-A3D7-C578FEDB25FE}" type="presParOf" srcId="{1CE8F015-1874-4501-956B-3BD060CBDA60}" destId="{678F9871-A43E-40CE-A516-FD36B71697AD}" srcOrd="5" destOrd="0" presId="urn:microsoft.com/office/officeart/2005/8/layout/vList6"/>
    <dgm:cxn modelId="{11974E47-E16E-46A1-953B-BD5A6D03EEBE}" type="presParOf" srcId="{1CE8F015-1874-4501-956B-3BD060CBDA60}" destId="{FE4344A3-495B-44F4-8FEA-334FA58F2EF2}" srcOrd="6" destOrd="0" presId="urn:microsoft.com/office/officeart/2005/8/layout/vList6"/>
    <dgm:cxn modelId="{6B8A0782-35AD-4847-BEC2-136A750E1A03}" type="presParOf" srcId="{FE4344A3-495B-44F4-8FEA-334FA58F2EF2}" destId="{28EDDFF6-5337-4D6D-8215-553515C9FAB7}" srcOrd="0" destOrd="0" presId="urn:microsoft.com/office/officeart/2005/8/layout/vList6"/>
    <dgm:cxn modelId="{99C794CE-3F78-43E5-B740-C9B33C4C607E}" type="presParOf" srcId="{FE4344A3-495B-44F4-8FEA-334FA58F2EF2}" destId="{64B7C824-D717-48B3-BFFD-60FBE2BC5469}" srcOrd="1" destOrd="0" presId="urn:microsoft.com/office/officeart/2005/8/layout/vList6"/>
    <dgm:cxn modelId="{C8CAE461-FC67-41F7-A7B6-32AB76540E05}" type="presParOf" srcId="{1CE8F015-1874-4501-956B-3BD060CBDA60}" destId="{8C3D97BC-EF60-450E-A8D2-13DF8BD22419}" srcOrd="7" destOrd="0" presId="urn:microsoft.com/office/officeart/2005/8/layout/vList6"/>
    <dgm:cxn modelId="{50E5C1FA-6301-45CA-A06B-5DC600498C50}" type="presParOf" srcId="{1CE8F015-1874-4501-956B-3BD060CBDA60}" destId="{DDA209ED-886C-44DA-87DF-0D032D912272}" srcOrd="8" destOrd="0" presId="urn:microsoft.com/office/officeart/2005/8/layout/vList6"/>
    <dgm:cxn modelId="{63875041-E227-4FD3-AF8C-1176099EC529}" type="presParOf" srcId="{DDA209ED-886C-44DA-87DF-0D032D912272}" destId="{E1AFFE2A-2E0F-42F4-8EBC-1B1BB502A3C7}" srcOrd="0" destOrd="0" presId="urn:microsoft.com/office/officeart/2005/8/layout/vList6"/>
    <dgm:cxn modelId="{228F16BA-E3F5-41E7-9E16-31E15D890265}" type="presParOf" srcId="{DDA209ED-886C-44DA-87DF-0D032D912272}" destId="{A4BFF223-ECC5-47B3-953E-1B1469D9ED3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25223-3551-4886-9753-437DA701CA93}">
      <dsp:nvSpPr>
        <dsp:cNvPr id="0" name=""/>
        <dsp:cNvSpPr/>
      </dsp:nvSpPr>
      <dsp:spPr>
        <a:xfrm>
          <a:off x="5089765" y="770"/>
          <a:ext cx="7634648" cy="11088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9144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Raw data is collected (obstacle distances, images, orientation, vitals).</a:t>
          </a:r>
        </a:p>
        <a:p>
          <a:pPr marL="9144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Sensor data is fed into the microcontroller for processing.</a:t>
          </a:r>
        </a:p>
      </dsp:txBody>
      <dsp:txXfrm>
        <a:off x="5089765" y="139371"/>
        <a:ext cx="7218844" cy="831608"/>
      </dsp:txXfrm>
    </dsp:sp>
    <dsp:sp modelId="{AE5E8893-CE7D-4D2D-B117-DF4EEF36852A}">
      <dsp:nvSpPr>
        <dsp:cNvPr id="0" name=""/>
        <dsp:cNvSpPr/>
      </dsp:nvSpPr>
      <dsp:spPr>
        <a:xfrm>
          <a:off x="0" y="770"/>
          <a:ext cx="5089765" cy="1108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Sensors (Input Layer)</a:t>
          </a:r>
          <a:endParaRPr lang="en-US" sz="3100" kern="1200"/>
        </a:p>
      </dsp:txBody>
      <dsp:txXfrm>
        <a:off x="54128" y="54898"/>
        <a:ext cx="4981509" cy="1000554"/>
      </dsp:txXfrm>
    </dsp:sp>
    <dsp:sp modelId="{894E8C95-3D99-4F33-8F75-5D61D7D8A8A9}">
      <dsp:nvSpPr>
        <dsp:cNvPr id="0" name=""/>
        <dsp:cNvSpPr/>
      </dsp:nvSpPr>
      <dsp:spPr>
        <a:xfrm>
          <a:off x="5089765" y="1220461"/>
          <a:ext cx="7634648" cy="11088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9144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Sensor data is preprocessed, combining camera, IMU, and wheel encoder data for localization.</a:t>
          </a:r>
          <a:r>
            <a:rPr lang="en-US" sz="2000" b="0" i="0" kern="1200" dirty="0"/>
            <a:t>.</a:t>
          </a:r>
          <a:endParaRPr lang="en-US" sz="2000" kern="1200" dirty="0"/>
        </a:p>
      </dsp:txBody>
      <dsp:txXfrm>
        <a:off x="5089765" y="1359062"/>
        <a:ext cx="7218844" cy="831608"/>
      </dsp:txXfrm>
    </dsp:sp>
    <dsp:sp modelId="{B3FC2A0A-2BFD-4464-BD1A-A2B74CA2C708}">
      <dsp:nvSpPr>
        <dsp:cNvPr id="0" name=""/>
        <dsp:cNvSpPr/>
      </dsp:nvSpPr>
      <dsp:spPr>
        <a:xfrm>
          <a:off x="0" y="1220461"/>
          <a:ext cx="5089765" cy="1108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Microcontroller (Processing Layer)</a:t>
          </a:r>
          <a:endParaRPr lang="en-US" sz="3100" kern="1200"/>
        </a:p>
      </dsp:txBody>
      <dsp:txXfrm>
        <a:off x="54128" y="1274589"/>
        <a:ext cx="4981509" cy="1000554"/>
      </dsp:txXfrm>
    </dsp:sp>
    <dsp:sp modelId="{C89586D7-1277-4CFA-8854-8B9F86689A9A}">
      <dsp:nvSpPr>
        <dsp:cNvPr id="0" name=""/>
        <dsp:cNvSpPr/>
      </dsp:nvSpPr>
      <dsp:spPr>
        <a:xfrm>
          <a:off x="5089765" y="2440152"/>
          <a:ext cx="7634648" cy="11088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9144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Camera and IMU data are used to build a map of the hospital.</a:t>
          </a:r>
        </a:p>
        <a:p>
          <a:pPr marL="9144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The robot is localized on the map using fused sensor data.</a:t>
          </a:r>
        </a:p>
      </dsp:txBody>
      <dsp:txXfrm>
        <a:off x="5089765" y="2578753"/>
        <a:ext cx="7218844" cy="831608"/>
      </dsp:txXfrm>
    </dsp:sp>
    <dsp:sp modelId="{D5C71090-85FB-44A7-BEB9-5D49D154EE80}">
      <dsp:nvSpPr>
        <dsp:cNvPr id="0" name=""/>
        <dsp:cNvSpPr/>
      </dsp:nvSpPr>
      <dsp:spPr>
        <a:xfrm>
          <a:off x="0" y="2440152"/>
          <a:ext cx="5089765" cy="1108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SLAM System (Mapping &amp; Localization)</a:t>
          </a:r>
          <a:endParaRPr lang="en-US" sz="3100" kern="1200"/>
        </a:p>
      </dsp:txBody>
      <dsp:txXfrm>
        <a:off x="54128" y="2494280"/>
        <a:ext cx="4981509" cy="1000554"/>
      </dsp:txXfrm>
    </dsp:sp>
    <dsp:sp modelId="{64B7C824-D717-48B3-BFFD-60FBE2BC5469}">
      <dsp:nvSpPr>
        <dsp:cNvPr id="0" name=""/>
        <dsp:cNvSpPr/>
      </dsp:nvSpPr>
      <dsp:spPr>
        <a:xfrm>
          <a:off x="5092249" y="3659843"/>
          <a:ext cx="7619744" cy="156180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9144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The map is used to plan a path to the target location (e.g., Room 5).</a:t>
          </a:r>
        </a:p>
        <a:p>
          <a:pPr marL="9144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Obstacles are avoided using ultrasonic/IR sensor data.</a:t>
          </a:r>
          <a:br>
            <a:rPr lang="en-US" sz="2000" kern="1200" dirty="0"/>
          </a:br>
          <a:r>
            <a:rPr lang="en-US" sz="2000" kern="1200" dirty="0"/>
            <a:t>Motor control signals are sent to the wheels for navigation.</a:t>
          </a:r>
        </a:p>
      </dsp:txBody>
      <dsp:txXfrm>
        <a:off x="5092249" y="3855068"/>
        <a:ext cx="7034068" cy="1171353"/>
      </dsp:txXfrm>
    </dsp:sp>
    <dsp:sp modelId="{28EDDFF6-5337-4D6D-8215-553515C9FAB7}">
      <dsp:nvSpPr>
        <dsp:cNvPr id="0" name=""/>
        <dsp:cNvSpPr/>
      </dsp:nvSpPr>
      <dsp:spPr>
        <a:xfrm>
          <a:off x="12420" y="3886340"/>
          <a:ext cx="5079829" cy="1108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Navigation System (Path Planning &amp; Control)</a:t>
          </a:r>
          <a:endParaRPr lang="en-US" sz="3100" kern="1200"/>
        </a:p>
      </dsp:txBody>
      <dsp:txXfrm>
        <a:off x="66548" y="3940468"/>
        <a:ext cx="4971573" cy="1000554"/>
      </dsp:txXfrm>
    </dsp:sp>
    <dsp:sp modelId="{A4BFF223-ECC5-47B3-953E-1B1469D9ED3A}">
      <dsp:nvSpPr>
        <dsp:cNvPr id="0" name=""/>
        <dsp:cNvSpPr/>
      </dsp:nvSpPr>
      <dsp:spPr>
        <a:xfrm>
          <a:off x="5089765" y="5332528"/>
          <a:ext cx="7634648" cy="1108810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12700" rIns="12700" bIns="12700" numCol="1" spcCol="1270" anchor="t" anchorCtr="0">
          <a:noAutofit/>
        </a:bodyPr>
        <a:lstStyle/>
        <a:p>
          <a:pPr marL="9144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The robot's location, vitals data, and alerts are sent to the app. Commands from the app (e.g., "Go to Room 3") are received and processed.</a:t>
          </a:r>
        </a:p>
      </dsp:txBody>
      <dsp:txXfrm>
        <a:off x="5089765" y="5471129"/>
        <a:ext cx="7218844" cy="831608"/>
      </dsp:txXfrm>
    </dsp:sp>
    <dsp:sp modelId="{E1AFFE2A-2E0F-42F4-8EBC-1B1BB502A3C7}">
      <dsp:nvSpPr>
        <dsp:cNvPr id="0" name=""/>
        <dsp:cNvSpPr/>
      </dsp:nvSpPr>
      <dsp:spPr>
        <a:xfrm>
          <a:off x="0" y="5332528"/>
          <a:ext cx="5089765" cy="11088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i="0" kern="1200"/>
            <a:t>Communication Module (Real-Time Updates)</a:t>
          </a:r>
          <a:endParaRPr lang="en-US" sz="3100" kern="1200"/>
        </a:p>
      </dsp:txBody>
      <dsp:txXfrm>
        <a:off x="54128" y="5386656"/>
        <a:ext cx="4981509" cy="1000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3657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F6F5A-F052-703D-B756-0CC3BFFC0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F0F79D-D6FB-0B15-4686-28E77EDFA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A02E0-DFE8-AEC3-DC2B-6F562CBDA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42271-127D-5A2A-C182-5E60D0BD1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74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B01E3-A936-378D-611D-B8BE30D21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238CF6-7708-3C19-44D6-5B11837BFB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CD94BB-B3AA-982A-7CE6-82545BE64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D01AA-029C-FB2B-0CBC-9F31CC6C2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21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DF65A-2D2E-233F-3802-F0E3844A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8A770-FA01-9963-1D4D-EC0B08252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ADEE1-DF5E-B48C-072A-AE2CACDAC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4D996-9C75-5BC5-EC6B-2A2302155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6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04F3E-E473-F539-F450-0AF5BD57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4C3CA-64E7-4249-A3A3-D1FB554F2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F62DD-C51B-D547-64AB-E68F8391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D0441-CB1C-FB34-888D-C7CC3E71A9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6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962D8-A80F-76BD-FBFD-AF1ACB602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3092F9-FCD7-8162-DDDD-26486ECDED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C2E484-21E7-1951-5693-F698EE7CE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5713F-BFFD-0406-2213-C548D8F711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3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AE94B-E036-6182-0FD2-F658A19D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325AA-676A-9C9D-ADC2-9FF9667728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FC07F-A643-3275-5654-B7F4C9017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879B4-4823-A1C4-A07F-B981A1DC3E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5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2D32A-0784-441C-B66B-18F07B147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291302-E063-C9AD-A4F3-848E5CBEBC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9D44CA-B36D-05A8-9BE5-669CA212D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942C-5AD8-647F-0854-8DF8153E9A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28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2DE1-9CC6-AF79-FBC5-EFE51ABB3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55225-FB1B-791B-E6B2-5F3D01D19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6D469F-0E1A-134A-195F-A5AC26D3C8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07AC4-74FE-97FC-71DF-28C4FC20F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6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D2B0A-F6FB-8A32-BC74-ED2318FDF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115B9-FC1B-5440-9B1A-8236947EB9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C574F-2197-C7ED-7847-F3A5934CB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B5F15-1E74-592A-F703-F6298EAC7A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95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C5DFD-678B-D8ED-E907-821F1C5DF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43C769-D53C-71C6-B2A8-5B2517C42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A2115-0482-8D27-C409-9FE434980F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7C98D-B478-4D40-D678-F0E766C4D3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2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0" y="614462"/>
            <a:ext cx="14630399" cy="10631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IN" sz="4450" b="1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Medical Assistive Web Rover</a:t>
            </a:r>
            <a:endParaRPr lang="en-US" sz="4450" b="1" dirty="0">
              <a:solidFill>
                <a:srgbClr val="3257B8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6BC27-5873-266C-6918-050F1F1DD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127" y="1958606"/>
            <a:ext cx="4438143" cy="1063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C4E9A4-65FA-E30B-B057-AF9CCC461C2D}"/>
              </a:ext>
            </a:extLst>
          </p:cNvPr>
          <p:cNvSpPr txBox="1"/>
          <p:nvPr/>
        </p:nvSpPr>
        <p:spPr>
          <a:xfrm>
            <a:off x="2183641" y="3978109"/>
            <a:ext cx="10263117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3200">
                <a:solidFill>
                  <a:srgbClr val="3257B8"/>
                </a:solidFill>
                <a:latin typeface="Roboto Slab"/>
                <a:ea typeface="Roboto Slab"/>
                <a:cs typeface="Roboto Slab"/>
              </a:rPr>
              <a:t>22MAT230 MATHEMATICS FOR COMPUTING 4</a:t>
            </a:r>
          </a:p>
          <a:p>
            <a:pPr algn="ctr"/>
            <a:r>
              <a:rPr lang="en-IN" sz="3200">
                <a:solidFill>
                  <a:srgbClr val="3257B8"/>
                </a:solidFill>
                <a:latin typeface="Roboto Slab"/>
                <a:ea typeface="Roboto Slab"/>
                <a:cs typeface="Roboto Slab"/>
              </a:rPr>
              <a:t>22AIE214 INTRODUCTION TO AI ROBOTICS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B5D8585-3915-EAB4-AF34-CEA453146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122941"/>
              </p:ext>
            </p:extLst>
          </p:nvPr>
        </p:nvGraphicFramePr>
        <p:xfrm>
          <a:off x="3474138" y="5320627"/>
          <a:ext cx="7853504" cy="2599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752">
                  <a:extLst>
                    <a:ext uri="{9D8B030D-6E8A-4147-A177-3AD203B41FA5}">
                      <a16:colId xmlns:a16="http://schemas.microsoft.com/office/drawing/2014/main" val="1920680588"/>
                    </a:ext>
                  </a:extLst>
                </a:gridCol>
                <a:gridCol w="3926752">
                  <a:extLst>
                    <a:ext uri="{9D8B030D-6E8A-4147-A177-3AD203B41FA5}">
                      <a16:colId xmlns:a16="http://schemas.microsoft.com/office/drawing/2014/main" val="2634660268"/>
                    </a:ext>
                  </a:extLst>
                </a:gridCol>
              </a:tblGrid>
              <a:tr h="51982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Registration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246932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r>
                        <a:rPr lang="en-IN"/>
                        <a:t>K S Venkatram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CB.SC.U4AIE23236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963977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Sanggit Saaran K C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CB.SC.U4AIE23247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282644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Vishal Seshadri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CB.SC.U4AIE23260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305120"/>
                  </a:ext>
                </a:extLst>
              </a:tr>
              <a:tr h="519829">
                <a:tc>
                  <a:txBody>
                    <a:bodyPr/>
                    <a:lstStyle/>
                    <a:p>
                      <a:r>
                        <a:rPr lang="en-IN"/>
                        <a:t>Surya 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/>
                        <a:t>CB.SC.U4AIE23267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350246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CB758D60-B5BA-187F-82B5-E08FC5C48C13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06E69-E3C1-4C7C-DCC8-002CAFBB7C53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2AAB5F-D1FC-DE7D-0905-2347FC71B9EA}"/>
              </a:ext>
            </a:extLst>
          </p:cNvPr>
          <p:cNvSpPr txBox="1"/>
          <p:nvPr/>
        </p:nvSpPr>
        <p:spPr>
          <a:xfrm>
            <a:off x="5638661" y="3287063"/>
            <a:ext cx="335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C-13</a:t>
            </a:r>
            <a:endParaRPr lang="en-IN" sz="3200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7BD95-CABA-2129-702A-CC31D4CA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9E8F610-9ECF-03EB-709A-09F16D0DD52E}"/>
              </a:ext>
            </a:extLst>
          </p:cNvPr>
          <p:cNvSpPr/>
          <p:nvPr/>
        </p:nvSpPr>
        <p:spPr>
          <a:xfrm>
            <a:off x="997753" y="538207"/>
            <a:ext cx="134018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err="1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WorkFlow</a:t>
            </a:r>
            <a:endParaRPr lang="en-IN" sz="4450" dirty="0">
              <a:solidFill>
                <a:srgbClr val="3257B8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>
              <a:lnSpc>
                <a:spcPts val="5550"/>
              </a:lnSpc>
            </a:pPr>
            <a:endParaRPr lang="en-US" sz="4450" dirty="0">
              <a:solidFill>
                <a:srgbClr val="3257B8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36A0425-5932-C70A-D266-5DD35110AA65}"/>
              </a:ext>
            </a:extLst>
          </p:cNvPr>
          <p:cNvSpPr/>
          <p:nvPr/>
        </p:nvSpPr>
        <p:spPr>
          <a:xfrm>
            <a:off x="649410" y="1418159"/>
            <a:ext cx="13401870" cy="6119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600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2106F5-9DED-9745-6F68-A8986E71D365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1C9E67-9F1C-1C2F-BADF-CA6BD4C7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EB93E3-BC93-1A6C-E584-0B49FD53F367}"/>
              </a:ext>
            </a:extLst>
          </p:cNvPr>
          <p:cNvSpPr txBox="1"/>
          <p:nvPr/>
        </p:nvSpPr>
        <p:spPr>
          <a:xfrm>
            <a:off x="14194971" y="7860268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10</a:t>
            </a:r>
            <a:endParaRPr lang="en-I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E06F7D-61D1-3717-4780-CC36A9AB9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172304"/>
              </p:ext>
            </p:extLst>
          </p:nvPr>
        </p:nvGraphicFramePr>
        <p:xfrm>
          <a:off x="988138" y="1183967"/>
          <a:ext cx="12724414" cy="6442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64434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507B6-4B46-9DA5-3DA9-2FFCD59B1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362CC53-8880-9AFE-7550-8018D7AFB456}"/>
              </a:ext>
            </a:extLst>
          </p:cNvPr>
          <p:cNvSpPr/>
          <p:nvPr/>
        </p:nvSpPr>
        <p:spPr>
          <a:xfrm>
            <a:off x="997753" y="546096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References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31A9275-083F-A2D5-13BB-CEDF25CF12FF}"/>
              </a:ext>
            </a:extLst>
          </p:cNvPr>
          <p:cNvSpPr/>
          <p:nvPr/>
        </p:nvSpPr>
        <p:spPr>
          <a:xfrm>
            <a:off x="649409" y="1619971"/>
            <a:ext cx="13218990" cy="5849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2400" b="1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[1]</a:t>
            </a:r>
            <a:r>
              <a:rPr lang="en-US" sz="2400" b="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400" err="1">
                <a:solidFill>
                  <a:srgbClr val="222222"/>
                </a:solidFill>
                <a:latin typeface="Times New Roman"/>
                <a:cs typeface="Times New Roman"/>
              </a:rPr>
              <a:t>Ibrayev</a:t>
            </a:r>
            <a:r>
              <a:rPr lang="en-US" sz="2400">
                <a:solidFill>
                  <a:srgbClr val="222222"/>
                </a:solidFill>
                <a:latin typeface="Times New Roman"/>
                <a:cs typeface="Times New Roman"/>
              </a:rPr>
              <a:t>, S., </a:t>
            </a:r>
            <a:r>
              <a:rPr lang="en-US" sz="2400" err="1">
                <a:solidFill>
                  <a:srgbClr val="222222"/>
                </a:solidFill>
                <a:latin typeface="Times New Roman"/>
                <a:cs typeface="Times New Roman"/>
              </a:rPr>
              <a:t>Ibrayeva</a:t>
            </a:r>
            <a:r>
              <a:rPr lang="en-US" sz="2400">
                <a:solidFill>
                  <a:srgbClr val="222222"/>
                </a:solidFill>
                <a:latin typeface="Times New Roman"/>
                <a:cs typeface="Times New Roman"/>
              </a:rPr>
              <a:t>, A., </a:t>
            </a:r>
            <a:r>
              <a:rPr lang="en-US" sz="2400" err="1">
                <a:solidFill>
                  <a:srgbClr val="222222"/>
                </a:solidFill>
                <a:latin typeface="Times New Roman"/>
                <a:cs typeface="Times New Roman"/>
              </a:rPr>
              <a:t>Amanov</a:t>
            </a:r>
            <a:r>
              <a:rPr lang="en-US" sz="2400">
                <a:solidFill>
                  <a:srgbClr val="222222"/>
                </a:solidFill>
                <a:latin typeface="Times New Roman"/>
                <a:cs typeface="Times New Roman"/>
              </a:rPr>
              <a:t>, B. and </a:t>
            </a:r>
            <a:r>
              <a:rPr lang="en-US" sz="2400" err="1">
                <a:solidFill>
                  <a:srgbClr val="222222"/>
                </a:solidFill>
                <a:latin typeface="Times New Roman"/>
                <a:cs typeface="Times New Roman"/>
              </a:rPr>
              <a:t>Tolenov</a:t>
            </a:r>
            <a:r>
              <a:rPr lang="en-US" sz="2400">
                <a:solidFill>
                  <a:srgbClr val="222222"/>
                </a:solidFill>
                <a:latin typeface="Times New Roman"/>
                <a:cs typeface="Times New Roman"/>
              </a:rPr>
              <a:t>, S., 2024. Development of a Service Robot for Hospital Environments in Rehabilitation Medicine with LiDAR Based Simultaneous Localization and Mapping. </a:t>
            </a:r>
            <a:r>
              <a:rPr lang="en-US" sz="2400" i="1" err="1">
                <a:solidFill>
                  <a:srgbClr val="222222"/>
                </a:solidFill>
                <a:latin typeface="Times New Roman"/>
                <a:cs typeface="Times New Roman"/>
              </a:rPr>
              <a:t>arXiv</a:t>
            </a:r>
            <a:r>
              <a:rPr lang="en-US" sz="2400" i="1">
                <a:solidFill>
                  <a:srgbClr val="222222"/>
                </a:solidFill>
                <a:latin typeface="Times New Roman"/>
                <a:cs typeface="Times New Roman"/>
              </a:rPr>
              <a:t> preprint arXiv:2411.04797</a:t>
            </a:r>
            <a:r>
              <a:rPr lang="en-US" sz="240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b="1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[2]</a:t>
            </a:r>
            <a:r>
              <a:rPr lang="en-US" sz="2400" b="1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lang="en-US" sz="2400">
                <a:solidFill>
                  <a:srgbClr val="222222"/>
                </a:solidFill>
                <a:latin typeface="Times New Roman"/>
                <a:cs typeface="Times New Roman"/>
              </a:rPr>
              <a:t>Huang, H.W., Ehmke, C., Merewether, G., Dadabhoy, F., Feng, A., Thomas, A.J., Li, C., da Silva, M., </a:t>
            </a:r>
            <a:r>
              <a:rPr lang="en-US" sz="2400" err="1">
                <a:solidFill>
                  <a:srgbClr val="222222"/>
                </a:solidFill>
                <a:latin typeface="Times New Roman"/>
                <a:cs typeface="Times New Roman"/>
              </a:rPr>
              <a:t>Raibert</a:t>
            </a:r>
            <a:r>
              <a:rPr lang="en-US" sz="2400">
                <a:solidFill>
                  <a:srgbClr val="222222"/>
                </a:solidFill>
                <a:latin typeface="Times New Roman"/>
                <a:cs typeface="Times New Roman"/>
              </a:rPr>
              <a:t>, M.H., Boyer, E.W. and Traverso, G., 2023. Agile mobile robotic platform for contactless vital signs monitoring. </a:t>
            </a:r>
            <a:r>
              <a:rPr lang="en-US" sz="2400" i="1" err="1">
                <a:solidFill>
                  <a:srgbClr val="222222"/>
                </a:solidFill>
                <a:latin typeface="Times New Roman"/>
                <a:cs typeface="Times New Roman"/>
              </a:rPr>
              <a:t>Authorea</a:t>
            </a:r>
            <a:r>
              <a:rPr lang="en-US" sz="2400" i="1">
                <a:solidFill>
                  <a:srgbClr val="222222"/>
                </a:solidFill>
                <a:latin typeface="Times New Roman"/>
                <a:cs typeface="Times New Roman"/>
              </a:rPr>
              <a:t> Preprints</a:t>
            </a:r>
            <a:r>
              <a:rPr lang="en-US" sz="240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r>
              <a:rPr lang="en-IN" sz="2400">
                <a:solidFill>
                  <a:srgbClr val="222222"/>
                </a:solidFill>
                <a:latin typeface="Times New Roman"/>
                <a:cs typeface="Times New Roman"/>
              </a:rPr>
              <a:t>.</a:t>
            </a:r>
            <a:endParaRPr lang="en-US" sz="2400">
              <a:solidFill>
                <a:srgbClr val="222222"/>
              </a:solidFill>
              <a:latin typeface="Times New Roman"/>
              <a:cs typeface="Times New Roman"/>
            </a:endParaRP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[3]</a:t>
            </a:r>
            <a:r>
              <a:rPr lang="en-US" sz="2400" b="1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 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Rout, A., Reddy, H., Raj, S.V., Reddy, B., Naidu, L., Kiran, K. and Ravikumar, R., 2024, May. Development of LIDAR-SLAM Integrated Low Cost Health Care Monitoring Robot with Sustainable Material. In </a:t>
            </a:r>
            <a:r>
              <a:rPr lang="en-US" sz="2400" b="0" i="1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2024 9th International Conference on Control and Robotics Engineering (ICCRE)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 (pp. 12-16). IEEE.</a:t>
            </a:r>
          </a:p>
          <a:p>
            <a:pPr marL="0" indent="0" algn="just">
              <a:buNone/>
            </a:pPr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b="1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[4] 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Huang, H.W., Chen, J., Chai, P.R., Ehmke, C., Rupp, P., Dadabhoy, F.Z., Feng, A., Li, C., Thomas, A.J., da Silva, M. and Boyer, E.W., 2022. Mobile robotic platform for contactless vital sign monitoring. </a:t>
            </a:r>
            <a:r>
              <a:rPr lang="en-US" sz="2400" b="0" i="1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Cyborg and Bionic Systems</a:t>
            </a:r>
            <a:r>
              <a:rPr lang="en-IN" sz="2400" b="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.</a:t>
            </a:r>
            <a:endParaRPr lang="en-US" sz="2400">
              <a:solidFill>
                <a:srgbClr val="15213F"/>
              </a:solidFill>
              <a:latin typeface="Times New Roman"/>
              <a:ea typeface="Roboto" pitchFamily="34" charset="-122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42B71-52C5-1D73-C151-53ECE05E5D97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E5D5C-D13F-CAAF-D473-0B4BED164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F3BA1F-0F9F-6F71-C149-92E5342F1E5B}"/>
              </a:ext>
            </a:extLst>
          </p:cNvPr>
          <p:cNvSpPr txBox="1"/>
          <p:nvPr/>
        </p:nvSpPr>
        <p:spPr>
          <a:xfrm>
            <a:off x="14194971" y="7860268"/>
            <a:ext cx="43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11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357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C7359-401A-8F0B-F8C0-1725197F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3D622BE-625E-FF4D-6118-B6C7E093472C}"/>
              </a:ext>
            </a:extLst>
          </p:cNvPr>
          <p:cNvSpPr/>
          <p:nvPr/>
        </p:nvSpPr>
        <p:spPr>
          <a:xfrm>
            <a:off x="997753" y="546096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References</a:t>
            </a: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DA9AB0F7-E9C5-DE7F-0C26-F4BBB6BC02DD}"/>
              </a:ext>
            </a:extLst>
          </p:cNvPr>
          <p:cNvSpPr/>
          <p:nvPr/>
        </p:nvSpPr>
        <p:spPr>
          <a:xfrm>
            <a:off x="649410" y="1660888"/>
            <a:ext cx="13218990" cy="57684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n-US" sz="2400" b="1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[5] 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Huang, Y., Wang, Y., Li, X., Chen, H., Si, Y., Zhang, Y., Zhou, H., Yang, Y., Li, M., Xie, Y. and Wang, H., 2024, August. CMS-Robot: A Cloud Medical Service Robot Merging SLAM and IoT for Enhanced Healthcare Delivery. In </a:t>
            </a:r>
            <a:r>
              <a:rPr lang="en-US" sz="2400" b="0" i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 IEEE 19th Conference on Industrial Electronics and Applications (ICIEA)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(pp. 1-6). IEEE.</a:t>
            </a:r>
          </a:p>
          <a:p>
            <a:pPr algn="just"/>
            <a:endParaRPr lang="en-US" sz="2400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  <a:p>
            <a:pPr algn="just"/>
            <a:r>
              <a:rPr lang="en-US" sz="2400" b="1">
                <a:solidFill>
                  <a:srgbClr val="15213F"/>
                </a:solidFill>
                <a:latin typeface="Times New Roman"/>
                <a:ea typeface="Roboto"/>
                <a:cs typeface="Times New Roman"/>
              </a:rPr>
              <a:t>[6] 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Mireles, C., Sanchez, M., Cruz-Ortiz, D., Salgado, I. and Chairez, I., 2023. Home-care nursing controlled mobile robot with vital signal monitoring. </a:t>
            </a:r>
            <a:r>
              <a:rPr lang="en-US" sz="2400" b="0" i="1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Medical &amp; Biological Engineering &amp; Computing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, </a:t>
            </a:r>
            <a:r>
              <a:rPr lang="en-US" sz="2400" b="0" i="1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61</a:t>
            </a:r>
            <a:r>
              <a:rPr lang="en-US" sz="2400" b="0" i="0">
                <a:solidFill>
                  <a:srgbClr val="222222"/>
                </a:solidFill>
                <a:effectLst/>
                <a:latin typeface="Times New Roman"/>
                <a:cs typeface="Times New Roman"/>
              </a:rPr>
              <a:t>(2), pp.399-420.</a:t>
            </a:r>
            <a:endParaRPr lang="en-US" sz="2400">
              <a:solidFill>
                <a:srgbClr val="15213F"/>
              </a:solidFill>
              <a:latin typeface="Times New Roman"/>
              <a:ea typeface="Roboto" pitchFamily="34" charset="-122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3D3346-B98F-D189-B7EA-A4555EFDA58C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A603C-06C5-8DB1-F80A-60AFB3FF0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5A1D92-226D-9F99-1FBF-397F3C3A7107}"/>
              </a:ext>
            </a:extLst>
          </p:cNvPr>
          <p:cNvSpPr txBox="1"/>
          <p:nvPr/>
        </p:nvSpPr>
        <p:spPr>
          <a:xfrm>
            <a:off x="14173200" y="7860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12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64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98517" y="548072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E38526-F6ED-47EA-D8A3-AA8CF352DFD7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6D363CDD-F471-AC2D-3496-9CD5B0E9CFD7}"/>
              </a:ext>
            </a:extLst>
          </p:cNvPr>
          <p:cNvSpPr/>
          <p:nvPr/>
        </p:nvSpPr>
        <p:spPr>
          <a:xfrm>
            <a:off x="801810" y="20413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AF300005-083C-8D5E-776E-9E1EDA8FE546}"/>
              </a:ext>
            </a:extLst>
          </p:cNvPr>
          <p:cNvSpPr/>
          <p:nvPr/>
        </p:nvSpPr>
        <p:spPr>
          <a:xfrm>
            <a:off x="887248" y="1888190"/>
            <a:ext cx="12529721" cy="59479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Hospitals, particularly during night-time shifts, face challenges in timely and efficient patient monitoring.</a:t>
            </a:r>
            <a:endParaRPr lang="en-US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Current healthcare workflows rely heavily on manual monitoring by nurses and medical staff.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To address these issues, we propose the development of an autonomous pharmacy robot equipped with advanced navigation, and medication delivery capabilities.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An autonomous system can enhance efficiency, allowing healthcare professionals to focus on critical patient care rather than routine monitoring and medication distribution. </a:t>
            </a:r>
          </a:p>
          <a:p>
            <a:pPr marL="35941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A user-friendly interface will allow nurses and doctors to monitor the robot’s navigation, track patient vitals, and receive alerts in case of anomalies. 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2D2FB5-062B-55C3-6729-745F9FD64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39A55-B3F2-B020-0B14-04D97597B363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2</a:t>
            </a:r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5FFE8-D435-26FD-96BB-9FF95223B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38A91D-4E56-23FD-28AD-12D62F7D5CA2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13BFD3-51D7-009D-D3B4-424F0532F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29485"/>
              </p:ext>
            </p:extLst>
          </p:nvPr>
        </p:nvGraphicFramePr>
        <p:xfrm>
          <a:off x="737872" y="1144761"/>
          <a:ext cx="13050747" cy="6467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9808">
                  <a:extLst>
                    <a:ext uri="{9D8B030D-6E8A-4147-A177-3AD203B41FA5}">
                      <a16:colId xmlns:a16="http://schemas.microsoft.com/office/drawing/2014/main" val="1093805105"/>
                    </a:ext>
                  </a:extLst>
                </a:gridCol>
                <a:gridCol w="2613330">
                  <a:extLst>
                    <a:ext uri="{9D8B030D-6E8A-4147-A177-3AD203B41FA5}">
                      <a16:colId xmlns:a16="http://schemas.microsoft.com/office/drawing/2014/main" val="184283110"/>
                    </a:ext>
                  </a:extLst>
                </a:gridCol>
                <a:gridCol w="1820326">
                  <a:extLst>
                    <a:ext uri="{9D8B030D-6E8A-4147-A177-3AD203B41FA5}">
                      <a16:colId xmlns:a16="http://schemas.microsoft.com/office/drawing/2014/main" val="1392893838"/>
                    </a:ext>
                  </a:extLst>
                </a:gridCol>
                <a:gridCol w="1340888">
                  <a:extLst>
                    <a:ext uri="{9D8B030D-6E8A-4147-A177-3AD203B41FA5}">
                      <a16:colId xmlns:a16="http://schemas.microsoft.com/office/drawing/2014/main" val="4059091208"/>
                    </a:ext>
                  </a:extLst>
                </a:gridCol>
                <a:gridCol w="3265427">
                  <a:extLst>
                    <a:ext uri="{9D8B030D-6E8A-4147-A177-3AD203B41FA5}">
                      <a16:colId xmlns:a16="http://schemas.microsoft.com/office/drawing/2014/main" val="325697734"/>
                    </a:ext>
                  </a:extLst>
                </a:gridCol>
                <a:gridCol w="3340968">
                  <a:extLst>
                    <a:ext uri="{9D8B030D-6E8A-4147-A177-3AD203B41FA5}">
                      <a16:colId xmlns:a16="http://schemas.microsoft.com/office/drawing/2014/main" val="3811183624"/>
                    </a:ext>
                  </a:extLst>
                </a:gridCol>
              </a:tblGrid>
              <a:tr h="571274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Journal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Key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5152"/>
                  </a:ext>
                </a:extLst>
              </a:tr>
              <a:tr h="28867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/>
                          <a:cs typeface="Times New Roman"/>
                        </a:rPr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200" b="0" i="0" u="none" strike="noStrike" noProof="0">
                          <a:latin typeface="Times New Roman"/>
                          <a:cs typeface="Times New Roman"/>
                        </a:rPr>
                        <a:t>Development of a Service Robot for Hospital Environments in Rehabilitation Medicine with LiDAR-Based SLAM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200">
                          <a:latin typeface="Times New Roman"/>
                          <a:cs typeface="Times New Roman"/>
                        </a:rPr>
                        <a:t>arXiv</a:t>
                      </a: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IN" sz="2200">
                          <a:latin typeface="Times New Roman"/>
                          <a:cs typeface="Times New Roman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200" b="0" i="0" u="none" strike="noStrike" noProof="0">
                          <a:latin typeface="Times New Roman"/>
                          <a:cs typeface="Times New Roman"/>
                        </a:rPr>
                        <a:t>Sayat Ibrayev, Arman Ibrayeva,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Developed a 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medical service robot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using 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3D LiDAR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SLAM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for hospital navigation. Integrated 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NDT Matching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for mapping and obstacle avoidance. Validated via 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manual maneuvers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lang="en-US" sz="2000" b="1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ROS simulations</a:t>
                      </a:r>
                      <a:r>
                        <a:rPr lang="en-US" sz="2000" b="0" i="0" u="none" strike="noStrike" noProof="0">
                          <a:solidFill>
                            <a:srgbClr val="000000"/>
                          </a:solidFill>
                          <a:latin typeface="Times New Roman"/>
                          <a:cs typeface="Times New Roman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 b="0" i="0" u="none" strike="noStrike" noProof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2200" b="0" i="0" u="none" strike="noStrike" noProof="0">
                          <a:latin typeface="Times New Roman"/>
                          <a:cs typeface="Times New Roman"/>
                        </a:rPr>
                        <a:t>- High computational demand for real-time processing. - Needs further testing in dynamic hospital settings.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539177"/>
                  </a:ext>
                </a:extLst>
              </a:tr>
              <a:tr h="294101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200" b="0" i="0" u="none" strike="noStrike" noProof="0">
                          <a:latin typeface="Times New Roman"/>
                          <a:cs typeface="Times New Roman"/>
                        </a:rPr>
                        <a:t>Agile mobile robotic platform for contactless vital signs monitoring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/>
                          <a:cs typeface="Times New Roman"/>
                        </a:rPr>
                        <a:t>Symmetry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buNone/>
                      </a:pPr>
                      <a:r>
                        <a:rPr lang="en-IN" sz="2200" b="0" i="0" u="none" strike="noStrike" noProof="0">
                          <a:latin typeface="Times New Roman"/>
                          <a:cs typeface="Times New Roman"/>
                        </a:rPr>
                        <a:t>Hen-Wei Huang , peter chai , et 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>
                          <a:latin typeface="Times New Roman"/>
                          <a:cs typeface="Times New Roman"/>
                        </a:rPr>
                        <a:t>Developed an </a:t>
                      </a:r>
                      <a:r>
                        <a:rPr lang="en-US" sz="2000" b="1" i="0" u="none" strike="noStrike" noProof="0">
                          <a:latin typeface="Times New Roman"/>
                          <a:cs typeface="Times New Roman"/>
                        </a:rPr>
                        <a:t>AI-powered mobile robot</a:t>
                      </a:r>
                      <a:r>
                        <a:rPr lang="en-US" sz="2000" b="0" i="0" u="none" strike="noStrike" noProof="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lang="en-US" sz="2000" b="1" i="0" u="none" strike="noStrike" noProof="0">
                          <a:latin typeface="Times New Roman"/>
                          <a:cs typeface="Times New Roman"/>
                        </a:rPr>
                        <a:t>autonomous navigation</a:t>
                      </a:r>
                      <a:r>
                        <a:rPr lang="en-US" sz="2000" b="0" i="0" u="none" strike="noStrike" noProof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lang="en-US" sz="2000" b="1" i="0" u="none" strike="noStrike" noProof="0">
                          <a:latin typeface="Times New Roman"/>
                          <a:cs typeface="Times New Roman"/>
                        </a:rPr>
                        <a:t>biometric data collection</a:t>
                      </a:r>
                      <a:r>
                        <a:rPr lang="en-US" sz="2000" b="0" i="0" u="none" strike="noStrike" noProof="0">
                          <a:latin typeface="Times New Roman"/>
                          <a:cs typeface="Times New Roman"/>
                        </a:rPr>
                        <a:t>. Integrated </a:t>
                      </a:r>
                      <a:r>
                        <a:rPr lang="en-US" sz="2000" b="1" i="0" u="none" strike="noStrike" noProof="0">
                          <a:latin typeface="Times New Roman"/>
                          <a:cs typeface="Times New Roman"/>
                        </a:rPr>
                        <a:t>face detection</a:t>
                      </a:r>
                      <a:r>
                        <a:rPr lang="en-US" sz="2000" b="0" i="0" u="none" strike="noStrike" noProof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lang="en-US" sz="2000" b="1" i="0" u="none" strike="noStrike" noProof="0">
                          <a:latin typeface="Times New Roman"/>
                          <a:cs typeface="Times New Roman"/>
                        </a:rPr>
                        <a:t>distance estimation</a:t>
                      </a:r>
                      <a:r>
                        <a:rPr lang="en-US" sz="2000" b="0" i="0" u="none" strike="noStrike" noProof="0">
                          <a:latin typeface="Times New Roman"/>
                          <a:cs typeface="Times New Roman"/>
                        </a:rPr>
                        <a:t> with </a:t>
                      </a:r>
                      <a:r>
                        <a:rPr lang="en-US" sz="2000" b="1" i="0" u="none" strike="noStrike" noProof="0">
                          <a:latin typeface="Times New Roman"/>
                          <a:cs typeface="Times New Roman"/>
                        </a:rPr>
                        <a:t>InsightFace</a:t>
                      </a:r>
                      <a:r>
                        <a:rPr lang="en-US" sz="2000" b="0" i="0" u="none" strike="noStrike" noProof="0">
                          <a:latin typeface="Times New Roman"/>
                          <a:cs typeface="Times New Roman"/>
                        </a:rPr>
                        <a:t>. Applied a </a:t>
                      </a:r>
                      <a:r>
                        <a:rPr lang="en-US" sz="2000" b="1" i="0" u="none" strike="noStrike" noProof="0">
                          <a:latin typeface="Times New Roman"/>
                          <a:cs typeface="Times New Roman"/>
                        </a:rPr>
                        <a:t>compensation algorithm</a:t>
                      </a:r>
                      <a:r>
                        <a:rPr lang="en-US" sz="2000" b="0" i="0" u="none" strike="noStrike" noProof="0">
                          <a:latin typeface="Times New Roman"/>
                          <a:cs typeface="Times New Roman"/>
                        </a:rPr>
                        <a:t> for accurate thermal imaging.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0" i="0" u="none" strike="noStrike" noProof="0"/>
                        <a:t>Limited by </a:t>
                      </a:r>
                      <a:r>
                        <a:rPr lang="en-US" sz="2200" b="1" i="0" u="none" strike="noStrike" noProof="0"/>
                        <a:t>ambient temperature variations</a:t>
                      </a:r>
                      <a:r>
                        <a:rPr lang="en-US" sz="2200" b="0" i="0" u="none" strike="noStrike" noProof="0"/>
                        <a:t>, impacting IR accuracy. 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US" sz="2200" b="1" i="0" u="none" strike="noStrike" noProof="0"/>
                        <a:t>Motion artifacts</a:t>
                      </a:r>
                      <a:r>
                        <a:rPr lang="en-US" sz="2200" b="0" i="0" u="none" strike="noStrike" noProof="0"/>
                        <a:t> affect </a:t>
                      </a:r>
                      <a:r>
                        <a:rPr lang="en-US" sz="2200" b="1" i="0" u="none" strike="noStrike" noProof="0"/>
                        <a:t>rPPG-based HR and SpO2</a:t>
                      </a:r>
                      <a:r>
                        <a:rPr lang="en-US" sz="2200" b="0" i="0" u="none" strike="noStrike" noProof="0"/>
                        <a:t> measurements.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965055"/>
                  </a:ext>
                </a:extLst>
              </a:tr>
            </a:tbl>
          </a:graphicData>
        </a:graphic>
      </p:graphicFrame>
      <p:sp>
        <p:nvSpPr>
          <p:cNvPr id="3" name="Text 1">
            <a:extLst>
              <a:ext uri="{FF2B5EF4-FFF2-40B4-BE49-F238E27FC236}">
                <a16:creationId xmlns:a16="http://schemas.microsoft.com/office/drawing/2014/main" id="{5581B161-5C59-4B05-2064-696285611473}"/>
              </a:ext>
            </a:extLst>
          </p:cNvPr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E02DF8-DFAD-5493-4CEF-61060C05BCF4}"/>
              </a:ext>
            </a:extLst>
          </p:cNvPr>
          <p:cNvSpPr txBox="1"/>
          <p:nvPr/>
        </p:nvSpPr>
        <p:spPr>
          <a:xfrm>
            <a:off x="993084" y="439875"/>
            <a:ext cx="7315200" cy="7716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/>
                <a:ea typeface="Roboto Slab"/>
                <a:cs typeface="Roboto Slab"/>
              </a:rPr>
              <a:t>Literature Review </a:t>
            </a:r>
            <a:endParaRPr lang="en-US" sz="4450" dirty="0">
              <a:latin typeface="Roboto Slab"/>
              <a:ea typeface="Roboto Slab"/>
              <a:cs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6B15A5-930A-BC9B-271E-79D26BBEE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CC6110-E9E8-1D27-C090-24A39638EE78}"/>
              </a:ext>
            </a:extLst>
          </p:cNvPr>
          <p:cNvSpPr txBox="1"/>
          <p:nvPr/>
        </p:nvSpPr>
        <p:spPr>
          <a:xfrm>
            <a:off x="14283682" y="7871419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3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445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0C752-BAF9-7D65-442B-C36DB2AA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43DDB8-0E0C-ED65-2BCC-7AE693FCB264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6BE42E-ED0F-B6DE-AB93-FC0B492440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74060"/>
              </p:ext>
            </p:extLst>
          </p:nvPr>
        </p:nvGraphicFramePr>
        <p:xfrm>
          <a:off x="641780" y="1137326"/>
          <a:ext cx="13346840" cy="6769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28">
                  <a:extLst>
                    <a:ext uri="{9D8B030D-6E8A-4147-A177-3AD203B41FA5}">
                      <a16:colId xmlns:a16="http://schemas.microsoft.com/office/drawing/2014/main" val="1093805105"/>
                    </a:ext>
                  </a:extLst>
                </a:gridCol>
                <a:gridCol w="2625493">
                  <a:extLst>
                    <a:ext uri="{9D8B030D-6E8A-4147-A177-3AD203B41FA5}">
                      <a16:colId xmlns:a16="http://schemas.microsoft.com/office/drawing/2014/main" val="184283110"/>
                    </a:ext>
                  </a:extLst>
                </a:gridCol>
                <a:gridCol w="1662702">
                  <a:extLst>
                    <a:ext uri="{9D8B030D-6E8A-4147-A177-3AD203B41FA5}">
                      <a16:colId xmlns:a16="http://schemas.microsoft.com/office/drawing/2014/main" val="1392893838"/>
                    </a:ext>
                  </a:extLst>
                </a:gridCol>
                <a:gridCol w="1761892">
                  <a:extLst>
                    <a:ext uri="{9D8B030D-6E8A-4147-A177-3AD203B41FA5}">
                      <a16:colId xmlns:a16="http://schemas.microsoft.com/office/drawing/2014/main" val="4059091208"/>
                    </a:ext>
                  </a:extLst>
                </a:gridCol>
                <a:gridCol w="3088460">
                  <a:extLst>
                    <a:ext uri="{9D8B030D-6E8A-4147-A177-3AD203B41FA5}">
                      <a16:colId xmlns:a16="http://schemas.microsoft.com/office/drawing/2014/main" val="325697734"/>
                    </a:ext>
                  </a:extLst>
                </a:gridCol>
                <a:gridCol w="3535365">
                  <a:extLst>
                    <a:ext uri="{9D8B030D-6E8A-4147-A177-3AD203B41FA5}">
                      <a16:colId xmlns:a16="http://schemas.microsoft.com/office/drawing/2014/main" val="3811183624"/>
                    </a:ext>
                  </a:extLst>
                </a:gridCol>
              </a:tblGrid>
              <a:tr h="473529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Journal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Key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/>
                          <a:cs typeface="Times New Roman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5152"/>
                  </a:ext>
                </a:extLst>
              </a:tr>
              <a:tr h="335570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Development of LIDAR-SLAM Integrated Low Cost Health Care Monitoring Robot with Sustainable Material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9th International Conference on Control and Robotics Engineering (ICCRE), 10-12 May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/>
                          <a:cs typeface="Times New Roman"/>
                        </a:rPr>
                        <a:t>Amruta Rout, Hemanth Reddy, Sri Vardhan Raj,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The robot integrates </a:t>
                      </a:r>
                      <a:r>
                        <a:rPr lang="en-US" sz="2200" b="1">
                          <a:latin typeface="Times New Roman"/>
                          <a:cs typeface="Times New Roman"/>
                        </a:rPr>
                        <a:t>LIDAR-SLAM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lang="en-US" sz="2200" b="1">
                          <a:latin typeface="Times New Roman"/>
                          <a:cs typeface="Times New Roman"/>
                        </a:rPr>
                        <a:t>autonomous navigation</a:t>
                      </a:r>
                      <a:r>
                        <a:rPr lang="en-US" sz="2200" b="0">
                          <a:latin typeface="Times New Roman"/>
                          <a:cs typeface="Times New Roman"/>
                        </a:rPr>
                        <a:t>,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uses sustainable materials like bamboo, and performs tasks like </a:t>
                      </a:r>
                      <a:r>
                        <a:rPr lang="en-US" sz="2200" b="1">
                          <a:latin typeface="Times New Roman"/>
                          <a:cs typeface="Times New Roman"/>
                        </a:rPr>
                        <a:t>medicine delivery, monitoring, and sanitization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.</a:t>
                      </a:r>
                      <a:endParaRPr lang="en-IN" sz="22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Potential durability concerns with bamboo-based robotic components. Requires further AI integration for improved healthcare services and decision-making</a:t>
                      </a:r>
                      <a:endParaRPr lang="en-IN" sz="22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539177"/>
                  </a:ext>
                </a:extLst>
              </a:tr>
              <a:tr h="9854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/>
                          <a:cs typeface="Times New Roman"/>
                        </a:rPr>
                        <a:t>4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/>
                          <a:cs typeface="Times New Roman"/>
                        </a:rPr>
                        <a:t>Mobile Robotic Platform for Contactless Vital Sign Monitoring</a:t>
                      </a:r>
                      <a:endParaRPr lang="en-IN" sz="22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/>
                          <a:cs typeface="Times New Roman"/>
                        </a:rPr>
                        <a:t>Cyborg and Bionic Systems, Vol 2022, 30 Apr 2022</a:t>
                      </a:r>
                      <a:endParaRPr lang="en-IN" sz="22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/>
                          <a:cs typeface="Times New Roman"/>
                        </a:rPr>
                        <a:t>Hen-Wei Huang, Jack Chen, Peter R. Chai, Claas Ehmke,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/>
                          <a:cs typeface="Times New Roman"/>
                        </a:rPr>
                        <a:t>Dr. Spot, a </a:t>
                      </a:r>
                      <a:r>
                        <a:rPr lang="en-US" sz="2200" b="1">
                          <a:latin typeface="Times New Roman"/>
                          <a:cs typeface="Times New Roman"/>
                        </a:rPr>
                        <a:t>teleoperated quadruped robot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, enables accurate, </a:t>
                      </a:r>
                      <a:r>
                        <a:rPr lang="en-US" sz="2200" b="1">
                          <a:latin typeface="Times New Roman"/>
                          <a:cs typeface="Times New Roman"/>
                        </a:rPr>
                        <a:t>contactless monitoring</a:t>
                      </a:r>
                      <a:r>
                        <a:rPr lang="en-US" sz="2200">
                          <a:latin typeface="Times New Roman"/>
                          <a:cs typeface="Times New Roman"/>
                        </a:rPr>
                        <a:t> of vital signs while maintaining social distancing in hospital settings.</a:t>
                      </a:r>
                      <a:endParaRPr lang="en-IN" sz="220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/>
                          <a:cs typeface="Times New Roman"/>
                        </a:rPr>
                        <a:t>The system relies on external control rather than full autonomy. long-term usability remain untested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965055"/>
                  </a:ext>
                </a:extLst>
              </a:tr>
            </a:tbl>
          </a:graphicData>
        </a:graphic>
      </p:graphicFrame>
      <p:sp>
        <p:nvSpPr>
          <p:cNvPr id="3" name="Text 1">
            <a:extLst>
              <a:ext uri="{FF2B5EF4-FFF2-40B4-BE49-F238E27FC236}">
                <a16:creationId xmlns:a16="http://schemas.microsoft.com/office/drawing/2014/main" id="{457B9401-D62C-CA82-AA89-FCEA169A3C77}"/>
              </a:ext>
            </a:extLst>
          </p:cNvPr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86C4E5-1CDB-0753-0142-DD5F90C818F8}"/>
              </a:ext>
            </a:extLst>
          </p:cNvPr>
          <p:cNvSpPr txBox="1"/>
          <p:nvPr/>
        </p:nvSpPr>
        <p:spPr>
          <a:xfrm>
            <a:off x="1005008" y="456275"/>
            <a:ext cx="7315200" cy="7716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/>
                <a:ea typeface="Roboto Slab"/>
                <a:cs typeface="Roboto Slab"/>
              </a:rPr>
              <a:t>Literature Review </a:t>
            </a:r>
            <a:endParaRPr lang="en-US" sz="4450" dirty="0">
              <a:latin typeface="Roboto Slab"/>
              <a:ea typeface="Roboto Slab"/>
              <a:cs typeface="Roboto Slab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4BEF2F-356D-E97D-ADD2-6F8C995BD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80B8B0-C253-A6FC-7A1E-BB8DD8FCD457}"/>
              </a:ext>
            </a:extLst>
          </p:cNvPr>
          <p:cNvSpPr txBox="1"/>
          <p:nvPr/>
        </p:nvSpPr>
        <p:spPr>
          <a:xfrm>
            <a:off x="14283682" y="7871419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4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478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7D39E-79F7-5234-F89B-47EFD7DC3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024872-D26A-D21F-9E8A-BD6454544065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9814F4CD-DA6B-396D-7AEC-B449330B5409}"/>
              </a:ext>
            </a:extLst>
          </p:cNvPr>
          <p:cNvSpPr/>
          <p:nvPr/>
        </p:nvSpPr>
        <p:spPr>
          <a:xfrm>
            <a:off x="649410" y="1888958"/>
            <a:ext cx="12480965" cy="38741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>
              <a:solidFill>
                <a:srgbClr val="15213F"/>
              </a:solidFill>
              <a:latin typeface="Times New Roman" panose="02020603050405020304" pitchFamily="18" charset="0"/>
              <a:ea typeface="Roboto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B3922-30AD-6A33-E143-F381DA2C980D}"/>
              </a:ext>
            </a:extLst>
          </p:cNvPr>
          <p:cNvSpPr txBox="1"/>
          <p:nvPr/>
        </p:nvSpPr>
        <p:spPr>
          <a:xfrm>
            <a:off x="993852" y="448921"/>
            <a:ext cx="7315200" cy="779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Literature Review </a:t>
            </a:r>
            <a:endParaRPr lang="en-US" sz="44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A17751-ED10-911E-A8C8-2967BC736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63CF0-403F-BE12-614C-2B582B8E1DE3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5</a:t>
            </a:r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5E59CC-24F4-01CB-098F-5A49F3F7F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807065"/>
              </p:ext>
            </p:extLst>
          </p:nvPr>
        </p:nvGraphicFramePr>
        <p:xfrm>
          <a:off x="676073" y="1137326"/>
          <a:ext cx="13278255" cy="64381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2928">
                  <a:extLst>
                    <a:ext uri="{9D8B030D-6E8A-4147-A177-3AD203B41FA5}">
                      <a16:colId xmlns:a16="http://schemas.microsoft.com/office/drawing/2014/main" val="1093805105"/>
                    </a:ext>
                  </a:extLst>
                </a:gridCol>
                <a:gridCol w="2505364">
                  <a:extLst>
                    <a:ext uri="{9D8B030D-6E8A-4147-A177-3AD203B41FA5}">
                      <a16:colId xmlns:a16="http://schemas.microsoft.com/office/drawing/2014/main" val="184283110"/>
                    </a:ext>
                  </a:extLst>
                </a:gridCol>
                <a:gridCol w="1770509">
                  <a:extLst>
                    <a:ext uri="{9D8B030D-6E8A-4147-A177-3AD203B41FA5}">
                      <a16:colId xmlns:a16="http://schemas.microsoft.com/office/drawing/2014/main" val="1392893838"/>
                    </a:ext>
                  </a:extLst>
                </a:gridCol>
                <a:gridCol w="1761893">
                  <a:extLst>
                    <a:ext uri="{9D8B030D-6E8A-4147-A177-3AD203B41FA5}">
                      <a16:colId xmlns:a16="http://schemas.microsoft.com/office/drawing/2014/main" val="4059091208"/>
                    </a:ext>
                  </a:extLst>
                </a:gridCol>
                <a:gridCol w="3044283">
                  <a:extLst>
                    <a:ext uri="{9D8B030D-6E8A-4147-A177-3AD203B41FA5}">
                      <a16:colId xmlns:a16="http://schemas.microsoft.com/office/drawing/2014/main" val="325697734"/>
                    </a:ext>
                  </a:extLst>
                </a:gridCol>
                <a:gridCol w="3523278">
                  <a:extLst>
                    <a:ext uri="{9D8B030D-6E8A-4147-A177-3AD203B41FA5}">
                      <a16:colId xmlns:a16="http://schemas.microsoft.com/office/drawing/2014/main" val="3811183624"/>
                    </a:ext>
                  </a:extLst>
                </a:gridCol>
              </a:tblGrid>
              <a:tr h="595202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Outcomes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35152"/>
                  </a:ext>
                </a:extLst>
              </a:tr>
              <a:tr h="30024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CMS-Robot: A Cloud Medical Service Robot Merging SLAM and IoT for Enhanced Healthcare Delivery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19th Conference on Industrial Electronics and Applications (ICIEA) 2024 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Yubin Huang, </a:t>
                      </a:r>
                      <a:r>
                        <a:rPr lang="en-IN" sz="22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Yihao</a:t>
                      </a: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Wang, Xiaofeng Li,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robot enhances hospital efficiency by integrating </a:t>
                      </a:r>
                      <a:r>
                        <a:rPr 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SLAM and IoT</a:t>
                      </a: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</a:t>
                      </a:r>
                      <a:r>
                        <a:rPr 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autonomous navigation</a:t>
                      </a: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remote monitoring, and patient care.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Navigation accuracy may be affected in highly dynamic environments, and obstacle avoidance in crowded spaces remains a challenge.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539177"/>
                  </a:ext>
                </a:extLst>
              </a:tr>
              <a:tr h="279568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Home-care nursing controlled mobile robot with vital signal monitoring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Bionic Systems November 2022</a:t>
                      </a:r>
                      <a:endParaRPr lang="en-US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Caridad Mireles, Misael Sanchez, David Cruz-Ortiz,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robot effectively monitors vital signs and assists in the </a:t>
                      </a:r>
                      <a:r>
                        <a:rPr 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gait cycle </a:t>
                      </a: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home-care patients using </a:t>
                      </a:r>
                      <a:r>
                        <a:rPr 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3D-printed components </a:t>
                      </a: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</a:t>
                      </a:r>
                      <a:r>
                        <a:rPr lang="en-US" sz="2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embedded sensors</a:t>
                      </a:r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2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testing with only 5 volunteers; scalability and long-term performance in real-world home settings remain unverified.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696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05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BDED3-EB40-8B9F-CFFE-33A6B4BB5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F375127-5515-3EB1-8B4F-D5035B46C521}"/>
              </a:ext>
            </a:extLst>
          </p:cNvPr>
          <p:cNvSpPr/>
          <p:nvPr/>
        </p:nvSpPr>
        <p:spPr>
          <a:xfrm>
            <a:off x="986865" y="535209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Objectives </a:t>
            </a:r>
            <a:endParaRPr lang="en-US" sz="44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DDC1FC-849E-0D2B-416D-F25F2AC57D1B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88BD7-DD36-5B66-0B94-4D99E5B0F428}"/>
              </a:ext>
            </a:extLst>
          </p:cNvPr>
          <p:cNvSpPr txBox="1"/>
          <p:nvPr/>
        </p:nvSpPr>
        <p:spPr>
          <a:xfrm>
            <a:off x="563376" y="1881051"/>
            <a:ext cx="12995870" cy="47004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Develop Autonomous Navigation</a:t>
            </a:r>
            <a:r>
              <a:rPr lang="en-IN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Implement a real-time RTAB-Map SLAM system using RGB-D cameras and IMU for accurate mapping and navigation in hospital environments.</a:t>
            </a:r>
            <a:endParaRPr lang="en-US" sz="2400" dirty="0"/>
          </a:p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Ensure Precise Movement and Obstacle Avoidance</a:t>
            </a:r>
            <a:r>
              <a:rPr lang="en-IN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Integrate sensors for reliable obstacle detection and precise navigation through hospital corridors.</a:t>
            </a:r>
          </a:p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Implement Real-Time Data Management</a:t>
            </a:r>
            <a:r>
              <a:rPr lang="en-IN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Design a system for secure real-time processing and storage of medical data, enabling smooth integration of patient vitals and task updates.</a:t>
            </a:r>
          </a:p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Integrate Safety Protocols</a:t>
            </a:r>
            <a:r>
              <a:rPr lang="en-IN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Develop emergency stop mechanisms, obstacle detection, and monitoring protocols to ensure safe and efficient robot operation.</a:t>
            </a:r>
          </a:p>
          <a:p>
            <a:pPr marL="35941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Optimize Task Scheduling and Delivery</a:t>
            </a:r>
            <a:r>
              <a:rPr lang="en-IN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: Automate task management, including optimized routing for multiple deliveries, with real-time tracking for healthcare professionals.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1237F1-C313-4EAD-B961-0972A1E7C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661A53-C089-B24B-160F-C6812C87CBA1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969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86B0B-EA00-17A7-3685-7FCDB29A1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:a16="http://schemas.microsoft.com/office/drawing/2014/main" id="{EA37C56A-C84A-3A66-3FF4-C30ACAB6563B}"/>
              </a:ext>
            </a:extLst>
          </p:cNvPr>
          <p:cNvSpPr/>
          <p:nvPr/>
        </p:nvSpPr>
        <p:spPr>
          <a:xfrm>
            <a:off x="610605" y="1563264"/>
            <a:ext cx="13409189" cy="5103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Raspberry Pi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Controls the robot's motors, LED, fan, and manages communication with the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Flask Web Server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for task processing and updates.</a:t>
            </a:r>
            <a:endParaRPr lang="en-US" sz="2400" dirty="0">
              <a:solidFill>
                <a:srgbClr val="15213F"/>
              </a:solidFill>
              <a:latin typeface="Times New Roman" panose="02020603050405020304" pitchFamily="18" charset="0"/>
              <a:ea typeface="Roboto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RGB-D Camera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Captures visual and depth data to build the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2D map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for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SLAM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and aid in navigation.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IMU (Inertial Measurement Unit)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Provides motion data (acceleration and rotation) to assist in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localization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odometry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for accurate navigation.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Flask Web Server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Processes incoming commands from the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Web Interface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, manages real-time updates, and stores data in </a:t>
            </a:r>
            <a:r>
              <a:rPr lang="en-US" sz="2400" b="1" dirty="0" err="1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Supabase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Ultrasonic/Infrared Sensors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Used for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obstacle detection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 and ensuring safe navigation by avoiding collisions.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Supabase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: Stores patient details, timestamps, and sensor readings for tracking and analysis.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FBEEDE-69A0-DB51-43A9-F6B39820B0F1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B2EC6-53B5-EA10-B642-C74021B1B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719F53-1D46-B8BF-0FAA-7EA6F6D39742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E3DD1F04-209F-C0FE-2683-BFCB2BD86C41}"/>
              </a:ext>
            </a:extLst>
          </p:cNvPr>
          <p:cNvSpPr/>
          <p:nvPr/>
        </p:nvSpPr>
        <p:spPr>
          <a:xfrm>
            <a:off x="997756" y="536885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2" charset="0"/>
                <a:ea typeface="Roboto Slab" pitchFamily="2" charset="0"/>
                <a:cs typeface="Roboto Slab" pitchFamily="2" charset="0"/>
              </a:rPr>
              <a:t>System Components</a:t>
            </a:r>
            <a:endParaRPr lang="en-US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49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06C25-C7FB-7086-C57A-3C48833E9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5ECE4CB-EAC9-61A2-B9E5-2DE57B8FD833}"/>
              </a:ext>
            </a:extLst>
          </p:cNvPr>
          <p:cNvSpPr/>
          <p:nvPr/>
        </p:nvSpPr>
        <p:spPr>
          <a:xfrm>
            <a:off x="986867" y="535210"/>
            <a:ext cx="124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Relevance to </a:t>
            </a:r>
            <a:r>
              <a:rPr lang="en-IN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Introduction to AI Robotics</a:t>
            </a:r>
            <a:endParaRPr lang="en-US" sz="4450" dirty="0">
              <a:solidFill>
                <a:srgbClr val="3257B8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F2F9BD64-439E-8A22-34D6-67D2193541B5}"/>
              </a:ext>
            </a:extLst>
          </p:cNvPr>
          <p:cNvSpPr/>
          <p:nvPr/>
        </p:nvSpPr>
        <p:spPr>
          <a:xfrm>
            <a:off x="649409" y="1998615"/>
            <a:ext cx="12480965" cy="49843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57150" indent="-3429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Autonomous Navigation: The project utilizes RTAB-Map SLAM, a fundamental robotics technique, to enable self-directed movement in dynamic hospital environments without human intervention.</a:t>
            </a:r>
          </a:p>
          <a:p>
            <a:pPr marL="57150" indent="-3429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Sensor Fusion and Perception: Combining RGB-D cameras and IMU sensors enhances environmental awareness, allowing the robot to detect obstacles, localize itself, and navigate efficiently.</a:t>
            </a:r>
          </a:p>
          <a:p>
            <a:pPr marL="57150" indent="-3429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Safety and Emergency Protocols: Real-time monitoring and predictive analysis ensure the robot can detect anomalies, respond to operational issues, and maintain reliability in critical scenarios.</a:t>
            </a:r>
          </a:p>
          <a:p>
            <a:pPr marL="57150" indent="-3429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Task Optimization and Scheduling: Intelligent scheduling and optimized route planning enhance task execution, reduce delays, and improve overall hospital logistics.</a:t>
            </a:r>
          </a:p>
          <a:p>
            <a:pPr marL="57150" indent="-3429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User Interface and Control: A web-based interface enables healthcare staff to monitor, control, and receive real-time updates from the robot, ensuring ease of use and operational efficiency.</a:t>
            </a:r>
          </a:p>
          <a:p>
            <a:pPr marL="360000" indent="-342900" algn="just">
              <a:spcBef>
                <a:spcPts val="1800"/>
              </a:spcBef>
              <a:buFont typeface="Wingdings" panose="05000000000000000000" pitchFamily="2" charset="2"/>
              <a:buChar char="§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A7913B-46F0-5104-2293-C7200BDED69F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E46598-D2BF-60C0-1348-5F934660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43E7D9-033C-3B8C-F1D1-7B1D51177264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8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7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9BE0-A618-7346-B5DF-8B21321D6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D00EA9D-9E8C-7B1F-2E9A-6014A825BF71}"/>
              </a:ext>
            </a:extLst>
          </p:cNvPr>
          <p:cNvSpPr/>
          <p:nvPr/>
        </p:nvSpPr>
        <p:spPr>
          <a:xfrm>
            <a:off x="994275" y="546094"/>
            <a:ext cx="134018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Relevance to </a:t>
            </a:r>
            <a:r>
              <a:rPr lang="en-IN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Mathematics For Computing 4</a:t>
            </a:r>
          </a:p>
          <a:p>
            <a:pPr>
              <a:lnSpc>
                <a:spcPts val="5550"/>
              </a:lnSpc>
            </a:pPr>
            <a:endParaRPr lang="en-US" sz="4450" dirty="0">
              <a:solidFill>
                <a:srgbClr val="3257B8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5E9668D9-C7E9-30D9-CB23-8C13FD802ED0}"/>
              </a:ext>
            </a:extLst>
          </p:cNvPr>
          <p:cNvSpPr/>
          <p:nvPr/>
        </p:nvSpPr>
        <p:spPr>
          <a:xfrm>
            <a:off x="649410" y="1418159"/>
            <a:ext cx="13401870" cy="6119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60000" indent="-3429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FF674-E87C-8373-8E32-36C3DA5CB05D}"/>
              </a:ext>
            </a:extLst>
          </p:cNvPr>
          <p:cNvSpPr/>
          <p:nvPr/>
        </p:nvSpPr>
        <p:spPr>
          <a:xfrm>
            <a:off x="12322097" y="7672040"/>
            <a:ext cx="2207942" cy="446048"/>
          </a:xfrm>
          <a:prstGeom prst="rect">
            <a:avLst/>
          </a:prstGeom>
          <a:solidFill>
            <a:srgbClr val="FBFCFE"/>
          </a:solidFill>
          <a:ln>
            <a:solidFill>
              <a:srgbClr val="FBFC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87B486-9547-851E-FDB7-CAB4D3C44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07" y="7714424"/>
            <a:ext cx="1508161" cy="361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3D219A-6A0B-4869-4450-FAE79D9E1A95}"/>
              </a:ext>
            </a:extLst>
          </p:cNvPr>
          <p:cNvSpPr txBox="1"/>
          <p:nvPr/>
        </p:nvSpPr>
        <p:spPr>
          <a:xfrm>
            <a:off x="14283682" y="7860268"/>
            <a:ext cx="34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9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C2A4E-9863-8204-6436-3E56DB9B3AF8}"/>
              </a:ext>
            </a:extLst>
          </p:cNvPr>
          <p:cNvSpPr txBox="1"/>
          <p:nvPr/>
        </p:nvSpPr>
        <p:spPr>
          <a:xfrm>
            <a:off x="579120" y="1921479"/>
            <a:ext cx="13754083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2400" b="1" dirty="0"/>
              <a:t>Cayley-Hamilton Theorem for Efficient State Predictions </a:t>
            </a:r>
          </a:p>
          <a:p>
            <a:pPr marL="7429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IN" sz="2400" dirty="0"/>
              <a:t>The Cayley-Hamilton Theorem is used to express higher powers of A (</a:t>
            </a:r>
            <a:r>
              <a:rPr lang="en-IN" sz="2400" dirty="0" err="1"/>
              <a:t>e.g</a:t>
            </a:r>
            <a:r>
              <a:rPr lang="en-IN" sz="2400" dirty="0"/>
              <a:t> A</a:t>
            </a:r>
            <a:r>
              <a:rPr lang="en-IN" sz="2400" baseline="30000" dirty="0"/>
              <a:t>2</a:t>
            </a:r>
            <a:r>
              <a:rPr lang="en-IN" sz="2400" dirty="0"/>
              <a:t> , A</a:t>
            </a:r>
            <a:r>
              <a:rPr lang="en-IN" sz="2400" baseline="30000" dirty="0"/>
              <a:t>3</a:t>
            </a:r>
            <a:r>
              <a:rPr lang="en-IN" sz="2400" dirty="0"/>
              <a:t> ) in terms of lower power reducing computation</a:t>
            </a:r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IN" sz="2400" b="1" dirty="0"/>
              <a:t>Kronecker Product for Multi Covariance Management </a:t>
            </a:r>
          </a:p>
          <a:p>
            <a:pPr marL="7429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IN" sz="2400" dirty="0"/>
              <a:t>Problem: RTAB-Map SLAM fuses data from multiple sensors (e.g., RGB-D cameras, IMUs). Managing large covariance matrices for joint sensor states is computationally intensive.</a:t>
            </a:r>
          </a:p>
          <a:p>
            <a:pPr marL="7429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Use the Kronecker product to model independent sensor covariances, simplifying updates.</a:t>
            </a:r>
          </a:p>
          <a:p>
            <a:pPr marL="742950" lvl="1" indent="-28575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The Kronecker product preserves independence, and operations like inversion can exploit this structure:</a:t>
            </a:r>
          </a:p>
        </p:txBody>
      </p:sp>
    </p:spTree>
    <p:extLst>
      <p:ext uri="{BB962C8B-B14F-4D97-AF65-F5344CB8AC3E}">
        <p14:creationId xmlns:p14="http://schemas.microsoft.com/office/powerpoint/2010/main" val="2074906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1745</Words>
  <Application>Microsoft Office PowerPoint</Application>
  <PresentationFormat>Custom</PresentationFormat>
  <Paragraphs>185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Times New Roman</vt:lpstr>
      <vt:lpstr>Arial</vt:lpstr>
      <vt:lpstr>Calibri</vt:lpstr>
      <vt:lpstr>Roboto Slab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Sanggit Saaran</cp:lastModifiedBy>
  <cp:revision>8</cp:revision>
  <dcterms:created xsi:type="dcterms:W3CDTF">2025-01-31T07:19:37Z</dcterms:created>
  <dcterms:modified xsi:type="dcterms:W3CDTF">2025-02-18T12:12:20Z</dcterms:modified>
</cp:coreProperties>
</file>