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70" r:id="rId5"/>
    <p:sldId id="272" r:id="rId6"/>
    <p:sldId id="265" r:id="rId7"/>
    <p:sldId id="266" r:id="rId8"/>
    <p:sldId id="273" r:id="rId9"/>
    <p:sldId id="267" r:id="rId10"/>
    <p:sldId id="268" r:id="rId11"/>
    <p:sldId id="276" r:id="rId12"/>
    <p:sldId id="277" r:id="rId13"/>
    <p:sldId id="275" r:id="rId14"/>
    <p:sldId id="274" r:id="rId15"/>
    <p:sldId id="271" r:id="rId16"/>
    <p:sldId id="269" r:id="rId17"/>
  </p:sldIdLst>
  <p:sldSz cx="14630400" cy="8229600"/>
  <p:notesSz cx="8229600" cy="14630400"/>
  <p:embeddedFontLst>
    <p:embeddedFont>
      <p:font typeface="Roboto Slab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AC220-4C81-49D4-A582-B08E4D9AB029}" v="85" dt="2025-02-04T09:40:35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5" d="100"/>
          <a:sy n="45" d="100"/>
        </p:scale>
        <p:origin x="11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5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5DFD-678B-D8ED-E907-821F1C5DF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3C769-D53C-71C6-B2A8-5B2517C42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A2115-0482-8D27-C409-9FE434980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C98D-B478-4D40-D678-F0E766C4D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1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58279-00FC-7C9E-114F-022540DD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FEB04-9CAB-EE02-7DD6-2D3A547FA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095C2-CA99-DB14-B163-743C1517E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119A6-DEDE-DAE8-842B-92E373DC9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1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30DA1-6067-4BEA-880B-2BF44FF36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226E1A-BE8C-5F39-3277-E260145C1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960E9-4BE5-DAA1-335D-2C856A2C0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069D8-AD8E-978F-5DC9-DFCBC3ACC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7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B226B-9109-31E6-31DC-4788E1FEF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E9BD3-5C5D-2111-B919-F40A7999F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5F3A-E8DD-CC3B-EE73-E389E9FD8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D507-F807-56E6-7B6D-9C9340F2E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9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B111-5E09-1A2C-6186-81BB960B5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4CB24-7F54-3BCA-06CC-5DA663A01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7530C-6221-3C72-7BA6-CF0AD3857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F07A-8916-6D30-EB08-35236E209A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36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8AA8-A577-C63B-59FE-0BC486FC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36945-D27B-8C2B-72BA-5C72E025B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16483-9503-EE6C-AEEF-441A6D3CC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6592F-BFA0-C2BC-EC92-D96671D8FD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63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B01E3-A936-378D-611D-B8BE30D2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38CF6-7708-3C19-44D6-5B11837BF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D94BB-B3AA-982A-7CE6-82545BE64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D01AA-029C-FB2B-0CBC-9F31CC6C2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4F3E-E473-F539-F450-0AF5BD57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4C3CA-64E7-4249-A3A3-D1FB554F2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62DD-C51B-D547-64AB-E68F8391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0441-CB1C-FB34-888D-C7CC3E71A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E94B-E036-6182-0FD2-F658A19D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325AA-676A-9C9D-ADC2-9FF966772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FC07F-A643-3275-5654-B7F4C901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79B4-4823-A1C4-A07F-B981A1DC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D954-1A84-03D5-3C25-8588D039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54C98-22ED-35D0-EB0F-DFBCA3558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16CCF-68E2-058D-731D-B90BBA850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11B71-4C22-C780-67B5-2DA0EE63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3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D32A-0784-441C-B66B-18F07B14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91302-E063-C9AD-A4F3-848E5CBEB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D44CA-B36D-05A8-9BE5-669CA212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942C-5AD8-647F-0854-8DF8153E9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2DE1-9CC6-AF79-FBC5-EFE51ABB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5225-FB1B-791B-E6B2-5F3D01D19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D469F-0E1A-134A-195F-A5AC26D3C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07AC4-74FE-97FC-71DF-28C4FC20F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864B2-F7FE-05D9-536D-290CFA747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B4AB1-8068-BDF3-427A-745636B1AD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954C1-79AB-2B24-43D3-30344E285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B36C-665B-5DCC-DF57-DA6AB8992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26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2B0A-F6FB-8A32-BC74-ED2318FD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115B9-FC1B-5440-9B1A-8236947EB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C574F-2197-C7ED-7847-F3A5934CB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5F15-1E74-592A-F703-F6298EAC7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" y="371607"/>
            <a:ext cx="14630399" cy="134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Prediction of Therapeutic Peptides using Deep Learning</a:t>
            </a:r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648563"/>
            <a:ext cx="23542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6BC27-5873-266C-6918-050F1F1D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27" y="2214417"/>
            <a:ext cx="4438143" cy="106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4E9A4-65FA-E30B-B057-AF9CCC461C2D}"/>
              </a:ext>
            </a:extLst>
          </p:cNvPr>
          <p:cNvSpPr txBox="1"/>
          <p:nvPr/>
        </p:nvSpPr>
        <p:spPr>
          <a:xfrm>
            <a:off x="2183639" y="3893968"/>
            <a:ext cx="102631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22BIO211 Intelligence of Biological System 2</a:t>
            </a:r>
          </a:p>
          <a:p>
            <a:pPr algn="ctr"/>
            <a:r>
              <a:rPr lang="en-IN" sz="3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22AIE212 Design and Analysis of Algorithms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5D8585-3915-EAB4-AF34-CEA45314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22941"/>
              </p:ext>
            </p:extLst>
          </p:nvPr>
        </p:nvGraphicFramePr>
        <p:xfrm>
          <a:off x="3474138" y="5320627"/>
          <a:ext cx="7853504" cy="259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752">
                  <a:extLst>
                    <a:ext uri="{9D8B030D-6E8A-4147-A177-3AD203B41FA5}">
                      <a16:colId xmlns:a16="http://schemas.microsoft.com/office/drawing/2014/main" val="1920680588"/>
                    </a:ext>
                  </a:extLst>
                </a:gridCol>
                <a:gridCol w="3926752">
                  <a:extLst>
                    <a:ext uri="{9D8B030D-6E8A-4147-A177-3AD203B41FA5}">
                      <a16:colId xmlns:a16="http://schemas.microsoft.com/office/drawing/2014/main" val="2634660268"/>
                    </a:ext>
                  </a:extLst>
                </a:gridCol>
              </a:tblGrid>
              <a:tr h="5198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Registration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46932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r>
                        <a:rPr lang="en-IN" dirty="0"/>
                        <a:t>K S Venkatram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CB.SC.U4AIE23236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63977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Sanggit Saaran K C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CB.SC.U4AIE23247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82644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Vishal Seshadri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CB.SC.U4AIE23260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05120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r>
                        <a:rPr lang="en-IN" dirty="0"/>
                        <a:t>Surya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CB.SC.U4AIE23267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5024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758D60-B5BA-187F-82B5-E08FC5C48C13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9BE0-A618-7346-B5DF-8B21321D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00EA9D-9E8C-7B1F-2E9A-6014A825BF71}"/>
              </a:ext>
            </a:extLst>
          </p:cNvPr>
          <p:cNvSpPr/>
          <p:nvPr/>
        </p:nvSpPr>
        <p:spPr>
          <a:xfrm>
            <a:off x="649409" y="709380"/>
            <a:ext cx="1292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Design and Analysis of Algorithms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E9668D9-C7E9-30D9-CB23-8C13FD802ED0}"/>
              </a:ext>
            </a:extLst>
          </p:cNvPr>
          <p:cNvSpPr/>
          <p:nvPr/>
        </p:nvSpPr>
        <p:spPr>
          <a:xfrm>
            <a:off x="649409" y="1889702"/>
            <a:ext cx="12929431" cy="60053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and recursive optimization are used in sequence alignment, peptide feature extraction, and solving NP-hard problems like protein-ligand binding site prediction.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 strategies enhance genome assembly and sorting algorithms, while Monte Carlo methods improve feature selection and docking accuracy.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Minimax algorithms optimize scoring and peptide ranking, balancing accuracy and computational cost in predictive models.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structuring in deep learning models like ProtBERT improves peptide classification and sequence embedding.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FF674-E87C-8373-8E32-36C3DA5CB05D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E9450-B093-04A1-9656-1D4ADE85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2F5F-2912-3CE0-4E35-001C5668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A7F14D9-1397-096A-3EAC-B1CA57B01F33}"/>
              </a:ext>
            </a:extLst>
          </p:cNvPr>
          <p:cNvSpPr/>
          <p:nvPr/>
        </p:nvSpPr>
        <p:spPr>
          <a:xfrm>
            <a:off x="850484" y="709380"/>
            <a:ext cx="1292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Algorithmic Efficiency using DAA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B06A9-B271-F949-9E9B-DC92D261774F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847B9-669C-4324-61C3-39DF403B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A25F34-4C77-8A8D-C1DD-7CE0998ED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49970"/>
              </p:ext>
            </p:extLst>
          </p:nvPr>
        </p:nvGraphicFramePr>
        <p:xfrm>
          <a:off x="850484" y="2177143"/>
          <a:ext cx="11604624" cy="45907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802312">
                  <a:extLst>
                    <a:ext uri="{9D8B030D-6E8A-4147-A177-3AD203B41FA5}">
                      <a16:colId xmlns:a16="http://schemas.microsoft.com/office/drawing/2014/main" val="395892962"/>
                    </a:ext>
                  </a:extLst>
                </a:gridCol>
                <a:gridCol w="5802312">
                  <a:extLst>
                    <a:ext uri="{9D8B030D-6E8A-4147-A177-3AD203B41FA5}">
                      <a16:colId xmlns:a16="http://schemas.microsoft.com/office/drawing/2014/main" val="919583417"/>
                    </a:ext>
                  </a:extLst>
                </a:gridCol>
              </a:tblGrid>
              <a:tr h="4590759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IN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Feature Selection with Dynamic Programming:</a:t>
                      </a:r>
                    </a:p>
                    <a:p>
                      <a:pPr marL="0" indent="0">
                        <a:buNone/>
                      </a:pPr>
                      <a:endParaRPr lang="en-IN" sz="18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Stepwise Refinement: Iteratively improves peptide alignments and feature extraction.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Scoring Mechanism: Fine-tunes scoring functions for better peptide ranking.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Reduction Across Iterations: Continuously refines predictions to minimize misclassifications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en-IN" sz="1800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Divide-and-Conquer for Scalable Computation:</a:t>
                      </a:r>
                    </a:p>
                    <a:p>
                      <a:endParaRPr lang="en-IN" sz="18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Segmented Data Processing: Splits large peptide datasets into smaller, manageable parts.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Parallel Execution: Runs multiple computational tasks simultaneously for speed and efficiency.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Flexible and Scalable Framework: Easily adapts to growing dataset sizes and new challenges.</a:t>
                      </a:r>
                    </a:p>
                    <a:p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4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6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CEE47-3962-3C9D-2C60-9B523F5E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AD48A39-6B81-4527-A1D1-78AD25C4887A}"/>
              </a:ext>
            </a:extLst>
          </p:cNvPr>
          <p:cNvSpPr/>
          <p:nvPr/>
        </p:nvSpPr>
        <p:spPr>
          <a:xfrm>
            <a:off x="925180" y="719653"/>
            <a:ext cx="1292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Algorithmic Efficiency using DAA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7B660C75-7561-3371-734E-08591A19B590}"/>
              </a:ext>
            </a:extLst>
          </p:cNvPr>
          <p:cNvSpPr/>
          <p:nvPr/>
        </p:nvSpPr>
        <p:spPr>
          <a:xfrm>
            <a:off x="-4854587" y="2490510"/>
            <a:ext cx="4476773" cy="5147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E6DB93-FD50-8ED3-2B69-A25BB2A015D6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083F3-95F2-68E4-6C47-5D077A0D8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0C0667-6983-485A-24E6-AF6F76C5B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68339"/>
              </p:ext>
            </p:extLst>
          </p:nvPr>
        </p:nvGraphicFramePr>
        <p:xfrm>
          <a:off x="925180" y="2051136"/>
          <a:ext cx="11847444" cy="5303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949148">
                  <a:extLst>
                    <a:ext uri="{9D8B030D-6E8A-4147-A177-3AD203B41FA5}">
                      <a16:colId xmlns:a16="http://schemas.microsoft.com/office/drawing/2014/main" val="2539302643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2696119874"/>
                    </a:ext>
                  </a:extLst>
                </a:gridCol>
                <a:gridCol w="3949148">
                  <a:extLst>
                    <a:ext uri="{9D8B030D-6E8A-4147-A177-3AD203B41FA5}">
                      <a16:colId xmlns:a16="http://schemas.microsoft.com/office/drawing/2014/main" val="357930643"/>
                    </a:ext>
                  </a:extLst>
                </a:gridCol>
              </a:tblGrid>
              <a:tr h="4810126">
                <a:tc>
                  <a:txBody>
                    <a:bodyPr/>
                    <a:lstStyle/>
                    <a:p>
                      <a:pPr algn="just"/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en-IN" sz="1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 Modelling with Monte Carlo Methods:</a:t>
                      </a:r>
                    </a:p>
                    <a:p>
                      <a:pPr algn="just"/>
                      <a:endParaRPr lang="en-IN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Exploring Multiple Docking Scenarios: Simulates various peptide-protein binding conformations.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Uncovering Hidden Patterns: Uses randomized sampling to reveal complex peptide interactions.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Biological Variability: Incorporates probabilistic techniques for robust predictions.</a:t>
                      </a: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en-IN" sz="1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Decision-Making Using Minimax Algorithm:</a:t>
                      </a:r>
                    </a:p>
                    <a:p>
                      <a:endParaRPr lang="en-IN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Strategic Peptide Selection: Prioritizes the best candidates while minimizing false positives.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Computational Trade-offs: Balances processing depth with available resources.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Consistent and Reliable Ranking: Ensures stable and high-accuracy peptide identification</a:t>
                      </a:r>
                    </a:p>
                    <a:p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en-US" sz="1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Deep Learning for Structural Insights:</a:t>
                      </a:r>
                    </a:p>
                    <a:p>
                      <a:endParaRPr lang="en-US" sz="1800" b="0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Multi-Layered Feature Representation: Captures both local and global peptide patterns.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Functional and Structural Analysis: Enhances prediction depth and biological relevance.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High-Precision Classification: Improves specificity in therapeutic peptide selection</a:t>
                      </a:r>
                    </a:p>
                    <a:p>
                      <a:endParaRPr lang="en-IN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886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57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9FE0-AC2B-D0CF-62B6-9ABBDB95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F2C95BF-9F41-C7EA-BF3D-16530745EBDC}"/>
              </a:ext>
            </a:extLst>
          </p:cNvPr>
          <p:cNvSpPr/>
          <p:nvPr/>
        </p:nvSpPr>
        <p:spPr>
          <a:xfrm>
            <a:off x="649409" y="225197"/>
            <a:ext cx="1292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0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Workflow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FDD6F55-8C51-214C-F857-E74F41926BE1}"/>
              </a:ext>
            </a:extLst>
          </p:cNvPr>
          <p:cNvSpPr/>
          <p:nvPr/>
        </p:nvSpPr>
        <p:spPr>
          <a:xfrm>
            <a:off x="649410" y="1644651"/>
            <a:ext cx="13401870" cy="60053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D3C1A2-4E9B-26EB-8E47-902356D980F9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080AF-E16B-831F-5E70-E9B591228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B98DF4-B8A5-BC99-2EB3-5AC7A051B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79193"/>
              </p:ext>
            </p:extLst>
          </p:nvPr>
        </p:nvGraphicFramePr>
        <p:xfrm>
          <a:off x="649410" y="1138371"/>
          <a:ext cx="13401871" cy="6352907"/>
        </p:xfrm>
        <a:graphic>
          <a:graphicData uri="http://schemas.openxmlformats.org/drawingml/2006/table">
            <a:tbl>
              <a:tblPr/>
              <a:tblGrid>
                <a:gridCol w="1921090">
                  <a:extLst>
                    <a:ext uri="{9D8B030D-6E8A-4147-A177-3AD203B41FA5}">
                      <a16:colId xmlns:a16="http://schemas.microsoft.com/office/drawing/2014/main" val="2726104178"/>
                    </a:ext>
                  </a:extLst>
                </a:gridCol>
                <a:gridCol w="4280477">
                  <a:extLst>
                    <a:ext uri="{9D8B030D-6E8A-4147-A177-3AD203B41FA5}">
                      <a16:colId xmlns:a16="http://schemas.microsoft.com/office/drawing/2014/main" val="3782770981"/>
                    </a:ext>
                  </a:extLst>
                </a:gridCol>
                <a:gridCol w="3176604">
                  <a:extLst>
                    <a:ext uri="{9D8B030D-6E8A-4147-A177-3AD203B41FA5}">
                      <a16:colId xmlns:a16="http://schemas.microsoft.com/office/drawing/2014/main" val="828448117"/>
                    </a:ext>
                  </a:extLst>
                </a:gridCol>
                <a:gridCol w="2147993">
                  <a:extLst>
                    <a:ext uri="{9D8B030D-6E8A-4147-A177-3AD203B41FA5}">
                      <a16:colId xmlns:a16="http://schemas.microsoft.com/office/drawing/2014/main" val="602800855"/>
                    </a:ext>
                  </a:extLst>
                </a:gridCol>
                <a:gridCol w="1875707">
                  <a:extLst>
                    <a:ext uri="{9D8B030D-6E8A-4147-A177-3AD203B41FA5}">
                      <a16:colId xmlns:a16="http://schemas.microsoft.com/office/drawing/2014/main" val="1880473990"/>
                    </a:ext>
                  </a:extLst>
                </a:gridCol>
              </a:tblGrid>
              <a:tr h="408343"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Workflow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Concept Integration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Used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Concepts Applied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6009"/>
                  </a:ext>
                </a:extLst>
              </a:tr>
              <a:tr h="475109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Data Preprocessing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 and filter peptide sequences to remove redundancies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Retained original process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1501"/>
                  </a:ext>
                </a:extLst>
              </a:tr>
              <a:tr h="475109">
                <a:tc>
                  <a:txBody>
                    <a:bodyPr/>
                    <a:lstStyle/>
                    <a:p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 peptides using K-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CD-HIT to reduce redundancy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Retained original process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422529"/>
                  </a:ext>
                </a:extLst>
              </a:tr>
              <a:tr h="502576">
                <a:tc>
                  <a:txBody>
                    <a:bodyPr/>
                    <a:lstStyle/>
                    <a:p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 physicochemical features like charge, hydrophobicity, and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amphipathicity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Retained original process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52243"/>
                  </a:ext>
                </a:extLst>
              </a:tr>
              <a:tr h="1633370"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Feature Metrics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custom feature metrics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empirical analysis and growth rate calculations to optimize feature selection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Enhanced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Growth rate optimization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Dynamic programming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(Graph Theory, Monte Carlo Methods)</a:t>
                      </a:r>
                      <a:b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791511"/>
                  </a:ext>
                </a:extLst>
              </a:tr>
              <a:tr h="973740"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Data Augmentation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Recursive Search Algorithm for peptide evolution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Directly used DAA Genetic Algorithm for synthetic sequence generation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Based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Divide-and-conquer</a:t>
                      </a:r>
                      <a:b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Parallel processing</a:t>
                      </a:r>
                      <a:b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056428"/>
                  </a:ext>
                </a:extLst>
              </a:tr>
              <a:tr h="1067974"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random truncation, elongation, and scrambling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Retained original DAA-based approach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Based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Recursive patterns</a:t>
                      </a:r>
                      <a:b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Systematic subdivision</a:t>
                      </a:r>
                      <a:b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6706"/>
                  </a:ext>
                </a:extLst>
              </a:tr>
              <a:tr h="408343"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Reverse translate sequences to DNA/RNA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Retained original DAA-based approach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Based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Parallel processing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42309"/>
                  </a:ext>
                </a:extLst>
              </a:tr>
              <a:tr h="408343">
                <a:tc>
                  <a:txBody>
                    <a:bodyPr/>
                    <a:lstStyle/>
                    <a:p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 insertion and deletion mutations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Retained original DAA-based approach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Based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Pattern analysis</a:t>
                      </a:r>
                    </a:p>
                  </a:txBody>
                  <a:tcPr marL="26370" marR="26370" marT="13185" marB="131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473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9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0FA48-CB43-5AD4-9731-F783BA051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8A22E1-8BEB-31D2-06D2-42D978612328}"/>
              </a:ext>
            </a:extLst>
          </p:cNvPr>
          <p:cNvSpPr/>
          <p:nvPr/>
        </p:nvSpPr>
        <p:spPr>
          <a:xfrm>
            <a:off x="649409" y="225197"/>
            <a:ext cx="1292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0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Workflow</a:t>
            </a:r>
          </a:p>
          <a:p>
            <a:pPr>
              <a:lnSpc>
                <a:spcPts val="5550"/>
              </a:lnSpc>
            </a:pPr>
            <a:endParaRPr lang="en-US" sz="4000" dirty="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1AFCFB2-9299-5A69-5C6F-1352E10C78DD}"/>
              </a:ext>
            </a:extLst>
          </p:cNvPr>
          <p:cNvSpPr/>
          <p:nvPr/>
        </p:nvSpPr>
        <p:spPr>
          <a:xfrm>
            <a:off x="649410" y="1644651"/>
            <a:ext cx="13401870" cy="60053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C6F0BE-D764-BC58-83F7-AC75F839443A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2D7A8-24C7-EBEF-1607-885D238E3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33B63E-829E-647F-C0E9-63FE8931E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769964"/>
              </p:ext>
            </p:extLst>
          </p:nvPr>
        </p:nvGraphicFramePr>
        <p:xfrm>
          <a:off x="649410" y="1294011"/>
          <a:ext cx="13331580" cy="6024174"/>
        </p:xfrm>
        <a:graphic>
          <a:graphicData uri="http://schemas.openxmlformats.org/drawingml/2006/table">
            <a:tbl>
              <a:tblPr/>
              <a:tblGrid>
                <a:gridCol w="1911012">
                  <a:extLst>
                    <a:ext uri="{9D8B030D-6E8A-4147-A177-3AD203B41FA5}">
                      <a16:colId xmlns:a16="http://schemas.microsoft.com/office/drawing/2014/main" val="1245584628"/>
                    </a:ext>
                  </a:extLst>
                </a:gridCol>
                <a:gridCol w="4258024">
                  <a:extLst>
                    <a:ext uri="{9D8B030D-6E8A-4147-A177-3AD203B41FA5}">
                      <a16:colId xmlns:a16="http://schemas.microsoft.com/office/drawing/2014/main" val="3872647879"/>
                    </a:ext>
                  </a:extLst>
                </a:gridCol>
                <a:gridCol w="3159948">
                  <a:extLst>
                    <a:ext uri="{9D8B030D-6E8A-4147-A177-3AD203B41FA5}">
                      <a16:colId xmlns:a16="http://schemas.microsoft.com/office/drawing/2014/main" val="859634498"/>
                    </a:ext>
                  </a:extLst>
                </a:gridCol>
                <a:gridCol w="2136726">
                  <a:extLst>
                    <a:ext uri="{9D8B030D-6E8A-4147-A177-3AD203B41FA5}">
                      <a16:colId xmlns:a16="http://schemas.microsoft.com/office/drawing/2014/main" val="409667153"/>
                    </a:ext>
                  </a:extLst>
                </a:gridCol>
                <a:gridCol w="1865870">
                  <a:extLst>
                    <a:ext uri="{9D8B030D-6E8A-4147-A177-3AD203B41FA5}">
                      <a16:colId xmlns:a16="http://schemas.microsoft.com/office/drawing/2014/main" val="3779656923"/>
                    </a:ext>
                  </a:extLst>
                </a:gridCol>
              </a:tblGrid>
              <a:tr h="1123784"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Model Development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CNN-LSTM hybrid model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computational model's robustness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Enhanced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Recursive optimization</a:t>
                      </a:r>
                      <a:b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Divide-and-conquer</a:t>
                      </a:r>
                      <a:b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05363"/>
                  </a:ext>
                </a:extLst>
              </a:tr>
              <a:tr h="528839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ProtBERT/Transformer models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sequence embeddings approach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Based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Hierarchical structure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421159"/>
                  </a:ext>
                </a:extLst>
              </a:tr>
              <a:tr h="429682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Structure Analysis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3D structures using AlphaFold/I-TASSER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Backtracking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973425"/>
                  </a:ext>
                </a:extLst>
              </a:tr>
              <a:tr h="231368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target protein structure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58730"/>
                  </a:ext>
                </a:extLst>
              </a:tr>
              <a:tr h="231368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peptide-protein docking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724667"/>
                  </a:ext>
                </a:extLst>
              </a:tr>
              <a:tr h="330525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MD Simulation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 complex for MD simulation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93187"/>
                  </a:ext>
                </a:extLst>
              </a:tr>
              <a:tr h="231368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energy minimization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4471"/>
                  </a:ext>
                </a:extLst>
              </a:tr>
              <a:tr h="231368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NVT and NPT equilibration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784894"/>
                  </a:ext>
                </a:extLst>
              </a:tr>
              <a:tr h="231368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Conduct production runs (100-500 ns)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85021"/>
                  </a:ext>
                </a:extLst>
              </a:tr>
              <a:tr h="330525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Energy Analysis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 MD simulation results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Game Theory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1626"/>
                  </a:ext>
                </a:extLst>
              </a:tr>
              <a:tr h="330525"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 MM-PBSA/MM-GBSA analysis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6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58274"/>
                  </a:ext>
                </a:extLst>
              </a:tr>
              <a:tr h="1373323"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Scoring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custom scoring function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DAA-inspired algorithmic efficiency to optimize scoring function design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DAA Enhanced</a:t>
                      </a: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Dynamic programming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Recursive optimization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(Minimax Algorithm)</a:t>
                      </a:r>
                      <a:b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007" marR="30007" marT="15004" marB="150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33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12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5B91-C5BE-2F83-3FA9-E22D7C42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27FA7E-4EDF-087A-1487-CE93E56276E0}"/>
              </a:ext>
            </a:extLst>
          </p:cNvPr>
          <p:cNvSpPr/>
          <p:nvPr/>
        </p:nvSpPr>
        <p:spPr>
          <a:xfrm>
            <a:off x="7315200" y="4709641"/>
            <a:ext cx="6933420" cy="2940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F62E520-457E-82E2-297D-C30A0981D4A4}"/>
              </a:ext>
            </a:extLst>
          </p:cNvPr>
          <p:cNvSpPr/>
          <p:nvPr/>
        </p:nvSpPr>
        <p:spPr>
          <a:xfrm>
            <a:off x="7315200" y="1592325"/>
            <a:ext cx="6933420" cy="28161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6AA26B-6E76-88C4-58D7-8E0A57DB91F5}"/>
              </a:ext>
            </a:extLst>
          </p:cNvPr>
          <p:cNvSpPr/>
          <p:nvPr/>
        </p:nvSpPr>
        <p:spPr>
          <a:xfrm>
            <a:off x="381780" y="4687614"/>
            <a:ext cx="6453918" cy="2962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8F66E3-3480-CE2D-7335-012DFA94F22B}"/>
              </a:ext>
            </a:extLst>
          </p:cNvPr>
          <p:cNvSpPr/>
          <p:nvPr/>
        </p:nvSpPr>
        <p:spPr>
          <a:xfrm>
            <a:off x="381780" y="1564793"/>
            <a:ext cx="6453918" cy="28161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4D174E9B-4D1E-47AE-936D-7AD528610FD4}"/>
              </a:ext>
            </a:extLst>
          </p:cNvPr>
          <p:cNvSpPr/>
          <p:nvPr/>
        </p:nvSpPr>
        <p:spPr>
          <a:xfrm>
            <a:off x="649409" y="532681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Tech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21E752-D975-A2AE-4D12-D26574417298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3C2BA-3F91-5B0F-A270-5936C5E4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78835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B02D47-8ED1-D967-22A3-1C1D57550770}"/>
              </a:ext>
            </a:extLst>
          </p:cNvPr>
          <p:cNvSpPr txBox="1"/>
          <p:nvPr/>
        </p:nvSpPr>
        <p:spPr>
          <a:xfrm>
            <a:off x="649409" y="1704987"/>
            <a:ext cx="6007869" cy="747897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(React + 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– Structure, styling, and interactivity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– Component-based UI framework for dynamic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Axios / Fetch API – Handles API requests to communicate with the backend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(Python + Django)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Framework – Robust and scalable web framework for handling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API – Django REST Framework (DRF) to manage API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 Integration – Runs peptide sequence prediction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6F56BB-E75F-3246-0B1E-1FC32887FBDA}"/>
              </a:ext>
            </a:extLst>
          </p:cNvPr>
          <p:cNvSpPr txBox="1"/>
          <p:nvPr/>
        </p:nvSpPr>
        <p:spPr>
          <a:xfrm>
            <a:off x="7493620" y="1754194"/>
            <a:ext cx="660815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– Efficient storage and retrieval of peptide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Queries – Optimized search performance for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– Stores peptide sequences, descriptions, and predictions</a:t>
            </a:r>
          </a:p>
          <a:p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– Version control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Postman – API testing and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/ PyCharm – Development environment for frontend and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(Optional) – Containerized deployment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2431563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507B6-4B46-9DA5-3DA9-2FFCD59B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362CC53-8880-9AFE-7550-8018D7AFB456}"/>
              </a:ext>
            </a:extLst>
          </p:cNvPr>
          <p:cNvSpPr/>
          <p:nvPr/>
        </p:nvSpPr>
        <p:spPr>
          <a:xfrm>
            <a:off x="649409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31A9275-083F-A2D5-13BB-CEDF25CF12FF}"/>
              </a:ext>
            </a:extLst>
          </p:cNvPr>
          <p:cNvSpPr/>
          <p:nvPr/>
        </p:nvSpPr>
        <p:spPr>
          <a:xfrm>
            <a:off x="649409" y="1619276"/>
            <a:ext cx="13218990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200000"/>
              </a:lnSpc>
              <a:buNone/>
            </a:pPr>
            <a:endParaRPr lang="en-US" sz="24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42B71-52C5-1D73-C151-53ECE05E5D97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523DB-05E3-91D5-414C-20C531D0D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AB02A-EFFF-EA5B-9776-BF03F5844AE4}"/>
              </a:ext>
            </a:extLst>
          </p:cNvPr>
          <p:cNvSpPr txBox="1"/>
          <p:nvPr/>
        </p:nvSpPr>
        <p:spPr>
          <a:xfrm>
            <a:off x="649409" y="1728439"/>
            <a:ext cx="1321899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Wu, C., Gao, R., Zhang, Y. and De Marinis, Y., 2019. PTPD: predicting therapeutic peptides by deep learning and word2vec.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BMC bioinformatics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pp.1-8.</a:t>
            </a:r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Attique, M., Farooq, M.S., Khelifi, A. and Abid, A., 2020. Prediction of therapeutic peptides using machine learning: computational models, datasets, and feature encodings.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pp.148570-148594.</a:t>
            </a:r>
          </a:p>
          <a:p>
            <a:endParaRPr lang="en-IN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Lv, H., Yan, K. and Liu, B., 2023. TPpred-LE: therapeutic peptide function prediction based on label embedding.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BMC biology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(1), p.238.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Yan, W., Tang, W., Wang, L., Bin, Y. and Xia, J., 2022. PrMFTP: Multi-functional therapeutic peptides prediction based on multi-head self-attention mechanism and class weight optimization.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PLoS computational biology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(9), p.e1010511.</a:t>
            </a:r>
          </a:p>
          <a:p>
            <a:endParaRPr lang="en-US" sz="24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 Xu, C., Ge, L., Zhang, Y., Dehmer, M. and Gutman, I., 2017. Computational prediction of therapeutic peptides based on graph index.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Biomedical Informatics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pp.63-69.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5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38526-F6ED-47EA-D8A3-AA8CF352DFD7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363CDD-F471-AC2D-3496-9CD5B0E9CFD7}"/>
              </a:ext>
            </a:extLst>
          </p:cNvPr>
          <p:cNvSpPr/>
          <p:nvPr/>
        </p:nvSpPr>
        <p:spPr>
          <a:xfrm>
            <a:off x="801810" y="20413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AF300005-083C-8D5E-776E-9E1EDA8FE546}"/>
              </a:ext>
            </a:extLst>
          </p:cNvPr>
          <p:cNvSpPr/>
          <p:nvPr/>
        </p:nvSpPr>
        <p:spPr>
          <a:xfrm>
            <a:off x="649411" y="1711596"/>
            <a:ext cx="13331579" cy="5990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therapeutic peptides is challenging due to the vast sequence space and complex interactions with target proteins.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computational methods have limitations in accuracy and efficiency.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integrates deep learning with dynamic algorithmic approaches (DAA) to improve peptide prediction and evaluation.</a:t>
            </a: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framework consists of bioinformatics tools, machine learning models, and optimization techniques to enhance accuracy and computational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D2FB5-062B-55C3-6729-745F9FD6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FFE8-D435-26FD-96BB-9FF95223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8A91D-4E56-23FD-28AD-12D62F7D5CA2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3BFD3-51D7-009D-D3B4-424F0532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40687"/>
              </p:ext>
            </p:extLst>
          </p:nvPr>
        </p:nvGraphicFramePr>
        <p:xfrm>
          <a:off x="749472" y="1376320"/>
          <a:ext cx="1328656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2727960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2990312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2343688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57863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1876610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PTPD: Predicting Therapeutic Peptides by Deep Learning and Word2Vec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Chuanyan Wu et al.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Achieved 96% and 94% accuracy, outperforming existing models in predicting anticancer peptides and virulent proteins.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ACPs and virulent proteins; computationally expensive.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2176868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Therapeutic Peptides Using Machine Learning: Computational Models, Datasets, and Feature Encodings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Muhammad Attique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Reviewed 41 studies, identifying top ML classifiers and feature encodings, proposing a taxonomy for peptide prediction.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Did not develop a new model; comparison across studies was difficult due to dataset differences.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  <p:sp>
        <p:nvSpPr>
          <p:cNvPr id="3" name="Text 1">
            <a:extLst>
              <a:ext uri="{FF2B5EF4-FFF2-40B4-BE49-F238E27FC236}">
                <a16:creationId xmlns:a16="http://schemas.microsoft.com/office/drawing/2014/main" id="{5581B161-5C59-4B05-2064-696285611473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02DF8-DFAD-5493-4CEF-61060C05BCF4}"/>
              </a:ext>
            </a:extLst>
          </p:cNvPr>
          <p:cNvSpPr txBox="1"/>
          <p:nvPr/>
        </p:nvSpPr>
        <p:spPr>
          <a:xfrm>
            <a:off x="749472" y="562118"/>
            <a:ext cx="7315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EFAAD0-32F2-F6A0-5A8C-FC2C83196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D39E-79F7-5234-F89B-47EFD7DC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4872-D26A-D21F-9E8A-BD6454544065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14F4CD-DA6B-396D-7AEC-B449330B5409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B3922-30AD-6A33-E143-F381DA2C980D}"/>
              </a:ext>
            </a:extLst>
          </p:cNvPr>
          <p:cNvSpPr txBox="1"/>
          <p:nvPr/>
        </p:nvSpPr>
        <p:spPr>
          <a:xfrm>
            <a:off x="749472" y="562118"/>
            <a:ext cx="7315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0318D-78A9-59A9-EFFB-14A6E144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A38E73-455E-0D9A-260A-AABF9E822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09184"/>
              </p:ext>
            </p:extLst>
          </p:nvPr>
        </p:nvGraphicFramePr>
        <p:xfrm>
          <a:off x="749472" y="1376320"/>
          <a:ext cx="13423728" cy="5877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837366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942914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3597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1527959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TPpred-LE: Therapeutic Peptide Function Prediction Based on Label Embedding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Hongwu Lv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TPpred-LE, a Transformer-based model achieving state-of-the-art accuracy in predicting 15 peptide functions.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on high-quality labeled data; struggles with unseen peptide classes.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240080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PrMFTP: Multi-functional Therapeutic Peptides Prediction Based on Multi-head Self-attention Mechanism and Class Weight Optimization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Plos</a:t>
                      </a: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Computational Biology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  <a:p>
                      <a:pPr algn="ctr">
                        <a:lnSpc>
                          <a:spcPct val="250000"/>
                        </a:lnSpc>
                      </a:pP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Wenhui Yan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PrMFTP, a deep learning model improving classification of 22 multi-functional peptide types.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expensive; may not generalize well to highly imbalanced datasets.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3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5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B826A-FBFB-E404-D4C9-2A6B8BF7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3B1AAB-2293-6D44-F900-F213E83317E4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880C04B7-A274-30FC-C8F8-A5F3D5830B04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232E-52B8-A271-5481-17A80C4C2E09}"/>
              </a:ext>
            </a:extLst>
          </p:cNvPr>
          <p:cNvSpPr txBox="1"/>
          <p:nvPr/>
        </p:nvSpPr>
        <p:spPr>
          <a:xfrm>
            <a:off x="749472" y="562118"/>
            <a:ext cx="7315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38E95-5F96-FB18-FFD4-7B6FA7FC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EA6DA2-6632-B056-3C7E-1F94B1EEC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36770"/>
              </p:ext>
            </p:extLst>
          </p:nvPr>
        </p:nvGraphicFramePr>
        <p:xfrm>
          <a:off x="749472" y="1376320"/>
          <a:ext cx="13286568" cy="280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606702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2166792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Prediction of Therapeutic Peptides Based on Graph Index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Elsevier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Chunrui Xu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q-FP, a graph-based model achieving high accuracy in classifying multiple peptide types.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not capture all peptide features effectively; requires further validation.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18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BDED3-EB40-8B9F-CFFE-33A6B4BB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F375127-5515-3EB1-8B4F-D5035B46C521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Objectives </a:t>
            </a:r>
            <a:endParaRPr lang="en-US" sz="44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DC1FC-849E-0D2B-416D-F25F2AC57D1B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8BD7-DD36-5B66-0B94-4D99E5B0F428}"/>
              </a:ext>
            </a:extLst>
          </p:cNvPr>
          <p:cNvSpPr txBox="1"/>
          <p:nvPr/>
        </p:nvSpPr>
        <p:spPr>
          <a:xfrm>
            <a:off x="649411" y="1814513"/>
            <a:ext cx="13295189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 a deep learning based framework using CNN-LSTM and Transformer-based models for peptide classification.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 and analyze peptide features with bioinformatics tools like ProtParam and PEPstats.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sequence diversity through data augmentation methods, including genetic algorithms and reverse translation.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peptide-protein interactions and stability using docking (AutoDock, HADDOCK) and molecular dynamics simulations (GROMACS, AMBER). 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prediction and scoring through dynamic algorithmic approaches (DAA), including minimax algorithms, Monte Carlo methods, and efficient computational techniques.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96EC11-BA81-3723-E22C-B0C48010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6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6B0B-EA00-17A7-3685-7FCDB29A1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F02EA47-50E3-34EF-00F6-8DAC8A1B094C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Expected Outcomes 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A37C56A-C84A-3A66-3FF4-C30ACAB6563B}"/>
              </a:ext>
            </a:extLst>
          </p:cNvPr>
          <p:cNvSpPr/>
          <p:nvPr/>
        </p:nvSpPr>
        <p:spPr>
          <a:xfrm>
            <a:off x="649412" y="1752480"/>
            <a:ext cx="12695114" cy="5517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Accurate and efficient prediction of therapeutic peptides using deep learning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Enhanced peptide feature extraction and classification through optimized bioinformatics workflows.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Improved sequence diversity and novelty through advanced data augmentation techniques.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Reliable peptide-protein interaction analysis and docking studies for better drug discovery insights.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Stable and biologically relevant peptide structures validated through molecular dynamics simulations.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Optimized scoring and evaluation mechanisms for ranking potential therapeutic peptides.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Scalable and computationally efficient framework integrating dynamic algorithmic approaches (DAA).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BEEDE-69A0-DB51-43A9-F6B39820B0F1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9E436-6063-5A62-60F1-288F5358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3EBB-66FF-675E-87B9-C58431D5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E0ECD48-DF6B-A2CC-E6AE-876E2535FBA8}"/>
              </a:ext>
            </a:extLst>
          </p:cNvPr>
          <p:cNvSpPr/>
          <p:nvPr/>
        </p:nvSpPr>
        <p:spPr>
          <a:xfrm>
            <a:off x="649411" y="70938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 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56ADE56-A798-D30A-6CD4-81DECED6B034}"/>
              </a:ext>
            </a:extLst>
          </p:cNvPr>
          <p:cNvSpPr/>
          <p:nvPr/>
        </p:nvSpPr>
        <p:spPr>
          <a:xfrm>
            <a:off x="649411" y="1752480"/>
            <a:ext cx="9663633" cy="122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were sourced from aps.unmc.edu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are in protein format, representing various therapeutic peptides.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multiple peptide types with specific biological functions.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Peptides in the Dataset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312BC-83CA-4CDA-5E50-A132A4CF5FEE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0EEED-5414-9D71-8EE5-1A8CC4A1B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36439A-EAAC-0C8B-CEDE-E2E9A09E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88524"/>
              </p:ext>
            </p:extLst>
          </p:nvPr>
        </p:nvGraphicFramePr>
        <p:xfrm>
          <a:off x="649410" y="3735444"/>
          <a:ext cx="9663633" cy="361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8970">
                  <a:extLst>
                    <a:ext uri="{9D8B030D-6E8A-4147-A177-3AD203B41FA5}">
                      <a16:colId xmlns:a16="http://schemas.microsoft.com/office/drawing/2014/main" val="868984062"/>
                    </a:ext>
                  </a:extLst>
                </a:gridCol>
                <a:gridCol w="5914663">
                  <a:extLst>
                    <a:ext uri="{9D8B030D-6E8A-4147-A177-3AD203B41FA5}">
                      <a16:colId xmlns:a16="http://schemas.microsoft.com/office/drawing/2014/main" val="518130609"/>
                    </a:ext>
                  </a:extLst>
                </a:gridCol>
              </a:tblGrid>
              <a:tr h="347492"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Therapeutic Peptides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proteins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49784"/>
                  </a:ext>
                </a:extLst>
              </a:tr>
              <a:tr h="347492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Antibacterial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Lipid II, DNA Gyrase, Ribosomes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6536"/>
                  </a:ext>
                </a:extLst>
              </a:tr>
              <a:tr h="347492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Antiviral (HIV, TB)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gp120, Reverse Transcriptase, Integrase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83894"/>
                  </a:ext>
                </a:extLst>
              </a:tr>
              <a:tr h="347492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Antifungal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Ergosterol, Chitin Synthases, MAPK Pathway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02097"/>
                  </a:ext>
                </a:extLst>
              </a:tr>
              <a:tr h="347492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Antiparasitic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Ion Channels, Nucleoside Transporters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38802"/>
                  </a:ext>
                </a:extLst>
              </a:tr>
              <a:tr h="347492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Anticancer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Bcl-2, EGFR, Tubulin, VDAC1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45877"/>
                  </a:ext>
                </a:extLst>
              </a:tr>
              <a:tr h="347492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Anti-inflammatory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TNF-</a:t>
                      </a:r>
                      <a:r>
                        <a:rPr lang="el-GR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α, </a:t>
                      </a:r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NF-</a:t>
                      </a:r>
                      <a:r>
                        <a:rPr lang="el-GR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κ</a:t>
                      </a:r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B, HDACs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30178"/>
                  </a:ext>
                </a:extLst>
              </a:tr>
              <a:tr h="625485">
                <a:tc>
                  <a:txBody>
                    <a:bodyPr/>
                    <a:lstStyle/>
                    <a:p>
                      <a:r>
                        <a:rPr lang="en-IN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Wound Healing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Growth Factors (VEGF, FGF), Collagen Synthases</a:t>
                      </a:r>
                      <a:endParaRPr lang="en-IN" sz="22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72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09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6C25-C7FB-7086-C57A-3C48833E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5ECE4CB-EAC9-61A2-B9E5-2DE57B8FD833}"/>
              </a:ext>
            </a:extLst>
          </p:cNvPr>
          <p:cNvSpPr/>
          <p:nvPr/>
        </p:nvSpPr>
        <p:spPr>
          <a:xfrm>
            <a:off x="649409" y="709380"/>
            <a:ext cx="131580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Intelligence of Biological Systems 2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2F9BD64-439E-8A22-34D6-67D2193541B5}"/>
              </a:ext>
            </a:extLst>
          </p:cNvPr>
          <p:cNvSpPr/>
          <p:nvPr/>
        </p:nvSpPr>
        <p:spPr>
          <a:xfrm>
            <a:off x="649410" y="1610662"/>
            <a:ext cx="13158030" cy="5517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peptide evolution and selection allows the model to simulate natural evolutionary processes, learning from vast peptide datasets to refine functional sequences.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peptide-protein interactions using deep learning and docking simulations helps in deciphering molecular interactions crucial for drug design.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Physicochemical and structural analysis using tools like ProtParam and PEPstats enables accurate assessment of properties such as charge, hydrophobicity, and amphipathicity.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and binding affinity predictions through molecular dynamics simulations provide insights into peptide stability, structural flexibility, and interaction energy.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High-throughput screening of peptide candidates accelerates drug discovery, reducing experimental workload while improving biological relevance.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7913B-46F0-5104-2293-C7200BDED69F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31CD5-699C-EBE6-712E-27DDD033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053" y="7734781"/>
            <a:ext cx="1508161" cy="36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7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1805</Words>
  <Application>Microsoft Office PowerPoint</Application>
  <PresentationFormat>Custom</PresentationFormat>
  <Paragraphs>270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Roboto Slab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Vishal Seshadri</cp:lastModifiedBy>
  <cp:revision>7</cp:revision>
  <dcterms:created xsi:type="dcterms:W3CDTF">2025-01-31T07:19:37Z</dcterms:created>
  <dcterms:modified xsi:type="dcterms:W3CDTF">2025-02-04T14:38:52Z</dcterms:modified>
</cp:coreProperties>
</file>