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71" r:id="rId5"/>
    <p:sldId id="270" r:id="rId6"/>
    <p:sldId id="265" r:id="rId7"/>
    <p:sldId id="266" r:id="rId8"/>
    <p:sldId id="267" r:id="rId9"/>
    <p:sldId id="274" r:id="rId10"/>
    <p:sldId id="276" r:id="rId11"/>
    <p:sldId id="268" r:id="rId12"/>
    <p:sldId id="273" r:id="rId13"/>
    <p:sldId id="275" r:id="rId14"/>
    <p:sldId id="269" r:id="rId15"/>
    <p:sldId id="272" r:id="rId16"/>
  </p:sldIdLst>
  <p:sldSz cx="14630400" cy="8229600"/>
  <p:notesSz cx="8229600" cy="14630400"/>
  <p:embeddedFontLst>
    <p:embeddedFont>
      <p:font typeface="Roboto Slab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94660"/>
  </p:normalViewPr>
  <p:slideViewPr>
    <p:cSldViewPr snapToGrid="0">
      <p:cViewPr>
        <p:scale>
          <a:sx n="44" d="100"/>
          <a:sy n="44" d="100"/>
        </p:scale>
        <p:origin x="9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89D82-D07C-4F22-953A-DCBA54A460C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C6BA26-D43A-43A6-BC4E-86E0738CDA0E}">
      <dgm:prSet phldrT="[Text]" custT="1"/>
      <dgm:spPr/>
      <dgm:t>
        <a:bodyPr/>
        <a:lstStyle/>
        <a:p>
          <a:r>
            <a:rPr lang="en-US" sz="2400"/>
            <a:t>MFRC522 RFID sensor + ESP32</a:t>
          </a:r>
        </a:p>
      </dgm:t>
    </dgm:pt>
    <dgm:pt modelId="{6BEFF076-960C-4230-9B7F-A1AFC2C64A80}" type="parTrans" cxnId="{62525CED-04BB-4D93-BEB9-5266AAA902A0}">
      <dgm:prSet/>
      <dgm:spPr/>
      <dgm:t>
        <a:bodyPr/>
        <a:lstStyle/>
        <a:p>
          <a:endParaRPr lang="en-US"/>
        </a:p>
      </dgm:t>
    </dgm:pt>
    <dgm:pt modelId="{4C7C8242-8F57-4EBB-9253-03478394D075}" type="sibTrans" cxnId="{62525CED-04BB-4D93-BEB9-5266AAA902A0}">
      <dgm:prSet/>
      <dgm:spPr/>
      <dgm:t>
        <a:bodyPr/>
        <a:lstStyle/>
        <a:p>
          <a:endParaRPr lang="en-US"/>
        </a:p>
      </dgm:t>
    </dgm:pt>
    <dgm:pt modelId="{214BC337-0C7E-48EF-891A-D93AF41F4263}">
      <dgm:prSet phldrT="[Text]" custT="1"/>
      <dgm:spPr/>
      <dgm:t>
        <a:bodyPr/>
        <a:lstStyle/>
        <a:p>
          <a:r>
            <a:rPr lang="en-US" sz="2400"/>
            <a:t>ESP32 (Wi-Fi)</a:t>
          </a:r>
        </a:p>
      </dgm:t>
    </dgm:pt>
    <dgm:pt modelId="{F183FB2F-27AA-4FCF-A41F-DFBA01097E30}" type="parTrans" cxnId="{AC8FE91C-E8A6-4768-A538-8D2D385AFE8A}">
      <dgm:prSet/>
      <dgm:spPr/>
      <dgm:t>
        <a:bodyPr/>
        <a:lstStyle/>
        <a:p>
          <a:endParaRPr lang="en-US"/>
        </a:p>
      </dgm:t>
    </dgm:pt>
    <dgm:pt modelId="{6AE77B79-72D3-4FCA-8995-B87581FB35FB}" type="sibTrans" cxnId="{AC8FE91C-E8A6-4768-A538-8D2D385AFE8A}">
      <dgm:prSet/>
      <dgm:spPr/>
      <dgm:t>
        <a:bodyPr/>
        <a:lstStyle/>
        <a:p>
          <a:endParaRPr lang="en-US"/>
        </a:p>
      </dgm:t>
    </dgm:pt>
    <dgm:pt modelId="{E519CD02-7917-4093-987E-138F41B348E3}">
      <dgm:prSet phldrT="[Text]" custT="1"/>
      <dgm:spPr/>
      <dgm:t>
        <a:bodyPr/>
        <a:lstStyle/>
        <a:p>
          <a:r>
            <a:rPr lang="en-US" sz="2400"/>
            <a:t>IP webcam+ ESP32</a:t>
          </a:r>
        </a:p>
      </dgm:t>
    </dgm:pt>
    <dgm:pt modelId="{BC52099A-4FE2-4836-972C-4BF88C0EEB29}" type="parTrans" cxnId="{B8812DDD-0CBC-4FA8-840A-08D67D409C64}">
      <dgm:prSet/>
      <dgm:spPr/>
      <dgm:t>
        <a:bodyPr/>
        <a:lstStyle/>
        <a:p>
          <a:endParaRPr lang="en-US"/>
        </a:p>
      </dgm:t>
    </dgm:pt>
    <dgm:pt modelId="{B3B22CF9-FF6A-421C-97AA-1DA0866D6E94}" type="sibTrans" cxnId="{B8812DDD-0CBC-4FA8-840A-08D67D409C64}">
      <dgm:prSet/>
      <dgm:spPr/>
      <dgm:t>
        <a:bodyPr/>
        <a:lstStyle/>
        <a:p>
          <a:endParaRPr lang="en-US"/>
        </a:p>
      </dgm:t>
    </dgm:pt>
    <dgm:pt modelId="{26D8C215-9BDB-49E7-8285-44BF82127295}">
      <dgm:prSet phldrT="[Text]" custT="1"/>
      <dgm:spPr/>
      <dgm:t>
        <a:bodyPr/>
        <a:lstStyle/>
        <a:p>
          <a:r>
            <a:rPr lang="en-US" sz="2400"/>
            <a:t>Web Interface, </a:t>
          </a:r>
          <a:r>
            <a:rPr lang="en-US" sz="2300"/>
            <a:t>LED</a:t>
          </a:r>
          <a:r>
            <a:rPr lang="en-US" sz="2400"/>
            <a:t> indicators</a:t>
          </a:r>
        </a:p>
      </dgm:t>
    </dgm:pt>
    <dgm:pt modelId="{45B0648A-03CB-4533-8771-B49C1DE8E37A}" type="parTrans" cxnId="{1D22633F-2E13-4775-8403-1C6020D3C7B5}">
      <dgm:prSet/>
      <dgm:spPr/>
      <dgm:t>
        <a:bodyPr/>
        <a:lstStyle/>
        <a:p>
          <a:endParaRPr lang="en-US"/>
        </a:p>
      </dgm:t>
    </dgm:pt>
    <dgm:pt modelId="{5675231B-0242-45D1-8B49-9011E4EFD6B8}" type="sibTrans" cxnId="{1D22633F-2E13-4775-8403-1C6020D3C7B5}">
      <dgm:prSet/>
      <dgm:spPr/>
      <dgm:t>
        <a:bodyPr/>
        <a:lstStyle/>
        <a:p>
          <a:endParaRPr lang="en-US"/>
        </a:p>
      </dgm:t>
    </dgm:pt>
    <dgm:pt modelId="{3679D367-FBD5-46FB-A169-55CAB6FC6632}">
      <dgm:prSet phldrT="[Text]" custT="1"/>
      <dgm:spPr/>
      <dgm:t>
        <a:bodyPr/>
        <a:lstStyle/>
        <a:p>
          <a:r>
            <a:rPr lang="en-US" sz="2400"/>
            <a:t>DHT22 + ESP32</a:t>
          </a:r>
        </a:p>
      </dgm:t>
    </dgm:pt>
    <dgm:pt modelId="{14346A4C-68F6-4997-9C2F-CF761FCC1B70}" type="parTrans" cxnId="{32932EE5-CD32-4A28-AF20-AC249C9D66E1}">
      <dgm:prSet/>
      <dgm:spPr/>
      <dgm:t>
        <a:bodyPr/>
        <a:lstStyle/>
        <a:p>
          <a:endParaRPr lang="en-US"/>
        </a:p>
      </dgm:t>
    </dgm:pt>
    <dgm:pt modelId="{49AB881E-0F02-411C-961C-14D4CBF06652}" type="sibTrans" cxnId="{32932EE5-CD32-4A28-AF20-AC249C9D66E1}">
      <dgm:prSet/>
      <dgm:spPr/>
      <dgm:t>
        <a:bodyPr/>
        <a:lstStyle/>
        <a:p>
          <a:endParaRPr lang="en-US"/>
        </a:p>
      </dgm:t>
    </dgm:pt>
    <dgm:pt modelId="{AE595037-3E5A-4674-8161-D793B5D551DC}">
      <dgm:prSet phldrT="[Text]"/>
      <dgm:spPr/>
      <dgm:t>
        <a:bodyPr/>
        <a:lstStyle/>
        <a:p>
          <a:r>
            <a:rPr lang="en-US" sz="1700"/>
            <a:t>Monitors storage conditions and transmits data to the cloud.</a:t>
          </a:r>
        </a:p>
      </dgm:t>
    </dgm:pt>
    <dgm:pt modelId="{2AC29889-8BC5-498A-9DD4-00810A0220C0}" type="parTrans" cxnId="{BB6BB097-DD0C-4F68-81E4-2C5C0D3B8FB5}">
      <dgm:prSet/>
      <dgm:spPr/>
      <dgm:t>
        <a:bodyPr/>
        <a:lstStyle/>
        <a:p>
          <a:endParaRPr lang="en-US"/>
        </a:p>
      </dgm:t>
    </dgm:pt>
    <dgm:pt modelId="{BF98A859-78DB-434D-A7C3-A18AAB9C1649}" type="sibTrans" cxnId="{BB6BB097-DD0C-4F68-81E4-2C5C0D3B8FB5}">
      <dgm:prSet/>
      <dgm:spPr/>
      <dgm:t>
        <a:bodyPr/>
        <a:lstStyle/>
        <a:p>
          <a:endParaRPr lang="en-US"/>
        </a:p>
      </dgm:t>
    </dgm:pt>
    <dgm:pt modelId="{28E2FEB6-5D1A-43E2-AF96-DE7450FDEF30}">
      <dgm:prSet phldrT="[Text]"/>
      <dgm:spPr/>
      <dgm:t>
        <a:bodyPr/>
        <a:lstStyle/>
        <a:p>
          <a:r>
            <a:rPr lang="en-US" sz="1700"/>
            <a:t>Tracks food items and their expiry status</a:t>
          </a:r>
        </a:p>
      </dgm:t>
    </dgm:pt>
    <dgm:pt modelId="{405FFD48-0F62-4835-BDDA-C5C5CD5E3407}" type="parTrans" cxnId="{418BB88E-AFEA-4865-9F94-E7C5FEFBF3F5}">
      <dgm:prSet/>
      <dgm:spPr/>
      <dgm:t>
        <a:bodyPr/>
        <a:lstStyle/>
        <a:p>
          <a:endParaRPr lang="en-US"/>
        </a:p>
      </dgm:t>
    </dgm:pt>
    <dgm:pt modelId="{B2F5A65A-A30B-4879-A98F-AF024E0D8820}" type="sibTrans" cxnId="{418BB88E-AFEA-4865-9F94-E7C5FEFBF3F5}">
      <dgm:prSet/>
      <dgm:spPr/>
      <dgm:t>
        <a:bodyPr/>
        <a:lstStyle/>
        <a:p>
          <a:endParaRPr lang="en-US"/>
        </a:p>
      </dgm:t>
    </dgm:pt>
    <dgm:pt modelId="{13CAD38B-7189-4F7E-B774-23DB178DF325}">
      <dgm:prSet phldrT="[Text]"/>
      <dgm:spPr/>
      <dgm:t>
        <a:bodyPr/>
        <a:lstStyle/>
        <a:p>
          <a:r>
            <a:rPr lang="en-US" sz="1700"/>
            <a:t>Sends sensor and food inventory data to Firebase.</a:t>
          </a:r>
        </a:p>
      </dgm:t>
    </dgm:pt>
    <dgm:pt modelId="{A58F0315-4E8E-4592-9B03-1B9DE131AFE2}" type="parTrans" cxnId="{19BDCA68-9E2C-4131-9DC3-4D57F55D8E42}">
      <dgm:prSet/>
      <dgm:spPr/>
      <dgm:t>
        <a:bodyPr/>
        <a:lstStyle/>
        <a:p>
          <a:endParaRPr lang="en-US"/>
        </a:p>
      </dgm:t>
    </dgm:pt>
    <dgm:pt modelId="{9603E8DA-0529-4647-AD44-E7F5212FC5D8}" type="sibTrans" cxnId="{19BDCA68-9E2C-4131-9DC3-4D57F55D8E42}">
      <dgm:prSet/>
      <dgm:spPr/>
      <dgm:t>
        <a:bodyPr/>
        <a:lstStyle/>
        <a:p>
          <a:endParaRPr lang="en-US"/>
        </a:p>
      </dgm:t>
    </dgm:pt>
    <dgm:pt modelId="{0E152A53-C1BB-48DA-8674-548164460BFD}">
      <dgm:prSet phldrT="[Text]"/>
      <dgm:spPr/>
      <dgm:t>
        <a:bodyPr/>
        <a:lstStyle/>
        <a:p>
          <a:r>
            <a:rPr lang="en-US" sz="1700"/>
            <a:t>Captures images for CNN-based spoilage detection.</a:t>
          </a:r>
        </a:p>
      </dgm:t>
    </dgm:pt>
    <dgm:pt modelId="{132C310C-772F-4B98-978D-E97F3DFD67F8}" type="parTrans" cxnId="{A2717055-C2DD-4C4A-99DF-742158E53D4E}">
      <dgm:prSet/>
      <dgm:spPr/>
      <dgm:t>
        <a:bodyPr/>
        <a:lstStyle/>
        <a:p>
          <a:endParaRPr lang="en-US"/>
        </a:p>
      </dgm:t>
    </dgm:pt>
    <dgm:pt modelId="{E96C24D3-7F41-4923-97F8-39D1DF76C857}" type="sibTrans" cxnId="{A2717055-C2DD-4C4A-99DF-742158E53D4E}">
      <dgm:prSet/>
      <dgm:spPr/>
      <dgm:t>
        <a:bodyPr/>
        <a:lstStyle/>
        <a:p>
          <a:endParaRPr lang="en-US"/>
        </a:p>
      </dgm:t>
    </dgm:pt>
    <dgm:pt modelId="{35C8B045-0F40-4DD9-829E-1F22394BFC0C}">
      <dgm:prSet phldrT="[Text]"/>
      <dgm:spPr/>
      <dgm:t>
        <a:bodyPr/>
        <a:lstStyle/>
        <a:p>
          <a:r>
            <a:rPr lang="en-US" sz="1700"/>
            <a:t>Notifies users of spoilage or environmental issues.</a:t>
          </a:r>
        </a:p>
      </dgm:t>
    </dgm:pt>
    <dgm:pt modelId="{522D1F0D-65F0-4585-B399-373C46E0823D}" type="parTrans" cxnId="{4D8F61B0-DE97-4D46-8017-27C1B27DD53E}">
      <dgm:prSet/>
      <dgm:spPr/>
      <dgm:t>
        <a:bodyPr/>
        <a:lstStyle/>
        <a:p>
          <a:endParaRPr lang="en-US"/>
        </a:p>
      </dgm:t>
    </dgm:pt>
    <dgm:pt modelId="{6942ADAA-5408-4DEE-8075-4B1FCCB75B32}" type="sibTrans" cxnId="{4D8F61B0-DE97-4D46-8017-27C1B27DD53E}">
      <dgm:prSet/>
      <dgm:spPr/>
      <dgm:t>
        <a:bodyPr/>
        <a:lstStyle/>
        <a:p>
          <a:endParaRPr lang="en-US"/>
        </a:p>
      </dgm:t>
    </dgm:pt>
    <dgm:pt modelId="{D251533D-CEFD-4BC2-BB38-91A169B8BE37}" type="pres">
      <dgm:prSet presAssocID="{64889D82-D07C-4F22-953A-DCBA54A460C9}" presName="CompostProcess" presStyleCnt="0">
        <dgm:presLayoutVars>
          <dgm:dir/>
          <dgm:resizeHandles val="exact"/>
        </dgm:presLayoutVars>
      </dgm:prSet>
      <dgm:spPr/>
    </dgm:pt>
    <dgm:pt modelId="{F5E01791-F173-4191-AFA4-33FE870D4456}" type="pres">
      <dgm:prSet presAssocID="{64889D82-D07C-4F22-953A-DCBA54A460C9}" presName="arrow" presStyleLbl="bgShp" presStyleIdx="0" presStyleCnt="1"/>
      <dgm:spPr/>
    </dgm:pt>
    <dgm:pt modelId="{76C4FFB2-637F-4F38-9626-B3F24DA7A74C}" type="pres">
      <dgm:prSet presAssocID="{64889D82-D07C-4F22-953A-DCBA54A460C9}" presName="linearProcess" presStyleCnt="0"/>
      <dgm:spPr/>
    </dgm:pt>
    <dgm:pt modelId="{3F7C4D5D-2F16-4EC0-8214-2A26CA27DE9F}" type="pres">
      <dgm:prSet presAssocID="{3679D367-FBD5-46FB-A169-55CAB6FC6632}" presName="textNode" presStyleLbl="node1" presStyleIdx="0" presStyleCnt="5">
        <dgm:presLayoutVars>
          <dgm:bulletEnabled val="1"/>
        </dgm:presLayoutVars>
      </dgm:prSet>
      <dgm:spPr/>
    </dgm:pt>
    <dgm:pt modelId="{AD737BDA-7FAE-40CA-86DA-8DA89B713E2A}" type="pres">
      <dgm:prSet presAssocID="{49AB881E-0F02-411C-961C-14D4CBF06652}" presName="sibTrans" presStyleCnt="0"/>
      <dgm:spPr/>
    </dgm:pt>
    <dgm:pt modelId="{902ACCE2-4DAB-48F1-825D-A47DCAE37D28}" type="pres">
      <dgm:prSet presAssocID="{DBC6BA26-D43A-43A6-BC4E-86E0738CDA0E}" presName="textNode" presStyleLbl="node1" presStyleIdx="1" presStyleCnt="5">
        <dgm:presLayoutVars>
          <dgm:bulletEnabled val="1"/>
        </dgm:presLayoutVars>
      </dgm:prSet>
      <dgm:spPr/>
    </dgm:pt>
    <dgm:pt modelId="{C6DA6918-503F-4C2B-9D0E-B55C57AD690E}" type="pres">
      <dgm:prSet presAssocID="{4C7C8242-8F57-4EBB-9253-03478394D075}" presName="sibTrans" presStyleCnt="0"/>
      <dgm:spPr/>
    </dgm:pt>
    <dgm:pt modelId="{E1CD9C92-2167-4130-900E-D78703B6B9BE}" type="pres">
      <dgm:prSet presAssocID="{214BC337-0C7E-48EF-891A-D93AF41F4263}" presName="textNode" presStyleLbl="node1" presStyleIdx="2" presStyleCnt="5">
        <dgm:presLayoutVars>
          <dgm:bulletEnabled val="1"/>
        </dgm:presLayoutVars>
      </dgm:prSet>
      <dgm:spPr/>
    </dgm:pt>
    <dgm:pt modelId="{83417DF3-043A-4EF8-8F96-D2D2FDF4C8A5}" type="pres">
      <dgm:prSet presAssocID="{6AE77B79-72D3-4FCA-8995-B87581FB35FB}" presName="sibTrans" presStyleCnt="0"/>
      <dgm:spPr/>
    </dgm:pt>
    <dgm:pt modelId="{7FD374CA-7E05-40D9-B5B4-F587075F2F55}" type="pres">
      <dgm:prSet presAssocID="{E519CD02-7917-4093-987E-138F41B348E3}" presName="textNode" presStyleLbl="node1" presStyleIdx="3" presStyleCnt="5">
        <dgm:presLayoutVars>
          <dgm:bulletEnabled val="1"/>
        </dgm:presLayoutVars>
      </dgm:prSet>
      <dgm:spPr/>
    </dgm:pt>
    <dgm:pt modelId="{0BA02A72-1DF4-44E6-B91F-A466F884439A}" type="pres">
      <dgm:prSet presAssocID="{B3B22CF9-FF6A-421C-97AA-1DA0866D6E94}" presName="sibTrans" presStyleCnt="0"/>
      <dgm:spPr/>
    </dgm:pt>
    <dgm:pt modelId="{10F51AD6-AD33-4AED-987F-3DCBA8C16A77}" type="pres">
      <dgm:prSet presAssocID="{26D8C215-9BDB-49E7-8285-44BF8212729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C307215-0BD7-4DA8-9E2A-5FE54A12D847}" type="presOf" srcId="{DBC6BA26-D43A-43A6-BC4E-86E0738CDA0E}" destId="{902ACCE2-4DAB-48F1-825D-A47DCAE37D28}" srcOrd="0" destOrd="0" presId="urn:microsoft.com/office/officeart/2005/8/layout/hProcess9"/>
    <dgm:cxn modelId="{AA60DF17-18A5-4580-8274-999539EA567F}" type="presOf" srcId="{64889D82-D07C-4F22-953A-DCBA54A460C9}" destId="{D251533D-CEFD-4BC2-BB38-91A169B8BE37}" srcOrd="0" destOrd="0" presId="urn:microsoft.com/office/officeart/2005/8/layout/hProcess9"/>
    <dgm:cxn modelId="{AC8FE91C-E8A6-4768-A538-8D2D385AFE8A}" srcId="{64889D82-D07C-4F22-953A-DCBA54A460C9}" destId="{214BC337-0C7E-48EF-891A-D93AF41F4263}" srcOrd="2" destOrd="0" parTransId="{F183FB2F-27AA-4FCF-A41F-DFBA01097E30}" sibTransId="{6AE77B79-72D3-4FCA-8995-B87581FB35FB}"/>
    <dgm:cxn modelId="{7C024F3B-A7B2-4939-8C5C-8241FF75F335}" type="presOf" srcId="{0E152A53-C1BB-48DA-8674-548164460BFD}" destId="{7FD374CA-7E05-40D9-B5B4-F587075F2F55}" srcOrd="0" destOrd="1" presId="urn:microsoft.com/office/officeart/2005/8/layout/hProcess9"/>
    <dgm:cxn modelId="{1D22633F-2E13-4775-8403-1C6020D3C7B5}" srcId="{64889D82-D07C-4F22-953A-DCBA54A460C9}" destId="{26D8C215-9BDB-49E7-8285-44BF82127295}" srcOrd="4" destOrd="0" parTransId="{45B0648A-03CB-4533-8771-B49C1DE8E37A}" sibTransId="{5675231B-0242-45D1-8B49-9011E4EFD6B8}"/>
    <dgm:cxn modelId="{41471E63-1E0D-4A4B-9C5C-9E8F38E70C10}" type="presOf" srcId="{214BC337-0C7E-48EF-891A-D93AF41F4263}" destId="{E1CD9C92-2167-4130-900E-D78703B6B9BE}" srcOrd="0" destOrd="0" presId="urn:microsoft.com/office/officeart/2005/8/layout/hProcess9"/>
    <dgm:cxn modelId="{19BDCA68-9E2C-4131-9DC3-4D57F55D8E42}" srcId="{214BC337-0C7E-48EF-891A-D93AF41F4263}" destId="{13CAD38B-7189-4F7E-B774-23DB178DF325}" srcOrd="0" destOrd="0" parTransId="{A58F0315-4E8E-4592-9B03-1B9DE131AFE2}" sibTransId="{9603E8DA-0529-4647-AD44-E7F5212FC5D8}"/>
    <dgm:cxn modelId="{A2717055-C2DD-4C4A-99DF-742158E53D4E}" srcId="{E519CD02-7917-4093-987E-138F41B348E3}" destId="{0E152A53-C1BB-48DA-8674-548164460BFD}" srcOrd="0" destOrd="0" parTransId="{132C310C-772F-4B98-978D-E97F3DFD67F8}" sibTransId="{E96C24D3-7F41-4923-97F8-39D1DF76C857}"/>
    <dgm:cxn modelId="{5DFD1878-77D7-4D1D-B07F-0DABB9AE9396}" type="presOf" srcId="{E519CD02-7917-4093-987E-138F41B348E3}" destId="{7FD374CA-7E05-40D9-B5B4-F587075F2F55}" srcOrd="0" destOrd="0" presId="urn:microsoft.com/office/officeart/2005/8/layout/hProcess9"/>
    <dgm:cxn modelId="{C7F59258-E0CA-48B2-B997-47EFCBA02BDD}" type="presOf" srcId="{35C8B045-0F40-4DD9-829E-1F22394BFC0C}" destId="{10F51AD6-AD33-4AED-987F-3DCBA8C16A77}" srcOrd="0" destOrd="1" presId="urn:microsoft.com/office/officeart/2005/8/layout/hProcess9"/>
    <dgm:cxn modelId="{20F58859-AC06-486B-9BA8-C1F97C311EF7}" type="presOf" srcId="{AE595037-3E5A-4674-8161-D793B5D551DC}" destId="{3F7C4D5D-2F16-4EC0-8214-2A26CA27DE9F}" srcOrd="0" destOrd="1" presId="urn:microsoft.com/office/officeart/2005/8/layout/hProcess9"/>
    <dgm:cxn modelId="{418BB88E-AFEA-4865-9F94-E7C5FEFBF3F5}" srcId="{DBC6BA26-D43A-43A6-BC4E-86E0738CDA0E}" destId="{28E2FEB6-5D1A-43E2-AF96-DE7450FDEF30}" srcOrd="0" destOrd="0" parTransId="{405FFD48-0F62-4835-BDDA-C5C5CD5E3407}" sibTransId="{B2F5A65A-A30B-4879-A98F-AF024E0D8820}"/>
    <dgm:cxn modelId="{BB6BB097-DD0C-4F68-81E4-2C5C0D3B8FB5}" srcId="{3679D367-FBD5-46FB-A169-55CAB6FC6632}" destId="{AE595037-3E5A-4674-8161-D793B5D551DC}" srcOrd="0" destOrd="0" parTransId="{2AC29889-8BC5-498A-9DD4-00810A0220C0}" sibTransId="{BF98A859-78DB-434D-A7C3-A18AAB9C1649}"/>
    <dgm:cxn modelId="{4D8F61B0-DE97-4D46-8017-27C1B27DD53E}" srcId="{26D8C215-9BDB-49E7-8285-44BF82127295}" destId="{35C8B045-0F40-4DD9-829E-1F22394BFC0C}" srcOrd="0" destOrd="0" parTransId="{522D1F0D-65F0-4585-B399-373C46E0823D}" sibTransId="{6942ADAA-5408-4DEE-8075-4B1FCCB75B32}"/>
    <dgm:cxn modelId="{8B94F5CA-BAD0-44E3-BD39-972390BC49D5}" type="presOf" srcId="{13CAD38B-7189-4F7E-B774-23DB178DF325}" destId="{E1CD9C92-2167-4130-900E-D78703B6B9BE}" srcOrd="0" destOrd="1" presId="urn:microsoft.com/office/officeart/2005/8/layout/hProcess9"/>
    <dgm:cxn modelId="{264ED0D6-3DAC-4877-952F-AA5E6496DECF}" type="presOf" srcId="{28E2FEB6-5D1A-43E2-AF96-DE7450FDEF30}" destId="{902ACCE2-4DAB-48F1-825D-A47DCAE37D28}" srcOrd="0" destOrd="1" presId="urn:microsoft.com/office/officeart/2005/8/layout/hProcess9"/>
    <dgm:cxn modelId="{B8812DDD-0CBC-4FA8-840A-08D67D409C64}" srcId="{64889D82-D07C-4F22-953A-DCBA54A460C9}" destId="{E519CD02-7917-4093-987E-138F41B348E3}" srcOrd="3" destOrd="0" parTransId="{BC52099A-4FE2-4836-972C-4BF88C0EEB29}" sibTransId="{B3B22CF9-FF6A-421C-97AA-1DA0866D6E94}"/>
    <dgm:cxn modelId="{ED686DDF-1153-4D9C-841B-F588C7783A4D}" type="presOf" srcId="{26D8C215-9BDB-49E7-8285-44BF82127295}" destId="{10F51AD6-AD33-4AED-987F-3DCBA8C16A77}" srcOrd="0" destOrd="0" presId="urn:microsoft.com/office/officeart/2005/8/layout/hProcess9"/>
    <dgm:cxn modelId="{32932EE5-CD32-4A28-AF20-AC249C9D66E1}" srcId="{64889D82-D07C-4F22-953A-DCBA54A460C9}" destId="{3679D367-FBD5-46FB-A169-55CAB6FC6632}" srcOrd="0" destOrd="0" parTransId="{14346A4C-68F6-4997-9C2F-CF761FCC1B70}" sibTransId="{49AB881E-0F02-411C-961C-14D4CBF06652}"/>
    <dgm:cxn modelId="{62525CED-04BB-4D93-BEB9-5266AAA902A0}" srcId="{64889D82-D07C-4F22-953A-DCBA54A460C9}" destId="{DBC6BA26-D43A-43A6-BC4E-86E0738CDA0E}" srcOrd="1" destOrd="0" parTransId="{6BEFF076-960C-4230-9B7F-A1AFC2C64A80}" sibTransId="{4C7C8242-8F57-4EBB-9253-03478394D075}"/>
    <dgm:cxn modelId="{53F7A4FD-98F8-4E5C-86CD-2A46F4F03416}" type="presOf" srcId="{3679D367-FBD5-46FB-A169-55CAB6FC6632}" destId="{3F7C4D5D-2F16-4EC0-8214-2A26CA27DE9F}" srcOrd="0" destOrd="0" presId="urn:microsoft.com/office/officeart/2005/8/layout/hProcess9"/>
    <dgm:cxn modelId="{557B68A5-C4B5-4652-ABDD-AD6A13A2181D}" type="presParOf" srcId="{D251533D-CEFD-4BC2-BB38-91A169B8BE37}" destId="{F5E01791-F173-4191-AFA4-33FE870D4456}" srcOrd="0" destOrd="0" presId="urn:microsoft.com/office/officeart/2005/8/layout/hProcess9"/>
    <dgm:cxn modelId="{D57E8609-0F8B-4832-B35F-5C8660DE997F}" type="presParOf" srcId="{D251533D-CEFD-4BC2-BB38-91A169B8BE37}" destId="{76C4FFB2-637F-4F38-9626-B3F24DA7A74C}" srcOrd="1" destOrd="0" presId="urn:microsoft.com/office/officeart/2005/8/layout/hProcess9"/>
    <dgm:cxn modelId="{45A641D7-C2C3-42F8-8E28-E0B053DEABC6}" type="presParOf" srcId="{76C4FFB2-637F-4F38-9626-B3F24DA7A74C}" destId="{3F7C4D5D-2F16-4EC0-8214-2A26CA27DE9F}" srcOrd="0" destOrd="0" presId="urn:microsoft.com/office/officeart/2005/8/layout/hProcess9"/>
    <dgm:cxn modelId="{740EA1E4-0031-4E8C-8DB8-241933085B37}" type="presParOf" srcId="{76C4FFB2-637F-4F38-9626-B3F24DA7A74C}" destId="{AD737BDA-7FAE-40CA-86DA-8DA89B713E2A}" srcOrd="1" destOrd="0" presId="urn:microsoft.com/office/officeart/2005/8/layout/hProcess9"/>
    <dgm:cxn modelId="{030F6D4B-F5A3-4B86-80B4-1AB1EAA02CF5}" type="presParOf" srcId="{76C4FFB2-637F-4F38-9626-B3F24DA7A74C}" destId="{902ACCE2-4DAB-48F1-825D-A47DCAE37D28}" srcOrd="2" destOrd="0" presId="urn:microsoft.com/office/officeart/2005/8/layout/hProcess9"/>
    <dgm:cxn modelId="{A526ED34-4BFE-4298-BD07-3AF86DF5E831}" type="presParOf" srcId="{76C4FFB2-637F-4F38-9626-B3F24DA7A74C}" destId="{C6DA6918-503F-4C2B-9D0E-B55C57AD690E}" srcOrd="3" destOrd="0" presId="urn:microsoft.com/office/officeart/2005/8/layout/hProcess9"/>
    <dgm:cxn modelId="{599C0BE8-E2C6-43CA-8DE9-A0BD0DAD8BB9}" type="presParOf" srcId="{76C4FFB2-637F-4F38-9626-B3F24DA7A74C}" destId="{E1CD9C92-2167-4130-900E-D78703B6B9BE}" srcOrd="4" destOrd="0" presId="urn:microsoft.com/office/officeart/2005/8/layout/hProcess9"/>
    <dgm:cxn modelId="{61CCED71-0585-4ACE-9123-344C29FC9BE9}" type="presParOf" srcId="{76C4FFB2-637F-4F38-9626-B3F24DA7A74C}" destId="{83417DF3-043A-4EF8-8F96-D2D2FDF4C8A5}" srcOrd="5" destOrd="0" presId="urn:microsoft.com/office/officeart/2005/8/layout/hProcess9"/>
    <dgm:cxn modelId="{3FB7B277-68F5-4721-B48E-F1B33DAB36DA}" type="presParOf" srcId="{76C4FFB2-637F-4F38-9626-B3F24DA7A74C}" destId="{7FD374CA-7E05-40D9-B5B4-F587075F2F55}" srcOrd="6" destOrd="0" presId="urn:microsoft.com/office/officeart/2005/8/layout/hProcess9"/>
    <dgm:cxn modelId="{8301FB7F-CAB2-4311-AABF-DC1B50F3A0BB}" type="presParOf" srcId="{76C4FFB2-637F-4F38-9626-B3F24DA7A74C}" destId="{0BA02A72-1DF4-44E6-B91F-A466F884439A}" srcOrd="7" destOrd="0" presId="urn:microsoft.com/office/officeart/2005/8/layout/hProcess9"/>
    <dgm:cxn modelId="{3B82863B-C4A7-4DD4-94FF-90A901E38DE6}" type="presParOf" srcId="{76C4FFB2-637F-4F38-9626-B3F24DA7A74C}" destId="{10F51AD6-AD33-4AED-987F-3DCBA8C16A7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01791-F173-4191-AFA4-33FE870D4456}">
      <dsp:nvSpPr>
        <dsp:cNvPr id="0" name=""/>
        <dsp:cNvSpPr/>
      </dsp:nvSpPr>
      <dsp:spPr>
        <a:xfrm>
          <a:off x="885101" y="0"/>
          <a:ext cx="10031149" cy="6502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C4D5D-2F16-4EC0-8214-2A26CA27DE9F}">
      <dsp:nvSpPr>
        <dsp:cNvPr id="0" name=""/>
        <dsp:cNvSpPr/>
      </dsp:nvSpPr>
      <dsp:spPr>
        <a:xfrm>
          <a:off x="3457" y="1950720"/>
          <a:ext cx="2081371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DHT22 + ESP32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Monitors storage conditions and transmits data to the cloud.</a:t>
          </a:r>
        </a:p>
      </dsp:txBody>
      <dsp:txXfrm>
        <a:off x="105061" y="2052324"/>
        <a:ext cx="1878163" cy="2397752"/>
      </dsp:txXfrm>
    </dsp:sp>
    <dsp:sp modelId="{902ACCE2-4DAB-48F1-825D-A47DCAE37D28}">
      <dsp:nvSpPr>
        <dsp:cNvPr id="0" name=""/>
        <dsp:cNvSpPr/>
      </dsp:nvSpPr>
      <dsp:spPr>
        <a:xfrm>
          <a:off x="2431723" y="1950720"/>
          <a:ext cx="2081371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MFRC522 RFID sensor + ESP32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Tracks food items and their expiry status</a:t>
          </a:r>
        </a:p>
      </dsp:txBody>
      <dsp:txXfrm>
        <a:off x="2533327" y="2052324"/>
        <a:ext cx="1878163" cy="2397752"/>
      </dsp:txXfrm>
    </dsp:sp>
    <dsp:sp modelId="{E1CD9C92-2167-4130-900E-D78703B6B9BE}">
      <dsp:nvSpPr>
        <dsp:cNvPr id="0" name=""/>
        <dsp:cNvSpPr/>
      </dsp:nvSpPr>
      <dsp:spPr>
        <a:xfrm>
          <a:off x="4859990" y="1950720"/>
          <a:ext cx="2081371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ESP32 (Wi-Fi)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Sends sensor and food inventory data to Firebase.</a:t>
          </a:r>
        </a:p>
      </dsp:txBody>
      <dsp:txXfrm>
        <a:off x="4961594" y="2052324"/>
        <a:ext cx="1878163" cy="2397752"/>
      </dsp:txXfrm>
    </dsp:sp>
    <dsp:sp modelId="{7FD374CA-7E05-40D9-B5B4-F587075F2F55}">
      <dsp:nvSpPr>
        <dsp:cNvPr id="0" name=""/>
        <dsp:cNvSpPr/>
      </dsp:nvSpPr>
      <dsp:spPr>
        <a:xfrm>
          <a:off x="7288256" y="1950720"/>
          <a:ext cx="2081371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IP webcam+ ESP32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Captures images for CNN-based spoilage detection.</a:t>
          </a:r>
        </a:p>
      </dsp:txBody>
      <dsp:txXfrm>
        <a:off x="7389860" y="2052324"/>
        <a:ext cx="1878163" cy="2397752"/>
      </dsp:txXfrm>
    </dsp:sp>
    <dsp:sp modelId="{10F51AD6-AD33-4AED-987F-3DCBA8C16A77}">
      <dsp:nvSpPr>
        <dsp:cNvPr id="0" name=""/>
        <dsp:cNvSpPr/>
      </dsp:nvSpPr>
      <dsp:spPr>
        <a:xfrm>
          <a:off x="9716523" y="1950720"/>
          <a:ext cx="2081371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Interface, </a:t>
          </a:r>
          <a:r>
            <a:rPr lang="en-US" sz="2300" kern="1200"/>
            <a:t>LED</a:t>
          </a:r>
          <a:r>
            <a:rPr lang="en-US" sz="2400" kern="1200"/>
            <a:t> indicators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Notifies users of spoilage or environmental issues.</a:t>
          </a:r>
        </a:p>
      </dsp:txBody>
      <dsp:txXfrm>
        <a:off x="9818127" y="2052324"/>
        <a:ext cx="1878163" cy="2397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5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B9128-EB32-60C8-BE04-7D499DAB5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8F7CD-D024-6BEB-1FC3-AB82CCF30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DF19AE-D285-969E-4551-7BF184E02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0D1BB-EE79-58AD-A3AB-7232600E89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1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5DFD-678B-D8ED-E907-821F1C5DF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3C769-D53C-71C6-B2A8-5B2517C42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A2115-0482-8D27-C409-9FE434980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C98D-B478-4D40-D678-F0E766C4D3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BCC3-839F-2A95-0B32-62A900538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EF2B9A-A791-55D4-B71C-32A019770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567FD9-FCDF-EC27-3DD9-173945EAC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3B7B1-724B-3EE7-AAB8-9D780C83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22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8662E-566B-F3DA-65A8-CE5F0C4E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379427-33F3-7913-EE94-5055E80A03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5A5AF-232D-F3E6-7976-12994D9A5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E5FF7-BBD8-25E1-F8AE-2FD07DA53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22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B01E3-A936-378D-611D-B8BE30D21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238CF6-7708-3C19-44D6-5B11837BF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D94BB-B3AA-982A-7CE6-82545BE64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D01AA-029C-FB2B-0CBC-9F31CC6C2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1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F65A-2D2E-233F-3802-F0E3844A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8A770-FA01-9963-1D4D-EC0B08252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ADEE1-DF5E-B48C-072A-AE2CACDAC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D996-9C75-5BC5-EC6B-2A2302155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04F3E-E473-F539-F450-0AF5BD57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4C3CA-64E7-4249-A3A3-D1FB554F2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F62DD-C51B-D547-64AB-E68F8391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0441-CB1C-FB34-888D-C7CC3E71A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962D8-A80F-76BD-FBFD-AF1ACB60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3092F9-FCD7-8162-DDDD-26486ECDE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2E484-21E7-1951-5693-F698EE7C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5713F-BFFD-0406-2213-C548D8F71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E94B-E036-6182-0FD2-F658A19D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325AA-676A-9C9D-ADC2-9FF9667728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FC07F-A643-3275-5654-B7F4C9017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79B4-4823-A1C4-A07F-B981A1DC3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5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2D32A-0784-441C-B66B-18F07B147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291302-E063-C9AD-A4F3-848E5CBEB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D44CA-B36D-05A8-9BE5-669CA212D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942C-5AD8-647F-0854-8DF8153E9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2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2DE1-9CC6-AF79-FBC5-EFE51ABB3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55225-FB1B-791B-E6B2-5F3D01D19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D469F-0E1A-134A-195F-A5AC26D3C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07AC4-74FE-97FC-71DF-28C4FC20F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D2B0A-F6FB-8A32-BC74-ED2318FDF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115B9-FC1B-5440-9B1A-8236947EB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C574F-2197-C7ED-7847-F3A5934CB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B5F15-1E74-592A-F703-F6298EAC7A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7AC2F-7305-6153-84E4-1FB6FE419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73011F-E874-70BC-6FFB-C181FA899D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B0FEFA-2975-3065-F320-4AD4A69CA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0DB76-4351-2AD8-7391-E1D980293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614462"/>
            <a:ext cx="14630399" cy="106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IN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Smart IoT &amp; ML System for Food Monitoring</a:t>
            </a:r>
            <a:endParaRPr lang="en-US" sz="4450">
              <a:solidFill>
                <a:srgbClr val="3257B8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6BC27-5873-266C-6918-050F1F1DD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27" y="1958606"/>
            <a:ext cx="4438143" cy="1063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C4E9A4-65FA-E30B-B057-AF9CCC461C2D}"/>
              </a:ext>
            </a:extLst>
          </p:cNvPr>
          <p:cNvSpPr txBox="1"/>
          <p:nvPr/>
        </p:nvSpPr>
        <p:spPr>
          <a:xfrm>
            <a:off x="2183641" y="3978109"/>
            <a:ext cx="10263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22AIE213 Machine Learning</a:t>
            </a:r>
          </a:p>
          <a:p>
            <a:pPr algn="ctr"/>
            <a:r>
              <a:rPr lang="en-IN" sz="320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22AIE211  Introduction to  IOT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5D8585-3915-EAB4-AF34-CEA45314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22941"/>
              </p:ext>
            </p:extLst>
          </p:nvPr>
        </p:nvGraphicFramePr>
        <p:xfrm>
          <a:off x="3474138" y="5320627"/>
          <a:ext cx="7853504" cy="259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752">
                  <a:extLst>
                    <a:ext uri="{9D8B030D-6E8A-4147-A177-3AD203B41FA5}">
                      <a16:colId xmlns:a16="http://schemas.microsoft.com/office/drawing/2014/main" val="1920680588"/>
                    </a:ext>
                  </a:extLst>
                </a:gridCol>
                <a:gridCol w="3926752">
                  <a:extLst>
                    <a:ext uri="{9D8B030D-6E8A-4147-A177-3AD203B41FA5}">
                      <a16:colId xmlns:a16="http://schemas.microsoft.com/office/drawing/2014/main" val="2634660268"/>
                    </a:ext>
                  </a:extLst>
                </a:gridCol>
              </a:tblGrid>
              <a:tr h="51982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Registration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46932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r>
                        <a:rPr lang="en-IN"/>
                        <a:t>K S Venkatram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CB.SC.U4AIE23236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63977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Sanggit Saaran K C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CB.SC.U4AIE23247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82644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Vishal Seshadri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CB.SC.U4AIE23260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05120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r>
                        <a:rPr lang="en-IN"/>
                        <a:t>Surya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CB.SC.U4AIE23267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5024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B758D60-B5BA-187F-82B5-E08FC5C48C13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06E69-E3C1-4C7C-DCC8-002CAFBB7C53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948C7-393E-19C5-F527-D6D4337B8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FE01011-2C33-43CB-2ED0-9A8761E27853}"/>
              </a:ext>
            </a:extLst>
          </p:cNvPr>
          <p:cNvSpPr/>
          <p:nvPr/>
        </p:nvSpPr>
        <p:spPr>
          <a:xfrm>
            <a:off x="649409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FE-799E-0BA7-C149-05956764D0F0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7927E-7729-4310-3BF3-445F0EC6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507B0-03F1-F25F-6174-01EB15CBE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421" y="1243344"/>
            <a:ext cx="7918939" cy="6104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24EC7E-947B-0062-48A7-DEA6E44C9A41}"/>
              </a:ext>
            </a:extLst>
          </p:cNvPr>
          <p:cNvSpPr txBox="1"/>
          <p:nvPr/>
        </p:nvSpPr>
        <p:spPr>
          <a:xfrm>
            <a:off x="14178987" y="7860268"/>
            <a:ext cx="4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13</a:t>
            </a:r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5C8D97-F92A-4F62-27A7-945B60494742}"/>
              </a:ext>
            </a:extLst>
          </p:cNvPr>
          <p:cNvSpPr/>
          <p:nvPr/>
        </p:nvSpPr>
        <p:spPr>
          <a:xfrm>
            <a:off x="3272263" y="5342958"/>
            <a:ext cx="1299882" cy="7087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Fluctuation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30486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9BE0-A618-7346-B5DF-8B21321D6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00EA9D-9E8C-7B1F-2E9A-6014A825BF71}"/>
              </a:ext>
            </a:extLst>
          </p:cNvPr>
          <p:cNvSpPr/>
          <p:nvPr/>
        </p:nvSpPr>
        <p:spPr>
          <a:xfrm>
            <a:off x="649409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Relevance to Communication &amp; IoT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FF674-E87C-8373-8E32-36C3DA5CB05D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7B486-9547-851E-FDB7-CAB4D3C4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D219A-6A0B-4869-4450-FAE79D9E1A95}"/>
              </a:ext>
            </a:extLst>
          </p:cNvPr>
          <p:cNvSpPr txBox="1"/>
          <p:nvPr/>
        </p:nvSpPr>
        <p:spPr>
          <a:xfrm>
            <a:off x="14178987" y="7860268"/>
            <a:ext cx="4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</a:t>
            </a:r>
            <a:endParaRPr lang="en-IN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498FDE09-DABE-AB20-70F4-818E982DFEDA}"/>
              </a:ext>
            </a:extLst>
          </p:cNvPr>
          <p:cNvSpPr/>
          <p:nvPr/>
        </p:nvSpPr>
        <p:spPr>
          <a:xfrm>
            <a:off x="649409" y="1665933"/>
            <a:ext cx="13445731" cy="5730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u="sng">
                <a:latin typeface="Times New Roman"/>
                <a:cs typeface="Times New Roman"/>
              </a:rPr>
              <a:t>Sensor Integration for Environmental Monitoring : </a:t>
            </a:r>
            <a:endParaRPr lang="en-US">
              <a:latin typeface="Times New Roman"/>
              <a:cs typeface="Times New Roman"/>
            </a:endParaRPr>
          </a:p>
          <a:p>
            <a:pPr marL="359410" algn="just">
              <a:spcBef>
                <a:spcPts val="1800"/>
              </a:spcBef>
            </a:pPr>
            <a:r>
              <a:rPr lang="en-US" sz="2400">
                <a:latin typeface="Times New Roman"/>
                <a:cs typeface="Times New Roman"/>
              </a:rPr>
              <a:t>The DHT22 sensor monitors temperature and humidity in the storage area, transmitting data via ESP32 for real-time tracking and analysis.</a:t>
            </a:r>
          </a:p>
          <a:p>
            <a:pPr marL="16510" algn="just">
              <a:spcBef>
                <a:spcPts val="1800"/>
              </a:spcBef>
            </a:pP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u="sng">
                <a:latin typeface="Times New Roman"/>
                <a:cs typeface="Times New Roman"/>
              </a:rPr>
              <a:t>RFID-Based Food Inventory Management : </a:t>
            </a:r>
          </a:p>
          <a:p>
            <a:pPr marL="359410" algn="just">
              <a:spcBef>
                <a:spcPts val="1800"/>
              </a:spcBef>
            </a:pPr>
            <a:r>
              <a:rPr lang="en-US" sz="2400">
                <a:latin typeface="Times New Roman"/>
                <a:cs typeface="Times New Roman"/>
              </a:rPr>
              <a:t>The MFRC522 RFID sensor tracks food items in storage, linking them to a unique ID. The ESP32 transmits this data to manage inventory and monitor expiry statuses.</a:t>
            </a:r>
          </a:p>
          <a:p>
            <a:pPr marL="16510" algn="just">
              <a:spcBef>
                <a:spcPts val="1800"/>
              </a:spcBef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u="sng">
                <a:latin typeface="Times New Roman"/>
                <a:cs typeface="Times New Roman"/>
              </a:rPr>
              <a:t>Real-Time Data Transmission to the Cloud : </a:t>
            </a:r>
          </a:p>
          <a:p>
            <a:pPr marL="359410" algn="just">
              <a:spcBef>
                <a:spcPts val="1800"/>
              </a:spcBef>
            </a:pPr>
            <a:r>
              <a:rPr lang="en-US" sz="2400">
                <a:latin typeface="Times New Roman"/>
                <a:cs typeface="Times New Roman"/>
              </a:rPr>
              <a:t>The ESP32 Wi-Fi module sends sensor data and food images to cloud platforms like Firebase, enabling remote monitoring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07490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0EA66-3A31-C4D7-FC1E-216E38454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1B66C4F-7145-4EE4-1C84-387A1052BB01}"/>
              </a:ext>
            </a:extLst>
          </p:cNvPr>
          <p:cNvSpPr/>
          <p:nvPr/>
        </p:nvSpPr>
        <p:spPr>
          <a:xfrm>
            <a:off x="649409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Relevance to Communication &amp; IoT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B19C3-27F4-AF40-3C71-325C69F03725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02793-2959-BBFF-56DA-7F0231EE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F13FE3-3377-8AA0-9355-F56194F980DF}"/>
              </a:ext>
            </a:extLst>
          </p:cNvPr>
          <p:cNvSpPr txBox="1"/>
          <p:nvPr/>
        </p:nvSpPr>
        <p:spPr>
          <a:xfrm>
            <a:off x="14178987" y="7860268"/>
            <a:ext cx="4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11</a:t>
            </a:r>
            <a:endParaRPr lang="en-IN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2C9DB77-17C8-AD57-E7A1-13D4BCCBEEFA}"/>
              </a:ext>
            </a:extLst>
          </p:cNvPr>
          <p:cNvSpPr/>
          <p:nvPr/>
        </p:nvSpPr>
        <p:spPr>
          <a:xfrm>
            <a:off x="649409" y="2369318"/>
            <a:ext cx="13445731" cy="5517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u="sng">
                <a:latin typeface="Times New Roman"/>
                <a:cs typeface="Times New Roman"/>
              </a:rPr>
              <a:t>Image Capture for Spoilage Detection : </a:t>
            </a:r>
            <a:endParaRPr lang="en-US">
              <a:latin typeface="Times New Roman"/>
              <a:cs typeface="Times New Roman"/>
            </a:endParaRPr>
          </a:p>
          <a:p>
            <a:pPr marL="359410" algn="just">
              <a:spcBef>
                <a:spcPts val="1800"/>
              </a:spcBef>
            </a:pPr>
            <a:r>
              <a:rPr lang="en-US" sz="2400">
                <a:latin typeface="Times New Roman"/>
                <a:cs typeface="Times New Roman"/>
              </a:rPr>
              <a:t>A camera module (connected to ESP32) captures images of stored food for spoilage detection using a CNN model. The ESP32 processes and transmits this data to the system.</a:t>
            </a:r>
          </a:p>
          <a:p>
            <a:pPr marL="359410" algn="just">
              <a:spcBef>
                <a:spcPts val="1800"/>
              </a:spcBef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u="sng">
                <a:latin typeface="Times New Roman"/>
                <a:cs typeface="Times New Roman"/>
              </a:rPr>
              <a:t>Alerts and Notifications : </a:t>
            </a:r>
          </a:p>
          <a:p>
            <a:pPr marL="359410" algn="just">
              <a:spcBef>
                <a:spcPts val="1800"/>
              </a:spcBef>
            </a:pPr>
            <a:r>
              <a:rPr lang="en-US" sz="2400">
                <a:latin typeface="Times New Roman"/>
                <a:cs typeface="Times New Roman"/>
              </a:rPr>
              <a:t>An OLED screen, buzzer, and LED indicators provide real-time alerts for food spoilage or environmental issues, managed by the ESP32.</a:t>
            </a:r>
          </a:p>
          <a:p>
            <a:pPr marL="359410" algn="just">
              <a:spcBef>
                <a:spcPts val="1800"/>
              </a:spcBef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400" u="sng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62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E2695-83B5-0899-7D5A-86E48C00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C252FE8-F287-790A-5ACE-C298F64A1AD0}"/>
              </a:ext>
            </a:extLst>
          </p:cNvPr>
          <p:cNvSpPr/>
          <p:nvPr/>
        </p:nvSpPr>
        <p:spPr>
          <a:xfrm>
            <a:off x="649409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977949-3D15-9C04-4549-76938AA6884F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B0AAC-10E1-D125-74E6-95EAA972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7734C7-B4C5-298E-1B9C-5C34CDEF1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487745"/>
              </p:ext>
            </p:extLst>
          </p:nvPr>
        </p:nvGraphicFramePr>
        <p:xfrm>
          <a:off x="1329022" y="987802"/>
          <a:ext cx="11801352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6AAED9-97C6-FAA9-1923-67BF4936D76A}"/>
              </a:ext>
            </a:extLst>
          </p:cNvPr>
          <p:cNvSpPr txBox="1"/>
          <p:nvPr/>
        </p:nvSpPr>
        <p:spPr>
          <a:xfrm>
            <a:off x="14178987" y="7860268"/>
            <a:ext cx="45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39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507B6-4B46-9DA5-3DA9-2FFCD59B1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931A9275-083F-A2D5-13BB-CEDF25CF12FF}"/>
              </a:ext>
            </a:extLst>
          </p:cNvPr>
          <p:cNvSpPr/>
          <p:nvPr/>
        </p:nvSpPr>
        <p:spPr>
          <a:xfrm>
            <a:off x="649409" y="1639697"/>
            <a:ext cx="13218990" cy="5258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buNone/>
            </a:pPr>
            <a:r>
              <a:rPr lang="en-US" sz="240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[1] 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Mishra, A. and Mohapatro, M., 2020, December. Real-time RFID-based item tracking using IoT &amp; efficient inventory management using Machine Learning. In </a:t>
            </a:r>
            <a:r>
              <a:rPr lang="en-US" sz="2400" b="0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IEEE 4th Conference on Information &amp; Communication Technology (CICT)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1-6). IEEE.</a:t>
            </a: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[2] 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Popa, A., Hnatiuc, M., Paun, M., Geman, O., Hemanth, D.J., Dorcea, D., Son, L.H. and Ghita, S., 2019. An intelligent IoT-based food quality monitoring approach using low-cost sensors. </a:t>
            </a:r>
            <a:r>
              <a:rPr lang="en-IN" sz="2400" b="0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Symmetry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b="0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p.374.</a:t>
            </a: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[3] 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Suryavanshi, A., Thakker, R., Waghela, H. and Kamble, P., 2022, December. A SMART IOT and CLOUD based Food Monitoring System-Review. In </a:t>
            </a:r>
            <a:r>
              <a:rPr lang="en-US" sz="2400" b="0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2022 5th International Conference on Advances in Science and Technology (ICAST)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508-512). IEEE.</a:t>
            </a: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[4] 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Nerkar, P.M., Shinde, S.S., Liyakat, K.K.S., Desai, S. and Kazi, S.S.L., 2023. Monitoring fresh fruit and food using Iot and machine learning to improve food safety and quality. </a:t>
            </a:r>
            <a:r>
              <a:rPr lang="en-IN" sz="2400" b="0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Tuijin Jishu/Journal of Propulsion Technology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b="0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pp.2927-2931.</a:t>
            </a: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42B71-52C5-1D73-C151-53ECE05E5D97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E5D5C-D13F-CAAF-D473-0B4BED16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3BA1F-0F9F-6F71-C149-92E5342F1E5B}"/>
              </a:ext>
            </a:extLst>
          </p:cNvPr>
          <p:cNvSpPr txBox="1"/>
          <p:nvPr/>
        </p:nvSpPr>
        <p:spPr>
          <a:xfrm>
            <a:off x="14162049" y="7860268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14</a:t>
            </a:r>
            <a:endParaRPr lang="en-IN"/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427CE3B7-3E7B-3C51-F4BE-07FA608FFD9F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References </a:t>
            </a:r>
            <a:endParaRPr lang="en-US" sz="4450"/>
          </a:p>
        </p:txBody>
      </p:sp>
    </p:spTree>
    <p:extLst>
      <p:ext uri="{BB962C8B-B14F-4D97-AF65-F5344CB8AC3E}">
        <p14:creationId xmlns:p14="http://schemas.microsoft.com/office/powerpoint/2010/main" val="203435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7359-401A-8F0B-F8C0-1725197F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3D622BE-625E-FF4D-6118-B6C7E093472C}"/>
              </a:ext>
            </a:extLst>
          </p:cNvPr>
          <p:cNvSpPr/>
          <p:nvPr/>
        </p:nvSpPr>
        <p:spPr>
          <a:xfrm>
            <a:off x="649409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References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A9AB0F7-E9C5-DE7F-0C26-F4BBB6BC02DD}"/>
              </a:ext>
            </a:extLst>
          </p:cNvPr>
          <p:cNvSpPr/>
          <p:nvPr/>
        </p:nvSpPr>
        <p:spPr>
          <a:xfrm>
            <a:off x="649410" y="1660888"/>
            <a:ext cx="13218990" cy="28185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buNone/>
            </a:pPr>
            <a:r>
              <a:rPr lang="en-US" sz="240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[5] 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Bongarde, D., Pandit, S. and Pandit, H., Use of Machine Learning and Artificial Intelligence in Food Spoilage Detection.</a:t>
            </a: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[6] 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Kavitha, U., Pattnaik, M., Jayaprakash, S., Yuvaraj, S., Ponnaian, G. and Meenakshi, B., 2024, August. Data-Driven IoT Smart Refrigerators for Medication Storage with Deep Learning Analytics. In </a:t>
            </a:r>
            <a:r>
              <a:rPr lang="en-IN" sz="2400" b="0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 Second International Conference on Intelligent Cyber Physical Systems and Internet of Things (ICoICI)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467-472). IEEE.</a:t>
            </a: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D3346-B98F-D189-B7EA-A4555EFDA58C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A603C-06C5-8DB1-F80A-60AFB3FF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A1D92-226D-9F99-1FBF-397F3C3A7107}"/>
              </a:ext>
            </a:extLst>
          </p:cNvPr>
          <p:cNvSpPr txBox="1"/>
          <p:nvPr/>
        </p:nvSpPr>
        <p:spPr>
          <a:xfrm>
            <a:off x="14128595" y="7860268"/>
            <a:ext cx="50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6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</a:t>
            </a:r>
            <a:endParaRPr lang="en-US" sz="44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38526-F6ED-47EA-D8A3-AA8CF352DFD7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AF300005-083C-8D5E-776E-9E1EDA8FE546}"/>
              </a:ext>
            </a:extLst>
          </p:cNvPr>
          <p:cNvSpPr/>
          <p:nvPr/>
        </p:nvSpPr>
        <p:spPr>
          <a:xfrm>
            <a:off x="690300" y="1691243"/>
            <a:ext cx="13331579" cy="4496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Food wastage and inefficient storage management are major challenges due to manual tracking, leading to spoilage and increased costs.  </a:t>
            </a:r>
            <a:endParaRPr lang="en-US">
              <a:latin typeface="Times New Roman"/>
              <a:cs typeface="Times New Roman"/>
            </a:endParaRP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Our project introduces a smart IoT and ML system for automated food monitoring, reducing human intervention.  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RFID-based tracking ensures real-time inventory logging, while ML-driven image recognition predicts spoilage patterns.  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Environmental sensors monitor temperature and humidity, preventing premature food deterioration.  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LLM generates personalized recipes based on available ingredients to reduce waste and improve convenience.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D2FB5-062B-55C3-6729-745F9FD6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39A55-B3F2-B020-0B14-04D97597B363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5FFE8-D435-26FD-96BB-9FF95223B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38A91D-4E56-23FD-28AD-12D62F7D5CA2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13BFD3-51D7-009D-D3B4-424F0532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25355"/>
              </p:ext>
            </p:extLst>
          </p:nvPr>
        </p:nvGraphicFramePr>
        <p:xfrm>
          <a:off x="649411" y="1418159"/>
          <a:ext cx="13111494" cy="572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28">
                  <a:extLst>
                    <a:ext uri="{9D8B030D-6E8A-4147-A177-3AD203B41FA5}">
                      <a16:colId xmlns:a16="http://schemas.microsoft.com/office/drawing/2014/main" val="1093805105"/>
                    </a:ext>
                  </a:extLst>
                </a:gridCol>
                <a:gridCol w="2625493">
                  <a:extLst>
                    <a:ext uri="{9D8B030D-6E8A-4147-A177-3AD203B41FA5}">
                      <a16:colId xmlns:a16="http://schemas.microsoft.com/office/drawing/2014/main" val="1842831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92893838"/>
                    </a:ext>
                  </a:extLst>
                </a:gridCol>
                <a:gridCol w="1347131">
                  <a:extLst>
                    <a:ext uri="{9D8B030D-6E8A-4147-A177-3AD203B41FA5}">
                      <a16:colId xmlns:a16="http://schemas.microsoft.com/office/drawing/2014/main" val="4059091208"/>
                    </a:ext>
                  </a:extLst>
                </a:gridCol>
                <a:gridCol w="3280625">
                  <a:extLst>
                    <a:ext uri="{9D8B030D-6E8A-4147-A177-3AD203B41FA5}">
                      <a16:colId xmlns:a16="http://schemas.microsoft.com/office/drawing/2014/main" val="325697734"/>
                    </a:ext>
                  </a:extLst>
                </a:gridCol>
                <a:gridCol w="3356517">
                  <a:extLst>
                    <a:ext uri="{9D8B030D-6E8A-4147-A177-3AD203B41FA5}">
                      <a16:colId xmlns:a16="http://schemas.microsoft.com/office/drawing/2014/main" val="3811183624"/>
                    </a:ext>
                  </a:extLst>
                </a:gridCol>
              </a:tblGrid>
              <a:tr h="603894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5152"/>
                  </a:ext>
                </a:extLst>
              </a:tr>
              <a:tr h="2544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RFID-based Item Tracking using IoT &amp; Efficient Inventory Management using Machine Learning.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Xplore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Ayaskanta Mishra,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inventory tracking using RFID and IoT, enhanced efficiency with machine learning, increased accuracy, reduced losses, and optimized supply chain.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RFID infrastructure costs, signal interference issues, and deployment challenges due to environmental factors.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9177"/>
                  </a:ext>
                </a:extLst>
              </a:tr>
              <a:tr h="2544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Intelligent IoT-Based Food Quality Monitoring Approach Using Low-Cost Sensors.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Symmetry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Alexandru Popa,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an IoT-based food monitoring system with gas, temperature, and humidity sensors for real-time food quality assessment, enhancing safety and reducing waste.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vacuum-packed foods, potential sensor inaccuracies, and dependency on IoT infrastructure.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965055"/>
                  </a:ext>
                </a:extLst>
              </a:tr>
            </a:tbl>
          </a:graphicData>
        </a:graphic>
      </p:graphicFrame>
      <p:sp>
        <p:nvSpPr>
          <p:cNvPr id="3" name="Text 1">
            <a:extLst>
              <a:ext uri="{FF2B5EF4-FFF2-40B4-BE49-F238E27FC236}">
                <a16:creationId xmlns:a16="http://schemas.microsoft.com/office/drawing/2014/main" id="{5581B161-5C59-4B05-2064-696285611473}"/>
              </a:ext>
            </a:extLst>
          </p:cNvPr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B15A5-930A-BC9B-271E-79D26BBE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C6110-E9E8-1D27-C090-24A39638EE78}"/>
              </a:ext>
            </a:extLst>
          </p:cNvPr>
          <p:cNvSpPr txBox="1"/>
          <p:nvPr/>
        </p:nvSpPr>
        <p:spPr>
          <a:xfrm>
            <a:off x="14283682" y="7871419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  <a:endParaRPr lang="en-IN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DB02191B-510C-1496-BA8D-98A73CFDAF65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Literature Review </a:t>
            </a:r>
            <a:endParaRPr lang="en-US" sz="4450"/>
          </a:p>
        </p:txBody>
      </p:sp>
    </p:spTree>
    <p:extLst>
      <p:ext uri="{BB962C8B-B14F-4D97-AF65-F5344CB8AC3E}">
        <p14:creationId xmlns:p14="http://schemas.microsoft.com/office/powerpoint/2010/main" val="158144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0C752-BAF9-7D65-442B-C36DB2AA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43DDB8-0E0C-ED65-2BCC-7AE693FCB264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6BE42E-ED0F-B6DE-AB93-FC0B49244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32193"/>
              </p:ext>
            </p:extLst>
          </p:nvPr>
        </p:nvGraphicFramePr>
        <p:xfrm>
          <a:off x="634150" y="1430188"/>
          <a:ext cx="13346840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28">
                  <a:extLst>
                    <a:ext uri="{9D8B030D-6E8A-4147-A177-3AD203B41FA5}">
                      <a16:colId xmlns:a16="http://schemas.microsoft.com/office/drawing/2014/main" val="1093805105"/>
                    </a:ext>
                  </a:extLst>
                </a:gridCol>
                <a:gridCol w="2625493">
                  <a:extLst>
                    <a:ext uri="{9D8B030D-6E8A-4147-A177-3AD203B41FA5}">
                      <a16:colId xmlns:a16="http://schemas.microsoft.com/office/drawing/2014/main" val="184283110"/>
                    </a:ext>
                  </a:extLst>
                </a:gridCol>
                <a:gridCol w="1662702">
                  <a:extLst>
                    <a:ext uri="{9D8B030D-6E8A-4147-A177-3AD203B41FA5}">
                      <a16:colId xmlns:a16="http://schemas.microsoft.com/office/drawing/2014/main" val="1392893838"/>
                    </a:ext>
                  </a:extLst>
                </a:gridCol>
                <a:gridCol w="1761892">
                  <a:extLst>
                    <a:ext uri="{9D8B030D-6E8A-4147-A177-3AD203B41FA5}">
                      <a16:colId xmlns:a16="http://schemas.microsoft.com/office/drawing/2014/main" val="4059091208"/>
                    </a:ext>
                  </a:extLst>
                </a:gridCol>
                <a:gridCol w="3031962">
                  <a:extLst>
                    <a:ext uri="{9D8B030D-6E8A-4147-A177-3AD203B41FA5}">
                      <a16:colId xmlns:a16="http://schemas.microsoft.com/office/drawing/2014/main" val="325697734"/>
                    </a:ext>
                  </a:extLst>
                </a:gridCol>
                <a:gridCol w="3591863">
                  <a:extLst>
                    <a:ext uri="{9D8B030D-6E8A-4147-A177-3AD203B41FA5}">
                      <a16:colId xmlns:a16="http://schemas.microsoft.com/office/drawing/2014/main" val="3811183624"/>
                    </a:ext>
                  </a:extLst>
                </a:gridCol>
              </a:tblGrid>
              <a:tr h="473529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5152"/>
                  </a:ext>
                </a:extLst>
              </a:tr>
              <a:tr h="2502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Smart IOT and Cloud based Food Monitoring System- Review.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Aryan </a:t>
                      </a:r>
                      <a:r>
                        <a:rPr lang="en-I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Suryavanshi</a:t>
                      </a: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and cloud-based food monitoring system uses sensors to track temperature, humidity, gas emissions, and light intensity, ensuring food safety and reducing waste.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Dependence on sensor accuracy, potential data transmission issues, high initial setup cost, and challenges in integrating with existing food supply chain systems.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9177"/>
                  </a:ext>
                </a:extLst>
              </a:tr>
              <a:tr h="9854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 Fresh Fruit and Food Using IoT and Machine Learning to Improve Food Safety and Quality.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Propulsion Technology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Priya Mangesh Nerkar,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and ML-based system using K-means clustering and PCA for food safety monitoring; image classification via KNN and Naïve Bayes improved perishable food tracking.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Dependency on high-resolution cameras and cloud infrastructure; limited scalability for large-scale food monitoring systems.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965055"/>
                  </a:ext>
                </a:extLst>
              </a:tr>
            </a:tbl>
          </a:graphicData>
        </a:graphic>
      </p:graphicFrame>
      <p:sp>
        <p:nvSpPr>
          <p:cNvPr id="3" name="Text 1">
            <a:extLst>
              <a:ext uri="{FF2B5EF4-FFF2-40B4-BE49-F238E27FC236}">
                <a16:creationId xmlns:a16="http://schemas.microsoft.com/office/drawing/2014/main" id="{457B9401-D62C-CA82-AA89-FCEA169A3C77}"/>
              </a:ext>
            </a:extLst>
          </p:cNvPr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4BEF2F-356D-E97D-ADD2-6F8C995B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0B8B0-C253-A6FC-7A1E-BB8DD8FCD457}"/>
              </a:ext>
            </a:extLst>
          </p:cNvPr>
          <p:cNvSpPr txBox="1"/>
          <p:nvPr/>
        </p:nvSpPr>
        <p:spPr>
          <a:xfrm>
            <a:off x="14283682" y="7871419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  <a:endParaRPr lang="en-IN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16E39E05-937C-F38A-3883-A3C94E982E25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Literature Review </a:t>
            </a:r>
            <a:endParaRPr lang="en-US" sz="4450"/>
          </a:p>
        </p:txBody>
      </p:sp>
    </p:spTree>
    <p:extLst>
      <p:ext uri="{BB962C8B-B14F-4D97-AF65-F5344CB8AC3E}">
        <p14:creationId xmlns:p14="http://schemas.microsoft.com/office/powerpoint/2010/main" val="292147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7D39E-79F7-5234-F89B-47EFD7DC3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4872-D26A-D21F-9E8A-BD6454544065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14F4CD-DA6B-396D-7AEC-B449330B5409}"/>
              </a:ext>
            </a:extLst>
          </p:cNvPr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17751-ED10-911E-A8C8-2967BC73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63CF0-403F-BE12-614C-2B582B8E1DE3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</a:t>
            </a:r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5E59CC-24F4-01CB-098F-5A49F3F7F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29159"/>
              </p:ext>
            </p:extLst>
          </p:nvPr>
        </p:nvGraphicFramePr>
        <p:xfrm>
          <a:off x="649410" y="1430188"/>
          <a:ext cx="13111494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28">
                  <a:extLst>
                    <a:ext uri="{9D8B030D-6E8A-4147-A177-3AD203B41FA5}">
                      <a16:colId xmlns:a16="http://schemas.microsoft.com/office/drawing/2014/main" val="1093805105"/>
                    </a:ext>
                  </a:extLst>
                </a:gridCol>
                <a:gridCol w="2625493">
                  <a:extLst>
                    <a:ext uri="{9D8B030D-6E8A-4147-A177-3AD203B41FA5}">
                      <a16:colId xmlns:a16="http://schemas.microsoft.com/office/drawing/2014/main" val="184283110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1392893838"/>
                    </a:ext>
                  </a:extLst>
                </a:gridCol>
                <a:gridCol w="1761893">
                  <a:extLst>
                    <a:ext uri="{9D8B030D-6E8A-4147-A177-3AD203B41FA5}">
                      <a16:colId xmlns:a16="http://schemas.microsoft.com/office/drawing/2014/main" val="4059091208"/>
                    </a:ext>
                  </a:extLst>
                </a:gridCol>
                <a:gridCol w="3044283">
                  <a:extLst>
                    <a:ext uri="{9D8B030D-6E8A-4147-A177-3AD203B41FA5}">
                      <a16:colId xmlns:a16="http://schemas.microsoft.com/office/drawing/2014/main" val="325697734"/>
                    </a:ext>
                  </a:extLst>
                </a:gridCol>
                <a:gridCol w="3356517">
                  <a:extLst>
                    <a:ext uri="{9D8B030D-6E8A-4147-A177-3AD203B41FA5}">
                      <a16:colId xmlns:a16="http://schemas.microsoft.com/office/drawing/2014/main" val="3811183624"/>
                    </a:ext>
                  </a:extLst>
                </a:gridCol>
              </a:tblGrid>
              <a:tr h="61898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5152"/>
                  </a:ext>
                </a:extLst>
              </a:tr>
              <a:tr h="2358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Machine Learning and Artificial Intelligence in Food Spoilage Detection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IJERA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Disha Manoj Bongarde,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and AI improve food spoilage detection using IoT sensors, electronic noses, and predictive modeling, enhancing food safety and waste reduction.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datasets, high implementation costs, dependency on sensor accuracy, and integration challenges with traditional food supply chains.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9177"/>
                  </a:ext>
                </a:extLst>
              </a:tr>
              <a:tr h="3006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Data-Driven IoT Smart Refrigerators for Medication Storage with Deep Learning Analytics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ICoICI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 Kavitha,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smart refrigerators with deep learning (LSTM) optimize medication storage, improve adherence, and reduce pharmaceutical waste through real-time monitoring and predictive analytics.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requirements, sensor data errors, integration challenges with healthcare IT systems, and limited handling of long-term dependencies in time-series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965055"/>
                  </a:ext>
                </a:extLst>
              </a:tr>
            </a:tbl>
          </a:graphicData>
        </a:graphic>
      </p:graphicFrame>
      <p:sp>
        <p:nvSpPr>
          <p:cNvPr id="5" name="Text 0">
            <a:extLst>
              <a:ext uri="{FF2B5EF4-FFF2-40B4-BE49-F238E27FC236}">
                <a16:creationId xmlns:a16="http://schemas.microsoft.com/office/drawing/2014/main" id="{8BAF07E6-E1C2-D611-F918-4FD6A32EA28E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Literature Review </a:t>
            </a:r>
            <a:endParaRPr lang="en-US" sz="4450"/>
          </a:p>
        </p:txBody>
      </p:sp>
    </p:spTree>
    <p:extLst>
      <p:ext uri="{BB962C8B-B14F-4D97-AF65-F5344CB8AC3E}">
        <p14:creationId xmlns:p14="http://schemas.microsoft.com/office/powerpoint/2010/main" val="329505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BDED3-EB40-8B9F-CFFE-33A6B4BB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DC1FC-849E-0D2B-416D-F25F2AC57D1B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8BD7-DD36-5B66-0B94-4D99E5B0F428}"/>
              </a:ext>
            </a:extLst>
          </p:cNvPr>
          <p:cNvSpPr txBox="1"/>
          <p:nvPr/>
        </p:nvSpPr>
        <p:spPr>
          <a:xfrm>
            <a:off x="649411" y="1593568"/>
            <a:ext cx="13218989" cy="49244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6510" algn="just">
              <a:spcBef>
                <a:spcPts val="1200"/>
              </a:spcBef>
            </a:pPr>
            <a:r>
              <a:rPr lang="en-IN" sz="2400">
                <a:latin typeface="Times New Roman"/>
                <a:ea typeface="+mn-lt"/>
                <a:cs typeface="+mn-lt"/>
              </a:rPr>
              <a:t>IoT-enabled Smart Refrigerator for real-time food tracking and freshness monitoring.</a:t>
            </a:r>
            <a:endParaRPr lang="en-IN" sz="2400">
              <a:latin typeface="Times New Roman"/>
              <a:cs typeface="Times New Roman"/>
            </a:endParaRP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>
                <a:latin typeface="Times New Roman"/>
                <a:cs typeface="Times New Roman"/>
              </a:rPr>
              <a:t>Automated Inventory Management – RFID and Camera tracking ensures seamless logging and real-time updates of stored food items.</a:t>
            </a:r>
            <a:endParaRPr lang="en-IN">
              <a:latin typeface="Times New Roman"/>
              <a:cs typeface="Times New Roman"/>
            </a:endParaRP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>
                <a:latin typeface="Times New Roman"/>
                <a:cs typeface="Times New Roman"/>
              </a:rPr>
              <a:t>Intelligent Spoilage Detection – Machine learning-driven image recognition identifies food items and predicts spoilage patterns.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>
                <a:latin typeface="Times New Roman"/>
                <a:cs typeface="Times New Roman"/>
              </a:rPr>
              <a:t>Optimized Storage Conditions – Continuous temperature and humidity monitoring prevents premature food deterioration.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>
                <a:latin typeface="Times New Roman"/>
                <a:cs typeface="Times New Roman"/>
              </a:rPr>
              <a:t>Remote Accessibility &amp; Monitoring – Real-time data transmission to a cloud-based dashboard enables remote supervision and control.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>
                <a:latin typeface="Times New Roman"/>
                <a:cs typeface="Times New Roman"/>
              </a:rPr>
              <a:t>LLM-Powered Recipe Generation – </a:t>
            </a:r>
            <a:r>
              <a:rPr lang="en-US" sz="2400">
                <a:latin typeface="Times New Roman"/>
                <a:cs typeface="Times New Roman"/>
              </a:rPr>
              <a:t>LLM powered recipe generation creates personalized meal plans by analyzing available ingredients, prioritizing expiring items, nutrition, and cooking difficulty.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237F1-C313-4EAD-B961-0972A1E7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61A53-C089-B24B-160F-C6812C87CBA1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</a:t>
            </a:r>
            <a:endParaRPr lang="en-IN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2CA8EF90-9B83-FBB2-F122-C48C597FC541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Objective </a:t>
            </a:r>
            <a:endParaRPr lang="en-US" sz="4450"/>
          </a:p>
        </p:txBody>
      </p:sp>
    </p:spTree>
    <p:extLst>
      <p:ext uri="{BB962C8B-B14F-4D97-AF65-F5344CB8AC3E}">
        <p14:creationId xmlns:p14="http://schemas.microsoft.com/office/powerpoint/2010/main" val="410096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86B0B-EA00-17A7-3685-7FCDB29A1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EA37C56A-C84A-3A66-3FF4-C30ACAB6563B}"/>
              </a:ext>
            </a:extLst>
          </p:cNvPr>
          <p:cNvSpPr/>
          <p:nvPr/>
        </p:nvSpPr>
        <p:spPr>
          <a:xfrm>
            <a:off x="648091" y="2061029"/>
            <a:ext cx="12356709" cy="470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A fully functional food storage system with RFID and Camera based tracking for inventory management.</a:t>
            </a:r>
            <a:endParaRPr lang="en-US" dirty="0">
              <a:solidFill>
                <a:srgbClr val="000000"/>
              </a:solidFill>
              <a:latin typeface="Times New Roman"/>
              <a:ea typeface="Roboto"/>
              <a:cs typeface="Times New Roman"/>
            </a:endParaRP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/>
                <a:ea typeface="+mn-lt"/>
                <a:cs typeface="+mn-lt"/>
              </a:rPr>
              <a:t>Real-time freshness tracking using temperature, humidity sensors, and ML spoilage prediction.</a:t>
            </a:r>
            <a:endParaRPr lang="en-US" dirty="0">
              <a:solidFill>
                <a:srgbClr val="000000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Real-time notifications for low stock levels, expired food, and unfavorable storage conditions.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LLM-powered recipe generation, providing personalized meal suggestions based on available ingredients and expiry dates.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AI-driven meal planning, including dietary-based recommendations and alternative ingredient suggestions.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Enhanced food safety and reduced waste, making food storage more sustainable, efficient, and intelligent.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BEEDE-69A0-DB51-43A9-F6B39820B0F1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B2EC6-53B5-EA10-B642-C74021B1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9F53-1D46-B8BF-0FAA-7EA6F6D39742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FD203E03-82F8-D397-EA70-8224B7416F72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Expected Outcome </a:t>
            </a:r>
            <a:endParaRPr lang="en-US" sz="4450"/>
          </a:p>
        </p:txBody>
      </p:sp>
    </p:spTree>
    <p:extLst>
      <p:ext uri="{BB962C8B-B14F-4D97-AF65-F5344CB8AC3E}">
        <p14:creationId xmlns:p14="http://schemas.microsoft.com/office/powerpoint/2010/main" val="71049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06C25-C7FB-7086-C57A-3C48833E9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F2F9BD64-439E-8A22-34D6-67D2193541B5}"/>
              </a:ext>
            </a:extLst>
          </p:cNvPr>
          <p:cNvSpPr/>
          <p:nvPr/>
        </p:nvSpPr>
        <p:spPr>
          <a:xfrm>
            <a:off x="649410" y="1888958"/>
            <a:ext cx="13158030" cy="5517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u="sng">
                <a:latin typeface="Times New Roman"/>
                <a:ea typeface="+mn-lt"/>
                <a:cs typeface="+mn-lt"/>
              </a:rPr>
              <a:t>Food Product Detection (SVM)</a:t>
            </a:r>
            <a:r>
              <a:rPr lang="en-US" sz="2400">
                <a:latin typeface="Times New Roman"/>
                <a:ea typeface="+mn-lt"/>
                <a:cs typeface="+mn-lt"/>
              </a:rPr>
              <a:t> : </a:t>
            </a:r>
          </a:p>
          <a:p>
            <a:pPr algn="just">
              <a:spcBef>
                <a:spcPts val="600"/>
              </a:spcBef>
            </a:pPr>
            <a:r>
              <a:rPr lang="en-US" sz="2400">
                <a:latin typeface="Times New Roman"/>
                <a:ea typeface="+mn-lt"/>
                <a:cs typeface="+mn-lt"/>
              </a:rPr>
              <a:t>  Model: SVM will classify food items and detect spoiled products using extracted features from CNN.</a:t>
            </a:r>
          </a:p>
          <a:p>
            <a:pPr algn="just">
              <a:spcBef>
                <a:spcPts val="600"/>
              </a:spcBef>
            </a:pPr>
            <a:r>
              <a:rPr lang="en-US" sz="2400">
                <a:latin typeface="Times New Roman"/>
                <a:ea typeface="+mn-lt"/>
                <a:cs typeface="+mn-lt"/>
              </a:rPr>
              <a:t>  CNN will extract features from the Food-101 dataset to predict food expiry dates.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pPr algn="just">
              <a:spcBef>
                <a:spcPts val="600"/>
              </a:spcBef>
            </a:pPr>
            <a:r>
              <a:rPr lang="en-US" sz="2400">
                <a:latin typeface="Times New Roman"/>
                <a:ea typeface="+mn-lt"/>
                <a:cs typeface="+mn-lt"/>
              </a:rPr>
              <a:t>  Dataset: Food-101 dataset combined with custom data on food types, storage conditions, and expiry </a:t>
            </a:r>
          </a:p>
          <a:p>
            <a:pPr algn="just">
              <a:spcBef>
                <a:spcPts val="600"/>
              </a:spcBef>
            </a:pPr>
            <a:r>
              <a:rPr lang="en-US" sz="2400">
                <a:latin typeface="Times New Roman"/>
                <a:ea typeface="+mn-lt"/>
                <a:cs typeface="+mn-lt"/>
              </a:rPr>
              <a:t>  dates.</a:t>
            </a:r>
          </a:p>
          <a:p>
            <a:pPr algn="just">
              <a:spcBef>
                <a:spcPts val="600"/>
              </a:spcBef>
            </a:pPr>
            <a:endParaRPr lang="en-US" sz="2400">
              <a:latin typeface="Times New Roman"/>
              <a:ea typeface="+mn-lt"/>
              <a:cs typeface="+mn-lt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u="sng">
                <a:latin typeface="Times New Roman"/>
                <a:ea typeface="+mn-lt"/>
                <a:cs typeface="+mn-lt"/>
              </a:rPr>
              <a:t>Expiry Detection (Random Forest)</a:t>
            </a:r>
            <a:r>
              <a:rPr lang="en-US" sz="2400">
                <a:latin typeface="Times New Roman"/>
                <a:ea typeface="+mn-lt"/>
                <a:cs typeface="+mn-lt"/>
              </a:rPr>
              <a:t> :</a:t>
            </a:r>
            <a:endParaRPr lang="en-US" sz="2400" u="sng">
              <a:latin typeface="Times New Roman"/>
              <a:ea typeface="+mn-lt"/>
              <a:cs typeface="Times New Roman"/>
            </a:endParaRPr>
          </a:p>
          <a:p>
            <a:pPr marL="359410" algn="just">
              <a:spcBef>
                <a:spcPts val="600"/>
              </a:spcBef>
            </a:pPr>
            <a:r>
              <a:rPr lang="en-US" sz="2400">
                <a:latin typeface="Times New Roman"/>
                <a:ea typeface="+mn-lt"/>
                <a:cs typeface="+mn-lt"/>
              </a:rPr>
              <a:t>Model: Random Forest will detect temperature and humidity inside the fridge,  to identify fluctuations that may lead to food spoilage. 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359410" algn="just">
              <a:spcBef>
                <a:spcPts val="600"/>
              </a:spcBef>
            </a:pPr>
            <a:r>
              <a:rPr lang="en-US" sz="2400">
                <a:latin typeface="Times New Roman"/>
                <a:ea typeface="+mn-lt"/>
                <a:cs typeface="+mn-lt"/>
              </a:rPr>
              <a:t>Dataset: Trained on real-time sensor data from the fridge, including temperature, humidity, and other environmental factors.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7913B-46F0-5104-2293-C7200BDED69F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46598-D2BF-60C0-1348-5F934660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3E7D9-033C-3B8C-F1D1-7B1D51177264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8</a:t>
            </a:r>
            <a:endParaRPr lang="en-IN"/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222EF72-21D4-69F5-EF5D-0B64DB7EE5F5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Relevance to Machine Learning (ML) </a:t>
            </a:r>
            <a:endParaRPr lang="en-US" sz="4450"/>
          </a:p>
        </p:txBody>
      </p:sp>
    </p:spTree>
    <p:extLst>
      <p:ext uri="{BB962C8B-B14F-4D97-AF65-F5344CB8AC3E}">
        <p14:creationId xmlns:p14="http://schemas.microsoft.com/office/powerpoint/2010/main" val="381277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D757F-8D0E-2EE4-ECD8-AD794E79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BDC8F575-68E3-DC4E-3A14-45366CDF77C8}"/>
              </a:ext>
            </a:extLst>
          </p:cNvPr>
          <p:cNvSpPr/>
          <p:nvPr/>
        </p:nvSpPr>
        <p:spPr>
          <a:xfrm>
            <a:off x="649410" y="1888958"/>
            <a:ext cx="13158030" cy="5517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u="sng">
                <a:latin typeface="Times New Roman"/>
                <a:ea typeface="+mn-lt"/>
                <a:cs typeface="+mn-lt"/>
              </a:rPr>
              <a:t>Recipe Generation (</a:t>
            </a:r>
            <a:r>
              <a:rPr lang="en-US" sz="2400" u="sng" err="1">
                <a:latin typeface="Times New Roman"/>
                <a:ea typeface="+mn-lt"/>
                <a:cs typeface="+mn-lt"/>
              </a:rPr>
              <a:t>LLaMA</a:t>
            </a:r>
            <a:r>
              <a:rPr lang="en-US" sz="2400" u="sng">
                <a:latin typeface="Times New Roman"/>
                <a:ea typeface="+mn-lt"/>
                <a:cs typeface="+mn-lt"/>
              </a:rPr>
              <a:t> 2)</a:t>
            </a:r>
            <a:r>
              <a:rPr lang="en-US" sz="2400" u="sng">
                <a:latin typeface="Times New Roman"/>
                <a:cs typeface="Times New Roman"/>
              </a:rPr>
              <a:t> :</a:t>
            </a:r>
          </a:p>
          <a:p>
            <a:pPr marL="359410" algn="just">
              <a:spcBef>
                <a:spcPts val="600"/>
              </a:spcBef>
            </a:pPr>
            <a:r>
              <a:rPr lang="en-US" sz="2400">
                <a:latin typeface="Times New Roman"/>
                <a:cs typeface="Times New Roman"/>
              </a:rPr>
              <a:t>Model: </a:t>
            </a:r>
            <a:r>
              <a:rPr lang="en-US" sz="2400" err="1">
                <a:latin typeface="Times New Roman"/>
                <a:ea typeface="+mn-lt"/>
                <a:cs typeface="+mn-lt"/>
              </a:rPr>
              <a:t>LLaMA</a:t>
            </a:r>
            <a:r>
              <a:rPr lang="en-US" sz="2400">
                <a:latin typeface="Times New Roman"/>
                <a:ea typeface="+mn-lt"/>
                <a:cs typeface="+mn-lt"/>
              </a:rPr>
              <a:t> 2 will generate personalized recipes based on available ingredients, prioritizing expiring items and dietary preferences</a:t>
            </a:r>
            <a:r>
              <a:rPr lang="en-US" sz="2400">
                <a:latin typeface="Times New Roman"/>
                <a:cs typeface="Times New Roman"/>
              </a:rPr>
              <a:t>. </a:t>
            </a:r>
          </a:p>
          <a:p>
            <a:pPr marL="359410" algn="just">
              <a:spcBef>
                <a:spcPts val="600"/>
              </a:spcBef>
            </a:pPr>
            <a:r>
              <a:rPr lang="en-US" sz="2400">
                <a:latin typeface="Times New Roman"/>
                <a:cs typeface="Times New Roman"/>
              </a:rPr>
              <a:t>Dataset: Recipe datasets and Pre-Trained model (</a:t>
            </a:r>
            <a:r>
              <a:rPr lang="en-US" sz="2400" err="1">
                <a:latin typeface="Calibri"/>
                <a:ea typeface="Calibri"/>
                <a:cs typeface="Calibri"/>
              </a:rPr>
              <a:t>RecipeBERT</a:t>
            </a:r>
            <a:r>
              <a:rPr lang="en-US" sz="2400">
                <a:latin typeface="Calibri"/>
                <a:ea typeface="Calibri"/>
                <a:cs typeface="Calibri"/>
              </a:rPr>
              <a:t>)</a:t>
            </a:r>
            <a:r>
              <a:rPr lang="en-US" sz="2400">
                <a:latin typeface="Times New Roman"/>
                <a:cs typeface="Times New Roman"/>
              </a:rPr>
              <a:t> will be used to provide a diverse range of meal suggestions. </a:t>
            </a:r>
          </a:p>
          <a:p>
            <a:pPr marL="359410" algn="just">
              <a:spcBef>
                <a:spcPts val="600"/>
              </a:spcBef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algn="just">
              <a:spcBef>
                <a:spcPts val="600"/>
              </a:spcBef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073EB-8158-5842-0EF4-349CB22E4173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22637-D83F-A18A-C693-2E39D076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6DAA0-EAEE-1419-2500-5E1280CF066F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</a:t>
            </a:r>
            <a:endParaRPr lang="en-IN"/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9296914A-9F12-70FA-90C9-40ADB3D47F8E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Relevance to Machine Learning (ML) </a:t>
            </a:r>
            <a:endParaRPr lang="en-US" sz="4450"/>
          </a:p>
        </p:txBody>
      </p:sp>
    </p:spTree>
    <p:extLst>
      <p:ext uri="{BB962C8B-B14F-4D97-AF65-F5344CB8AC3E}">
        <p14:creationId xmlns:p14="http://schemas.microsoft.com/office/powerpoint/2010/main" val="61793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1556</Words>
  <Application>Microsoft Office PowerPoint</Application>
  <PresentationFormat>Custom</PresentationFormat>
  <Paragraphs>239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Roboto Slab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Vishal Seshadri</cp:lastModifiedBy>
  <cp:revision>5</cp:revision>
  <dcterms:created xsi:type="dcterms:W3CDTF">2025-01-31T07:19:37Z</dcterms:created>
  <dcterms:modified xsi:type="dcterms:W3CDTF">2025-02-07T04:48:12Z</dcterms:modified>
</cp:coreProperties>
</file>