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E568-AC9D-44FB-84D8-424FEF460880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E2F9-B032-4360-8D1F-34D8B4BB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 is widely used in hobbyist, academic and commercial environments to support both wireless communications research and real-world radio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5E2F9-B032-4360-8D1F-34D8B4BBA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Amplitude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:The standard deviation of a 1-d noise process. If this is the complex source, this parameter is split among the real and imaginary parts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5E2F9-B032-4360-8D1F-34D8B4BBA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73D20F-513F-4057-9FE3-A63661C0E22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CDE8D1-7F70-49B7-8EFF-1736950259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C53-B392-41D0-969D-3E83FB90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Visible Light Communication Modulation Toolkit using Open Source GNU Radio Framework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088C7-6C9C-4FE8-BC31-B882E57E1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Saaransh </a:t>
            </a:r>
            <a:r>
              <a:rPr lang="en-US" dirty="0" err="1"/>
              <a:t>pandey</a:t>
            </a:r>
            <a:r>
              <a:rPr lang="en-US" dirty="0"/>
              <a:t>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singh</a:t>
            </a:r>
            <a:r>
              <a:rPr lang="en-US" dirty="0"/>
              <a:t>, </a:t>
            </a:r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/>
              <a:t>ashok</a:t>
            </a:r>
            <a:r>
              <a:rPr lang="en-US" dirty="0"/>
              <a:t> </a:t>
            </a:r>
            <a:r>
              <a:rPr lang="en-US" dirty="0" err="1"/>
              <a:t>bohara</a:t>
            </a:r>
            <a:r>
              <a:rPr lang="en-US" dirty="0"/>
              <a:t>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F12-3A38-4FF2-8A76-54C3B2C9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0E8A-EF99-4A9A-8AB5-413F57FC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34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4AA-9E59-4FFC-B333-11342FCD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4B42-46F8-4986-8C5D-BB5DD39E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 develop a user-centric simulation platform for indoor visible light communication systems using open source GNU Radio software.</a:t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The VLC modulation kit provides the user </a:t>
            </a:r>
            <a:r>
              <a:rPr lang="en-US" sz="2400" b="1" dirty="0"/>
              <a:t>an option to choose from the type of modulation schemes</a:t>
            </a:r>
            <a:r>
              <a:rPr lang="en-US" sz="2400" dirty="0"/>
              <a:t> (OOK, DCO-OFDM or ACO-OFDM) along with other parameters (M-QAM order, etc.) to implement a VLC system.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Further, it </a:t>
            </a:r>
            <a:r>
              <a:rPr lang="en-US" sz="2400" b="1" dirty="0"/>
              <a:t>provides bit error rate </a:t>
            </a:r>
            <a:r>
              <a:rPr lang="en-US" sz="2400" dirty="0"/>
              <a:t>(BER) results to evaluate the performance of the selected modulation scheme.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51F-7561-4ADA-8B1D-85E83A96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GNU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FD7-BD10-44DE-8E12-08820D87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GNU Radio is a</a:t>
            </a: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free &amp; open-source software development toolkit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 provides signal processing blocks to implement software radios. </a:t>
            </a:r>
          </a:p>
          <a:p>
            <a:pPr>
              <a:buClr>
                <a:srgbClr val="E48312"/>
              </a:buClr>
            </a:pPr>
            <a:r>
              <a:rPr lang="en-US" dirty="0"/>
              <a:t>GNU Radio is based on the </a:t>
            </a:r>
            <a:r>
              <a:rPr lang="en-US" b="1" dirty="0"/>
              <a:t>Python interpreted language</a:t>
            </a:r>
            <a:r>
              <a:rPr lang="en-US" dirty="0"/>
              <a:t>. This language makes it easy to create connections between processing blocks. By linked processing blocks with each other, you create a flow graph which allows you to design complex waveforms.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 can be used with readily-available low-cost external RF hardware to create software-defined radios, or without hardware in a simulation-like environment. GNU Radio has filters, channel codes, decoders, and many other elements (blocks) which are typically found in radio systems.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4F79-3B0C-4880-A291-CA231171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Transmission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5778-BC4E-4601-8883-7688CDCE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are executed in the following steps: </a:t>
            </a:r>
          </a:p>
          <a:p>
            <a:r>
              <a:rPr lang="en-US" dirty="0"/>
              <a:t>• The input (text message/audio file/video file) is read and converted into bits (array). </a:t>
            </a:r>
          </a:p>
          <a:p>
            <a:r>
              <a:rPr lang="en-US" dirty="0"/>
              <a:t>• These bits (array) are then encoded. </a:t>
            </a:r>
          </a:p>
          <a:p>
            <a:r>
              <a:rPr lang="en-US" dirty="0"/>
              <a:t>• Then these encoded bits are modulated (OOK, DCO-OFDM or ACO-OFDM) as per the user   input and saved in a file which is to be used later during decoding of the transmitted bits. </a:t>
            </a:r>
          </a:p>
          <a:p>
            <a:r>
              <a:rPr lang="en-US" dirty="0"/>
              <a:t>• In real-time scenario, final File Sink Block will be replaced by the USRP Sink.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FFCC-0C29-4EA9-935F-2A607BDE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VLC Modulation Toolkit: </a:t>
            </a:r>
            <a:r>
              <a:rPr lang="en-US" sz="2400" dirty="0"/>
              <a:t>Transmission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D953-D312-4B39-BC91-F4A32693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99C2C-B78B-40E3-9A4A-5D737C72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84" y="2042034"/>
            <a:ext cx="7566632" cy="3120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7195E6-0105-489D-BE40-BBEB99C3C3B2}"/>
              </a:ext>
            </a:extLst>
          </p:cNvPr>
          <p:cNvSpPr/>
          <p:nvPr/>
        </p:nvSpPr>
        <p:spPr>
          <a:xfrm>
            <a:off x="7691224" y="5270923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Flow graph of transmission block.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984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6A60-B5D0-4FA5-9950-44569621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Receiver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0686-8464-44DB-A5AC-2441B728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are executed in the following steps: </a:t>
            </a:r>
          </a:p>
          <a:p>
            <a:r>
              <a:rPr lang="en-US" dirty="0"/>
              <a:t>• The received (transmitted) signal from the transmission block is added to the Gaussian noise signal, generated with the help of Noise Source Block to simulate real-time scenario. </a:t>
            </a:r>
          </a:p>
          <a:p>
            <a:r>
              <a:rPr lang="en-US" dirty="0"/>
              <a:t>• Then this signal is passed through the Python Block where the </a:t>
            </a:r>
            <a:r>
              <a:rPr lang="en-US"/>
              <a:t>signal is demodulated and decoded. </a:t>
            </a:r>
            <a:endParaRPr lang="en-US" dirty="0"/>
          </a:p>
          <a:p>
            <a:r>
              <a:rPr lang="en-US" dirty="0"/>
              <a:t>• Finally the bits (array) are converted back to the string. </a:t>
            </a:r>
          </a:p>
          <a:p>
            <a:r>
              <a:rPr lang="en-US" dirty="0"/>
              <a:t>• The console displays the received message along with the calculated BER of the signal. </a:t>
            </a:r>
          </a:p>
          <a:p>
            <a:r>
              <a:rPr lang="en-US" dirty="0"/>
              <a:t>• In real-time scenario, File Sink Block will be replaced by the USRP Source.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8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0B4F-30EF-4335-A561-F6B70D37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VLC Modulation Toolkit: </a:t>
            </a:r>
            <a:r>
              <a:rPr lang="en-US" sz="2400" dirty="0"/>
              <a:t>Receiver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891C-5982-4E18-8404-E2938CF1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C3866-7248-48F1-B7EC-1181FABB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2020080"/>
            <a:ext cx="7285351" cy="33149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F27DD1-20F6-447F-BC1B-09F4D45689B8}"/>
              </a:ext>
            </a:extLst>
          </p:cNvPr>
          <p:cNvSpPr/>
          <p:nvPr/>
        </p:nvSpPr>
        <p:spPr>
          <a:xfrm>
            <a:off x="8338194" y="5335067"/>
            <a:ext cx="293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graph of receiver block. </a:t>
            </a:r>
          </a:p>
        </p:txBody>
      </p:sp>
    </p:spTree>
    <p:extLst>
      <p:ext uri="{BB962C8B-B14F-4D97-AF65-F5344CB8AC3E}">
        <p14:creationId xmlns:p14="http://schemas.microsoft.com/office/powerpoint/2010/main" val="382006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A6-7298-4A09-8805-26478C6A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449C-D83D-4760-9778-103C7FDB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5BC58D01-1B5C-47F8-97A2-16FA500FF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80237"/>
              </p:ext>
            </p:extLst>
          </p:nvPr>
        </p:nvGraphicFramePr>
        <p:xfrm>
          <a:off x="1097280" y="2123656"/>
          <a:ext cx="3083560" cy="1607185"/>
        </p:xfrm>
        <a:graphic>
          <a:graphicData uri="http://schemas.openxmlformats.org/drawingml/2006/table">
            <a:tbl>
              <a:tblPr firstRow="1" firstCol="1" bandRow="1"/>
              <a:tblGrid>
                <a:gridCol w="1654175">
                  <a:extLst>
                    <a:ext uri="{9D8B030D-6E8A-4147-A177-3AD203B41FA5}">
                      <a16:colId xmlns:a16="http://schemas.microsoft.com/office/drawing/2014/main" val="1682204443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1673608601"/>
                    </a:ext>
                  </a:extLst>
                </a:gridCol>
              </a:tblGrid>
              <a:tr h="1555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335320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Length of string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90830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no. of bits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2756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Up-sampling Factor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09789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Modulation scheme (OOK, DCO-OFDM or ACO-OFDM)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User-defined (0, 1 or 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79310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M-QAM order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User-defined (4, 8 or 16)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65239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Noise Type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Gaussian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7872"/>
                  </a:ext>
                </a:extLst>
              </a:tr>
              <a:tr h="20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Range of amplitude for 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[0,1]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272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790BE3-05BA-4E88-8844-B3B8250CD178}"/>
              </a:ext>
            </a:extLst>
          </p:cNvPr>
          <p:cNvSpPr/>
          <p:nvPr/>
        </p:nvSpPr>
        <p:spPr>
          <a:xfrm>
            <a:off x="1352137" y="1816610"/>
            <a:ext cx="257384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600" cap="small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System Model Parameter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3B57FF-0636-4660-BDB1-7F70CC2DD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63993"/>
              </p:ext>
            </p:extLst>
          </p:nvPr>
        </p:nvGraphicFramePr>
        <p:xfrm>
          <a:off x="1276399" y="4398177"/>
          <a:ext cx="2725319" cy="1607183"/>
        </p:xfrm>
        <a:graphic>
          <a:graphicData uri="http://schemas.openxmlformats.org/drawingml/2006/table">
            <a:tbl>
              <a:tblPr/>
              <a:tblGrid>
                <a:gridCol w="403751">
                  <a:extLst>
                    <a:ext uri="{9D8B030D-6E8A-4147-A177-3AD203B41FA5}">
                      <a16:colId xmlns:a16="http://schemas.microsoft.com/office/drawing/2014/main" val="2508326129"/>
                    </a:ext>
                  </a:extLst>
                </a:gridCol>
                <a:gridCol w="906757">
                  <a:extLst>
                    <a:ext uri="{9D8B030D-6E8A-4147-A177-3AD203B41FA5}">
                      <a16:colId xmlns:a16="http://schemas.microsoft.com/office/drawing/2014/main" val="3201048861"/>
                    </a:ext>
                  </a:extLst>
                </a:gridCol>
                <a:gridCol w="793373">
                  <a:extLst>
                    <a:ext uri="{9D8B030D-6E8A-4147-A177-3AD203B41FA5}">
                      <a16:colId xmlns:a16="http://schemas.microsoft.com/office/drawing/2014/main" val="4045419853"/>
                    </a:ext>
                  </a:extLst>
                </a:gridCol>
                <a:gridCol w="621438">
                  <a:extLst>
                    <a:ext uri="{9D8B030D-6E8A-4147-A177-3AD203B41FA5}">
                      <a16:colId xmlns:a16="http://schemas.microsoft.com/office/drawing/2014/main" val="4251045286"/>
                    </a:ext>
                  </a:extLst>
                </a:gridCol>
              </a:tblGrid>
              <a:tr h="275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S. No.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Modulation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Noise Amplitude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BER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30795"/>
                  </a:ext>
                </a:extLst>
              </a:tr>
              <a:tr h="2295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58311"/>
                  </a:ext>
                </a:extLst>
              </a:tr>
              <a:tr h="275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r>
                        <a:rPr lang="en-US" sz="800" baseline="30000">
                          <a:effectLst/>
                        </a:rPr>
                        <a:t>-7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7.08 x 10</a:t>
                      </a:r>
                      <a:r>
                        <a:rPr lang="en-US" sz="800" baseline="30000">
                          <a:effectLst/>
                        </a:rPr>
                        <a:t>-4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67234"/>
                  </a:ext>
                </a:extLst>
              </a:tr>
              <a:tr h="275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r>
                        <a:rPr lang="en-US" sz="800" baseline="30000">
                          <a:effectLst/>
                        </a:rPr>
                        <a:t>-5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2.52 x 10</a:t>
                      </a:r>
                      <a:r>
                        <a:rPr lang="en-US" sz="800" baseline="30000">
                          <a:effectLst/>
                        </a:rPr>
                        <a:t>-2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22264"/>
                  </a:ext>
                </a:extLst>
              </a:tr>
              <a:tr h="275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r>
                        <a:rPr lang="en-US" sz="800" baseline="30000">
                          <a:effectLst/>
                        </a:rPr>
                        <a:t>-3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1.61 x 10</a:t>
                      </a:r>
                      <a:r>
                        <a:rPr lang="en-US" sz="800" baseline="300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30777"/>
                  </a:ext>
                </a:extLst>
              </a:tr>
              <a:tr h="275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1.62 x 10</a:t>
                      </a:r>
                      <a:r>
                        <a:rPr lang="en-US" sz="800" baseline="30000" dirty="0">
                          <a:effectLst/>
                        </a:rPr>
                        <a:t>-1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79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F5B44E3-5633-46E9-9404-470052383613}"/>
              </a:ext>
            </a:extLst>
          </p:cNvPr>
          <p:cNvSpPr/>
          <p:nvPr/>
        </p:nvSpPr>
        <p:spPr>
          <a:xfrm>
            <a:off x="1301320" y="4111945"/>
            <a:ext cx="267547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400" cap="small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I. Simulation Results for OOK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18356D-652F-4FBB-BE5D-BA2C0211E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30287"/>
              </p:ext>
            </p:extLst>
          </p:nvPr>
        </p:nvGraphicFramePr>
        <p:xfrm>
          <a:off x="4782055" y="2861463"/>
          <a:ext cx="2973893" cy="3143897"/>
        </p:xfrm>
        <a:graphic>
          <a:graphicData uri="http://schemas.openxmlformats.org/drawingml/2006/table">
            <a:tbl>
              <a:tblPr/>
              <a:tblGrid>
                <a:gridCol w="440577">
                  <a:extLst>
                    <a:ext uri="{9D8B030D-6E8A-4147-A177-3AD203B41FA5}">
                      <a16:colId xmlns:a16="http://schemas.microsoft.com/office/drawing/2014/main" val="2008586365"/>
                    </a:ext>
                  </a:extLst>
                </a:gridCol>
                <a:gridCol w="989462">
                  <a:extLst>
                    <a:ext uri="{9D8B030D-6E8A-4147-A177-3AD203B41FA5}">
                      <a16:colId xmlns:a16="http://schemas.microsoft.com/office/drawing/2014/main" val="3071346351"/>
                    </a:ext>
                  </a:extLst>
                </a:gridCol>
                <a:gridCol w="798130">
                  <a:extLst>
                    <a:ext uri="{9D8B030D-6E8A-4147-A177-3AD203B41FA5}">
                      <a16:colId xmlns:a16="http://schemas.microsoft.com/office/drawing/2014/main" val="3417860421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968128599"/>
                    </a:ext>
                  </a:extLst>
                </a:gridCol>
              </a:tblGrid>
              <a:tr h="285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S. No.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M-QAM Order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Noise Amplitude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BER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9079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4-QAM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07067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1.66 x 10</a:t>
                      </a:r>
                      <a:r>
                        <a:rPr lang="en-US" sz="800" baseline="30000">
                          <a:effectLst/>
                        </a:rPr>
                        <a:t>-4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22013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3.82 x 10</a:t>
                      </a:r>
                      <a:r>
                        <a:rPr lang="en-US" sz="800" baseline="30000">
                          <a:effectLst/>
                        </a:rPr>
                        <a:t>-2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8572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3.58 x 10</a:t>
                      </a:r>
                      <a:r>
                        <a:rPr lang="en-US" sz="800" baseline="300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51358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8-QAM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46760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1.66 x 10</a:t>
                      </a:r>
                      <a:r>
                        <a:rPr lang="en-US" sz="800" baseline="30000">
                          <a:effectLst/>
                        </a:rPr>
                        <a:t>-4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802572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3.10 x 10</a:t>
                      </a:r>
                      <a:r>
                        <a:rPr lang="en-US" sz="800" baseline="30000">
                          <a:effectLst/>
                        </a:rPr>
                        <a:t>-2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49559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3.43 x 10</a:t>
                      </a:r>
                      <a:r>
                        <a:rPr lang="en-US" sz="800" baseline="300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87414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16-QAM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00128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2.08 x 10</a:t>
                      </a:r>
                      <a:r>
                        <a:rPr lang="en-US" sz="800" baseline="30000">
                          <a:effectLst/>
                        </a:rPr>
                        <a:t>-4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5324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2.97 x 10</a:t>
                      </a:r>
                      <a:r>
                        <a:rPr lang="en-US" sz="800" baseline="30000">
                          <a:effectLst/>
                        </a:rPr>
                        <a:t>-2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93714"/>
                  </a:ext>
                </a:extLst>
              </a:tr>
              <a:tr h="238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3.39 x 10</a:t>
                      </a:r>
                      <a:r>
                        <a:rPr lang="en-US" sz="800" baseline="30000" dirty="0">
                          <a:effectLst/>
                        </a:rPr>
                        <a:t>-1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967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3764D3C-FC38-4AAB-80DD-9820A72899CC}"/>
              </a:ext>
            </a:extLst>
          </p:cNvPr>
          <p:cNvSpPr/>
          <p:nvPr/>
        </p:nvSpPr>
        <p:spPr>
          <a:xfrm>
            <a:off x="4617074" y="2575231"/>
            <a:ext cx="330385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400" cap="small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II. Simulation Results for DCO-OFDM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6C71F3-4174-4532-A884-478569D4F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42516"/>
              </p:ext>
            </p:extLst>
          </p:nvPr>
        </p:nvGraphicFramePr>
        <p:xfrm>
          <a:off x="8421800" y="2249182"/>
          <a:ext cx="2874851" cy="3756177"/>
        </p:xfrm>
        <a:graphic>
          <a:graphicData uri="http://schemas.openxmlformats.org/drawingml/2006/table">
            <a:tbl>
              <a:tblPr/>
              <a:tblGrid>
                <a:gridCol w="425904">
                  <a:extLst>
                    <a:ext uri="{9D8B030D-6E8A-4147-A177-3AD203B41FA5}">
                      <a16:colId xmlns:a16="http://schemas.microsoft.com/office/drawing/2014/main" val="1119836544"/>
                    </a:ext>
                  </a:extLst>
                </a:gridCol>
                <a:gridCol w="956509">
                  <a:extLst>
                    <a:ext uri="{9D8B030D-6E8A-4147-A177-3AD203B41FA5}">
                      <a16:colId xmlns:a16="http://schemas.microsoft.com/office/drawing/2014/main" val="407040537"/>
                    </a:ext>
                  </a:extLst>
                </a:gridCol>
                <a:gridCol w="844737">
                  <a:extLst>
                    <a:ext uri="{9D8B030D-6E8A-4147-A177-3AD203B41FA5}">
                      <a16:colId xmlns:a16="http://schemas.microsoft.com/office/drawing/2014/main" val="1617910870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429496291"/>
                    </a:ext>
                  </a:extLst>
                </a:gridCol>
              </a:tblGrid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S. No.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M-QAM Order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Noise Amplitude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BER</a:t>
                      </a:r>
                      <a:endParaRPr lang="en-US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08425"/>
                  </a:ext>
                </a:extLst>
              </a:tr>
              <a:tr h="2019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4-QAM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84365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9.50 x 10</a:t>
                      </a:r>
                      <a:r>
                        <a:rPr lang="en-US" sz="800" baseline="30000" dirty="0">
                          <a:effectLst/>
                        </a:rPr>
                        <a:t>-3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4910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5.72 x 10</a:t>
                      </a:r>
                      <a:r>
                        <a:rPr lang="en-US" sz="800" baseline="30000" dirty="0">
                          <a:effectLst/>
                        </a:rPr>
                        <a:t>-2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08907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1.56 x 10</a:t>
                      </a:r>
                      <a:r>
                        <a:rPr lang="en-US" sz="800" baseline="30000" dirty="0">
                          <a:effectLst/>
                        </a:rPr>
                        <a:t>-1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6908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3.99 x 10</a:t>
                      </a:r>
                      <a:r>
                        <a:rPr lang="en-US" sz="800" baseline="30000" dirty="0">
                          <a:effectLst/>
                        </a:rPr>
                        <a:t>-1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48868"/>
                  </a:ext>
                </a:extLst>
              </a:tr>
              <a:tr h="2019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8-QAM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00315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6.95 x 10</a:t>
                      </a:r>
                      <a:r>
                        <a:rPr lang="en-US" sz="800" baseline="30000" dirty="0">
                          <a:effectLst/>
                        </a:rPr>
                        <a:t>-3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27731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4.08 x 10</a:t>
                      </a:r>
                      <a:r>
                        <a:rPr lang="en-US" sz="800" baseline="30000" dirty="0">
                          <a:effectLst/>
                        </a:rPr>
                        <a:t>-2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60018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1.15 x 10</a:t>
                      </a:r>
                      <a:r>
                        <a:rPr lang="en-US" sz="800" baseline="300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04648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3.88 x 10</a:t>
                      </a:r>
                      <a:r>
                        <a:rPr lang="en-US" sz="800" baseline="300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292653"/>
                  </a:ext>
                </a:extLst>
              </a:tr>
              <a:tr h="2019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16-QAM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6591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7.20 x 10</a:t>
                      </a:r>
                      <a:r>
                        <a:rPr lang="en-US" sz="800" baseline="30000">
                          <a:effectLst/>
                        </a:rPr>
                        <a:t>-3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90575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4.17 x 10</a:t>
                      </a:r>
                      <a:r>
                        <a:rPr lang="en-US" sz="800" baseline="30000">
                          <a:effectLst/>
                        </a:rPr>
                        <a:t>-2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2500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1.10 x 10</a:t>
                      </a:r>
                      <a:r>
                        <a:rPr lang="en-US" sz="800" baseline="30000">
                          <a:effectLst/>
                        </a:rPr>
                        <a:t>-1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18303"/>
                  </a:ext>
                </a:extLst>
              </a:tr>
              <a:tr h="242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3.82 x 10</a:t>
                      </a:r>
                      <a:r>
                        <a:rPr lang="en-US" sz="800" baseline="30000" dirty="0">
                          <a:effectLst/>
                        </a:rPr>
                        <a:t>-1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00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E0A8002-62CF-49A5-B891-772C410D7593}"/>
              </a:ext>
            </a:extLst>
          </p:cNvPr>
          <p:cNvSpPr/>
          <p:nvPr/>
        </p:nvSpPr>
        <p:spPr>
          <a:xfrm>
            <a:off x="8182580" y="1973576"/>
            <a:ext cx="335329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400" cap="small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III. Simulation Results for ACO-OFDM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DB866-3C16-47AE-8EC6-36E123AD4B24}"/>
              </a:ext>
            </a:extLst>
          </p:cNvPr>
          <p:cNvSpPr/>
          <p:nvPr/>
        </p:nvSpPr>
        <p:spPr>
          <a:xfrm>
            <a:off x="409021" y="6450664"/>
            <a:ext cx="11434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*Noise Amplitude</a:t>
            </a:r>
            <a:r>
              <a:rPr lang="en-US" sz="1600" dirty="0"/>
              <a:t> :The standard deviation of a 1-d noise process. </a:t>
            </a:r>
          </a:p>
        </p:txBody>
      </p:sp>
    </p:spTree>
    <p:extLst>
      <p:ext uri="{BB962C8B-B14F-4D97-AF65-F5344CB8AC3E}">
        <p14:creationId xmlns:p14="http://schemas.microsoft.com/office/powerpoint/2010/main" val="26908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23DC-5EA2-4A76-AF57-18731B6D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095E-358A-4E4F-8BF5-E602B6C3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simulated results obtained, the performance of the VLC Modulation Toolkit has been verified for different modulation schemes.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VLC Modulation Toolkit can be used in VLC systems in real-time conditions, along with the help of USRPs.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future, any other modulation scheme of choice could be added in the VLC modulation kit. </a:t>
            </a:r>
          </a:p>
        </p:txBody>
      </p:sp>
    </p:spTree>
    <p:extLst>
      <p:ext uri="{BB962C8B-B14F-4D97-AF65-F5344CB8AC3E}">
        <p14:creationId xmlns:p14="http://schemas.microsoft.com/office/powerpoint/2010/main" val="1090404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728</Words>
  <Application>Microsoft Office PowerPoint</Application>
  <PresentationFormat>Widescreen</PresentationFormat>
  <Paragraphs>172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Visible Light Communication Modulation Toolkit using Open Source GNU Radio Framework</vt:lpstr>
      <vt:lpstr>Aim</vt:lpstr>
      <vt:lpstr>Why GNU Radio</vt:lpstr>
      <vt:lpstr>Implementation: Transmission Block</vt:lpstr>
      <vt:lpstr>VLC Modulation Toolkit: Transmission Block</vt:lpstr>
      <vt:lpstr>Implementation: Receiver Block</vt:lpstr>
      <vt:lpstr>VLC Modulation Toolkit: Receiver Block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Light Communication Modulation Toolkit using Open Source GNU Radio Framework</dc:title>
  <dc:creator>Saaransh Pandey</dc:creator>
  <cp:lastModifiedBy>Saaransh Pandey</cp:lastModifiedBy>
  <cp:revision>11</cp:revision>
  <dcterms:created xsi:type="dcterms:W3CDTF">2019-12-16T01:44:07Z</dcterms:created>
  <dcterms:modified xsi:type="dcterms:W3CDTF">2019-12-19T02:51:14Z</dcterms:modified>
</cp:coreProperties>
</file>