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Machine Learning: A Gentle Introduction</a:t>
            </a:r>
          </a:p>
        </p:txBody>
      </p:sp>
      <p:sp>
        <p:nvSpPr>
          <p:cNvPr id="3" name="Subtitle 2"/>
          <p:cNvSpPr>
            <a:spLocks noGrp="1"/>
          </p:cNvSpPr>
          <p:nvPr>
            <p:ph type="subTitle" idx="1"/>
          </p:nvPr>
        </p:nvSpPr>
        <p:spPr/>
        <p:txBody>
          <a:bodyPr/>
          <a:lstStyle/>
          <a:p>
            <a:r>
              <a:t>Generated by Lecture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defRPr sz="2000"/>
            </a:pPr>
            <a:r>
              <a:t>Welcome, everyone! Today, we're diving into the fascinating world of Machine Learning (ML). Don't worry if you've never heard of it before; we'll start from the very beginning. Think of ML as teaching computers to learn from data, just like humans learn from experience. Instead of explicitly programming a computer to perform a task, we feed it data, and it figures out how to do it itself. Exciting, right? Let’s break it down.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 What is Machine Learning?</a:t>
            </a:r>
          </a:p>
        </p:txBody>
      </p:sp>
      <p:sp>
        <p:nvSpPr>
          <p:cNvPr id="3" name="Content Placeholder 2"/>
          <p:cNvSpPr>
            <a:spLocks noGrp="1"/>
          </p:cNvSpPr>
          <p:nvPr>
            <p:ph idx="1"/>
          </p:nvPr>
        </p:nvSpPr>
        <p:spPr/>
        <p:txBody>
          <a:bodyPr/>
          <a:lstStyle/>
          <a:p/>
          <a:p>
            <a:pPr>
              <a:defRPr sz="2000"/>
            </a:pPr>
            <a:r>
              <a:t>Machine Learning, at its core, is about enabling computers to learn without being explicitly programmed.  This "learning" involves identifying patterns, making predictions, and improving their performance over time based on the data they are exposed to. It's a subfield of Artificial Intelligence (AI), meaning it's a technique to achieve AI. Think of AI as the big goal (intelligent machines) and machine learning as one of the primary tools to get there.</a:t>
            </a:r>
          </a:p>
          <a:p>
            <a:pPr>
              <a:defRPr sz="2000"/>
            </a:pPr>
            <a:r>
              <a:t>We can formalize this a bit. Machine learning algorithms build a *mathematical model* based on sample data, known as "training data", in order to make predictions or decisions without being explicitly programmed to perform the task.</a:t>
            </a:r>
          </a:p>
          <a:p>
            <a:pPr>
              <a:defRPr sz="2000"/>
            </a:pPr>
            <a:r>
              <a:t>Essentially, we give the computer a bunch of examples, and it learns to generalize from those examples to new, unseen data.</a:t>
            </a:r>
          </a:p>
          <a:p>
            <a:pPr>
              <a:defRPr sz="2000"/>
            </a:pPr>
            <a:r>
              <a:t>**Key Components:**</a:t>
            </a:r>
          </a:p>
          <a:p>
            <a:pPr>
              <a:defRPr sz="2000"/>
            </a:pPr>
            <a:r>
              <a:t>*   **Data:** The fuel for machine learning. The more relevant and high-quality data, the better the model will learn.  This data is typically structured (like in a spreadsheet), but can also be unstructured (like images or text).</a:t>
            </a:r>
          </a:p>
          <a:p>
            <a:pPr>
              <a:defRPr sz="2000"/>
            </a:pPr>
            <a:r>
              <a:t>*   **Algorithm:** The learning method used by the computer. There are many different algorithms, each suited for different types of problems. We'll talk about a few of these shortly.</a:t>
            </a:r>
          </a:p>
          <a:p>
            <a:pPr>
              <a:defRPr sz="2000"/>
            </a:pPr>
            <a:r>
              <a:t>*   **Model:** The output of the learning process.  It's the mathematical representation of the patterns learned from the data.  This model is then used to make predictions or decisions.</a:t>
            </a:r>
          </a:p>
          <a:p>
            <a:pPr>
              <a:defRPr sz="2000"/>
            </a:pPr>
            <a:r>
              <a:t>*   **Training:** The process of feeding the data to the algorithm to create the model.</a:t>
            </a:r>
          </a:p>
          <a:p>
            <a:pPr>
              <a:defRPr sz="2000"/>
            </a:pPr>
            <a:r>
              <a:t>*   **Prediction/Inference:** Using the trained model to make predictions on new, unseen data.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 Types of Machine Learning</a:t>
            </a:r>
          </a:p>
        </p:txBody>
      </p:sp>
      <p:sp>
        <p:nvSpPr>
          <p:cNvPr id="3" name="Content Placeholder 2"/>
          <p:cNvSpPr>
            <a:spLocks noGrp="1"/>
          </p:cNvSpPr>
          <p:nvPr>
            <p:ph idx="1"/>
          </p:nvPr>
        </p:nvSpPr>
        <p:spPr/>
        <p:txBody>
          <a:bodyPr/>
          <a:lstStyle/>
          <a:p/>
          <a:p>
            <a:pPr>
              <a:defRPr sz="2000"/>
            </a:pPr>
            <a:r>
              <a:t>There are several primary types of machine learning. Let’s discuss the most common:</a:t>
            </a:r>
          </a:p>
          <a:p>
            <a:pPr>
              <a:defRPr sz="2000"/>
            </a:pPr>
            <a:r>
              <a:t>*   **Supervised Learning:** This is where we teach the computer *with* labeled data. Think of it like a teacher giving a student the correct answers.  The data includes both the input features (the things we know) and the desired output (the correct answer). The goal is to learn a function that maps inputs to outputs.  Examples include predicting house prices based on size and location, or classifying emails as spam or not spam. Common algorithms include:</a:t>
            </a:r>
          </a:p>
          <a:p>
            <a:pPr>
              <a:defRPr sz="2000"/>
            </a:pPr>
            <a:r>
              <a:t>*   **Linear Regression:** For predicting continuous values.</a:t>
            </a:r>
          </a:p>
          <a:p>
            <a:pPr>
              <a:defRPr sz="2000"/>
            </a:pPr>
            <a:r>
              <a:t>*   **Logistic Regression:** For classifying data into categories.</a:t>
            </a:r>
          </a:p>
          <a:p>
            <a:pPr>
              <a:defRPr sz="2000"/>
            </a:pPr>
            <a:r>
              <a:t>*   **Support Vector Machines (SVMs):** Another powerful classification algorithm.</a:t>
            </a:r>
          </a:p>
          <a:p>
            <a:pPr>
              <a:defRPr sz="2000"/>
            </a:pPr>
            <a:r>
              <a:t>*   **Decision Trees:** Easy-to-understand models that make decisions based on a series of rules.</a:t>
            </a:r>
          </a:p>
          <a:p>
            <a:pPr>
              <a:defRPr sz="2000"/>
            </a:pPr>
            <a:r>
              <a:t>*   **Random Forests:** An ensemble of decision trees, often providing better accuracy.</a:t>
            </a:r>
          </a:p>
          <a:p>
            <a:pPr>
              <a:defRPr sz="2000"/>
            </a:pPr>
            <a:r>
              <a:t>*   **Unsupervised Learning:** Here, the computer explores data *without* any labels. It’s like giving a student a textbook and asking them to discover patterns. The goal is to find hidden structures or relationships in the data. Examples include customer segmentation (grouping customers based on purchasing behavior) and anomaly detection (identifying unusual data points). Common algorithms include:</a:t>
            </a:r>
          </a:p>
          <a:p>
            <a:pPr>
              <a:defRPr sz="2000"/>
            </a:pPr>
            <a:r>
              <a:t>*   **Clustering (e.g., K-Means):** Grouping similar data points together.</a:t>
            </a:r>
          </a:p>
          <a:p>
            <a:pPr>
              <a:defRPr sz="2000"/>
            </a:pPr>
            <a:r>
              <a:t>*   **Dimensionality Reduction (e.g., Principal Component Analysis - PCA):** Reducing the number of variables while preserving important information.</a:t>
            </a:r>
          </a:p>
          <a:p>
            <a:pPr>
              <a:defRPr sz="2000"/>
            </a:pPr>
            <a:r>
              <a:t>*   **Reinforcement Learning:** This is where the computer learns through trial and error by interacting with an environment. It's like teaching a dog a trick by giving it treats when it performs the trick correctly. The algorithm receives rewards or penalties based on its actions and learns to maximize its rewards over time. Examples include training robots to walk or playing games like chess or Go.</a:t>
            </a:r>
          </a:p>
          <a:p>
            <a:pPr>
              <a:defRPr sz="2000"/>
            </a:pPr>
            <a:r>
              <a:t>*   **Semi-Supervised Learning:** A blend of supervised and unsupervised learning. This is useful when you have a small amount of labeled data and a large amount of unlabeled data.</a:t>
            </a:r>
          </a:p>
          <a:p>
            <a:pPr>
              <a:defRPr sz="2000"/>
            </a:pPr>
            <a:r>
              <a:t>Choosing the right type of machine learning depends heavily on the problem you're trying to solve and the data you have available.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p>
            <a:pPr>
              <a:defRPr sz="2000"/>
            </a:pPr>
            <a:r>
              <a:t>Let's consider a real-life example: **Spam Email Detection**.</a:t>
            </a:r>
          </a:p>
          <a:p>
            <a:pPr>
              <a:defRPr sz="2000"/>
            </a:pPr>
            <a:r>
              <a:t>*   **Problem:**  Automatically identify and filter spam emails.</a:t>
            </a:r>
          </a:p>
          <a:p>
            <a:pPr>
              <a:defRPr sz="2000"/>
            </a:pPr>
            <a:r>
              <a:t>*   **Data:** A large dataset of emails, where each email is labeled as either "spam" or "not spam" (also called "ham").</a:t>
            </a:r>
          </a:p>
          <a:p>
            <a:pPr>
              <a:defRPr sz="2000"/>
            </a:pPr>
            <a:r>
              <a:t>*   **Machine Learning Type:** Supervised Learning (because we have labeled data).</a:t>
            </a:r>
          </a:p>
          <a:p>
            <a:pPr>
              <a:defRPr sz="2000"/>
            </a:pPr>
            <a:r>
              <a:t>*   **Algorithm:**  We could use Logistic Regression or Support Vector Machines (SVMs).</a:t>
            </a:r>
          </a:p>
          <a:p>
            <a:pPr>
              <a:defRPr sz="2000"/>
            </a:pPr>
            <a:r>
              <a:t>*   **Features:**  The input features could be things like:</a:t>
            </a:r>
          </a:p>
          <a:p>
            <a:pPr>
              <a:defRPr sz="2000"/>
            </a:pPr>
            <a:r>
              <a:t>*   Presence of certain keywords (e.g., "Viagra," "Free," "Limited Time Offer").</a:t>
            </a:r>
          </a:p>
          <a:p>
            <a:pPr>
              <a:defRPr sz="2000"/>
            </a:pPr>
            <a:r>
              <a:t>*   Sender's email address.</a:t>
            </a:r>
          </a:p>
          <a:p>
            <a:pPr>
              <a:defRPr sz="2000"/>
            </a:pPr>
            <a:r>
              <a:t>*   Number of recipients.</a:t>
            </a:r>
          </a:p>
          <a:p>
            <a:pPr>
              <a:defRPr sz="2000"/>
            </a:pPr>
            <a:r>
              <a:t>*   Subject line length.</a:t>
            </a:r>
          </a:p>
          <a:p>
            <a:pPr>
              <a:defRPr sz="2000"/>
            </a:pPr>
            <a:r>
              <a:t>*   **Outcome:**  The trained model can then classify new, incoming emails as spam or not spam.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Code Example (Supervised Learning - Linear Regression)</a:t>
            </a:r>
          </a:p>
        </p:txBody>
      </p:sp>
      <p:sp>
        <p:nvSpPr>
          <p:cNvPr id="3" name="Content Placeholder 2"/>
          <p:cNvSpPr>
            <a:spLocks noGrp="1"/>
          </p:cNvSpPr>
          <p:nvPr>
            <p:ph idx="1"/>
          </p:nvPr>
        </p:nvSpPr>
        <p:spPr/>
        <p:txBody>
          <a:bodyPr/>
          <a:lstStyle/>
          <a:p/>
          <a:p>
            <a:pPr>
              <a:defRPr sz="2000"/>
            </a:pPr>
            <a:r>
              <a:t>This example demonstrates how to use scikit-learn, a popular Python library, to train a linear regression model.</a:t>
            </a:r>
          </a:p>
          <a:p>
            <a:pPr>
              <a:defRPr sz="2000"/>
            </a:pPr>
            <a:r>
              <a:t>```python</a:t>
            </a:r>
          </a:p>
          <a:p>
            <a:pPr>
              <a:defRPr sz="2000"/>
            </a:pPr>
            <a:r>
              <a:t>import numpy as np</a:t>
            </a:r>
          </a:p>
          <a:p>
            <a:pPr>
              <a:defRPr sz="2000"/>
            </a:pPr>
            <a:r>
              <a:t>from sklearn.linear_model import LinearRegression</a:t>
            </a:r>
          </a:p>
          <a:p>
            <a:pPr>
              <a:defRPr sz="2000"/>
            </a:pPr>
            <a:r>
              <a:t># Sample data:</a:t>
            </a:r>
          </a:p>
          <a:p>
            <a:pPr>
              <a:defRPr sz="2000"/>
            </a:pPr>
            <a:r>
              <a:t># X is the independent variable (e.g., size of a house in square feet)</a:t>
            </a:r>
          </a:p>
          <a:p>
            <a:pPr>
              <a:defRPr sz="2000"/>
            </a:pPr>
            <a:r>
              <a:t>X = np.array([[1000], [1500], [2000], [2500], [3000]])</a:t>
            </a:r>
          </a:p>
          <a:p>
            <a:pPr>
              <a:defRPr sz="2000"/>
            </a:pPr>
            <a:r>
              <a:t># y is the dependent variable (e.g., price of the house in dollars)</a:t>
            </a:r>
          </a:p>
          <a:p>
            <a:pPr>
              <a:defRPr sz="2000"/>
            </a:pPr>
            <a:r>
              <a:t>y = np.array([200000, 300000, 400000, 500000, 600000])</a:t>
            </a:r>
          </a:p>
          <a:p>
            <a:pPr>
              <a:defRPr sz="2000"/>
            </a:pPr>
            <a:r>
              <a:t># Create a linear regression model</a:t>
            </a:r>
          </a:p>
          <a:p>
            <a:pPr>
              <a:defRPr sz="2000"/>
            </a:pPr>
            <a:r>
              <a:t>model = LinearRegression()</a:t>
            </a:r>
          </a:p>
          <a:p>
            <a:pPr>
              <a:defRPr sz="2000"/>
            </a:pPr>
            <a:r>
              <a:t># Train the model using the data</a:t>
            </a:r>
          </a:p>
          <a:p>
            <a:pPr>
              <a:defRPr sz="2000"/>
            </a:pPr>
            <a:r>
              <a:t>model.fit(X, y)</a:t>
            </a:r>
          </a:p>
          <a:p>
            <a:pPr>
              <a:defRPr sz="2000"/>
            </a:pPr>
            <a:r>
              <a:t># Predict the price of a house with a size of 1750 square feet</a:t>
            </a:r>
          </a:p>
          <a:p>
            <a:pPr>
              <a:defRPr sz="2000"/>
            </a:pPr>
            <a:r>
              <a:t>new_house_size = np.array([[1750]])</a:t>
            </a:r>
          </a:p>
          <a:p>
            <a:pPr>
              <a:defRPr sz="2000"/>
            </a:pPr>
            <a:r>
              <a:t>predicted_price = model.predict(new_house_size)</a:t>
            </a:r>
          </a:p>
          <a:p>
            <a:pPr>
              <a:defRPr sz="2000"/>
            </a:pPr>
            <a:r>
              <a:t>print(f"Predicted price for a 1750 sq ft house: ${predicted_price[0]:.2f}")</a:t>
            </a:r>
          </a:p>
          <a:p>
            <a:pPr>
              <a:defRPr sz="2000"/>
            </a:pPr>
            <a:r>
              <a:t># Get the coefficients of the model (slope and intercept)</a:t>
            </a:r>
          </a:p>
          <a:p>
            <a:pPr>
              <a:defRPr sz="2000"/>
            </a:pPr>
            <a:r>
              <a:t>print(f"Model slope: {model.coef_[0]:.2f}")</a:t>
            </a:r>
          </a:p>
          <a:p>
            <a:pPr>
              <a:defRPr sz="2000"/>
            </a:pPr>
            <a:r>
              <a:t>print(f"Model intercept: {model.intercept_:.2f}")</a:t>
            </a:r>
          </a:p>
          <a:p>
            <a:pPr>
              <a:defRPr sz="2000"/>
            </a:pPr>
            <a:r>
              <a:t>```</a:t>
            </a:r>
          </a:p>
          <a:p>
            <a:pPr>
              <a:defRPr sz="2000"/>
            </a:pPr>
            <a:r>
              <a:t>**Explanation:**</a:t>
            </a:r>
          </a:p>
          <a:p>
            <a:pPr>
              <a:defRPr sz="2000"/>
            </a:pPr>
            <a:r>
              <a:t>1.  **Import Libraries:** We import `numpy` for numerical operations and `LinearRegression` from `sklearn.linear_model`.</a:t>
            </a:r>
          </a:p>
          <a:p>
            <a:pPr>
              <a:defRPr sz="2000"/>
            </a:pPr>
            <a:r>
              <a:t>2.  **Create Data:** We define sample data `X` (house size) and `y` (house price) as NumPy arrays.  In real-world scenarios, this data would come from a file or database.</a:t>
            </a:r>
          </a:p>
          <a:p>
            <a:pPr>
              <a:defRPr sz="2000"/>
            </a:pPr>
            <a:r>
              <a:t>3.  **Create Model:** We create an instance of the `LinearRegression` model.</a:t>
            </a:r>
          </a:p>
          <a:p>
            <a:pPr>
              <a:defRPr sz="2000"/>
            </a:pPr>
            <a:r>
              <a:t>4.  **Train Model:** The `model.fit(X, y)` line trains the model using the data. This is where the algorithm learns the relationship between house size and price.</a:t>
            </a:r>
          </a:p>
          <a:p>
            <a:pPr>
              <a:defRPr sz="2000"/>
            </a:pPr>
            <a:r>
              <a:t>5.  **Make Prediction:** We create new data representing a house of 1750 sq ft and use `model.predict()` to estimate its price.</a:t>
            </a:r>
          </a:p>
          <a:p>
            <a:pPr>
              <a:defRPr sz="2000"/>
            </a:pPr>
            <a:r>
              <a:t>6.  **Print Results:** We print the predicted price, slope, and intercept. The slope and intercept define the linear equation that best fits the data (y = slope * x + intercept).</a:t>
            </a:r>
          </a:p>
          <a:p>
            <a:pPr>
              <a:defRPr sz="2000"/>
            </a:pPr>
            <a:r>
              <a:t>This is a simplified example. In practice, you'll need to handle data cleaning, feature engineering, and model evaluation more rigorously. But it provides a basic understanding of how machine learning models are trained and used.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defRPr sz="2000"/>
            </a:pPr>
            <a:r>
              <a:t>*   Machine Learning is about enabling computers to learn from data without explicit programming.</a:t>
            </a:r>
          </a:p>
          <a:p>
            <a:pPr>
              <a:defRPr sz="2000"/>
            </a:pPr>
            <a:r>
              <a:t>*   Key components include data, algorithms, models, training, and prediction/inference.</a:t>
            </a:r>
          </a:p>
          <a:p>
            <a:pPr>
              <a:defRPr sz="2000"/>
            </a:pPr>
            <a:r>
              <a:t>*   Main types of machine learning include supervised learning (with labeled data), unsupervised learning (without labels), and reinforcement learning (learning through trial and error).</a:t>
            </a:r>
          </a:p>
          <a:p>
            <a:pPr>
              <a:defRPr sz="2000"/>
            </a:pPr>
            <a:r>
              <a:t>*   Real-world applications of machine learning are everywhere, from spam detection to self-driving cars.</a:t>
            </a:r>
          </a:p>
          <a:p>
            <a:pPr>
              <a:defRPr sz="2000"/>
            </a:pPr>
            <a:r>
              <a:t>*   Python and libraries like scikit-learn provide powerful tools for implementing machine learning algorithms.</a:t>
            </a:r>
          </a:p>
          <a:p>
            <a:pPr>
              <a:defRPr sz="2000"/>
            </a:pPr>
            <a:r>
              <a:t>I hope this gives you a solid foundation in machine learning. It's a rapidly evolving field with tremendous potential!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