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ctrTitle"/>
          </p:nvPr>
        </p:nvSpPr>
        <p:spPr/>
        <p:txBody>
          <a:bodyPr/>
          <a:lstStyle/>
          <a:p>
            <a:r>
              <a:t>Lecture</a:t>
            </a:r>
          </a:p>
        </p:txBody>
      </p:sp>
      <p:sp>
        <p:nvSpPr>
          <p:cNvPr id="3" name="Subtitle 2"/>
          <p:cNvSpPr>
            <a:spLocks noGrp="1"/>
          </p:cNvSpPr>
          <p:nvPr>
            <p:ph type="subTitle" idx="1"/>
          </p:nvPr>
        </p:nvSpPr>
        <p:spPr/>
        <p:txBody>
          <a:bodyPr/>
          <a:lstStyle/>
          <a:p>
            <a:pPr>
              <a:defRPr>
                <a:solidFill>
                  <a:srgbClr val="141414"/>
                </a:solidFill>
              </a:defRPr>
            </a:pPr>
            <a:r>
              <a:t>Generated by collegeAi</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Title: Machine Learning (ML)</a:t>
            </a:r>
          </a:p>
        </p:txBody>
      </p:sp>
      <p:sp>
        <p:nvSpPr>
          <p:cNvPr id="3" name="Content Placeholder 2"/>
          <p:cNvSpPr>
            <a:spLocks noGrp="1"/>
          </p:cNvSpPr>
          <p:nvPr>
            <p:ph idx="1"/>
          </p:nvPr>
        </p:nvSpPr>
        <p:spPr/>
        <p:txBody>
          <a:bodyPr wrap="square"/>
          <a:lstStyle/>
          <a:p/>
          <a:p>
            <a:pPr>
              <a:defRPr sz="2000">
                <a:solidFill>
                  <a:srgbClr val="141414"/>
                </a:solidFill>
              </a:defRPr>
            </a:pPr>
            <a:r>
              <a:t>So, what is this "Machine Learning" thing anyway? Put simply, it's all about teaching computers to learn from data without us explicitly telling them *exactly* what to do at every single step. Think of it like teaching a dog a trick. You don't tell him *exactly* which muscles to flex and how to wag his tail, you just show him, give him treats, and eventually…boom! He gets it. Except, instead of treats, our computers get… more data! (Okay, maybe a little less exciting for them, I admit.) The core idea is that we're building algorithms that improve themselves through experience. It's pretty cool, right? Anyone already feeling like they're going to build Skynet? Just kidding… mostly.</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Introduction</a:t>
            </a:r>
          </a:p>
        </p:txBody>
      </p:sp>
      <p:sp>
        <p:nvSpPr>
          <p:cNvPr id="3" name="Content Placeholder 2"/>
          <p:cNvSpPr>
            <a:spLocks noGrp="1"/>
          </p:cNvSpPr>
          <p:nvPr>
            <p:ph idx="1"/>
          </p:nvPr>
        </p:nvSpPr>
        <p:spPr/>
        <p:txBody>
          <a:bodyPr wrap="square"/>
          <a:lstStyle/>
          <a:p/>
          <a:p>
            <a:pPr>
              <a:defRPr sz="2000">
                <a:solidFill>
                  <a:srgbClr val="141414"/>
                </a:solidFill>
              </a:defRPr>
            </a:pPr>
            <a:r>
              <a:t>Machine Learning (ML) is a field of computer science that enables systems to learn from data without being explicitly programmed. It focuses on developing algorithms that can improve automatically through experience.</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Section 1: Types of Machine Learning</a:t>
            </a:r>
          </a:p>
        </p:txBody>
      </p:sp>
      <p:sp>
        <p:nvSpPr>
          <p:cNvPr id="3" name="Content Placeholder 2"/>
          <p:cNvSpPr>
            <a:spLocks noGrp="1"/>
          </p:cNvSpPr>
          <p:nvPr>
            <p:ph idx="1"/>
          </p:nvPr>
        </p:nvSpPr>
        <p:spPr/>
        <p:txBody>
          <a:bodyPr wrap="square"/>
          <a:lstStyle/>
          <a:p/>
          <a:p>
            <a:pPr>
              <a:defRPr sz="2000">
                <a:solidFill>
                  <a:srgbClr val="141414"/>
                </a:solidFill>
              </a:defRPr>
            </a:pPr>
            <a:r>
              <a:t>Now, let's talk about the different flavors of ML. We can broadly categorize them into three main types. Think of it like ice cream! You've got your vanilla, chocolate, and… well, reinforcement learning is like rocky road!</a:t>
            </a:r>
          </a:p>
          <a:p>
            <a:pPr>
              <a:defRPr sz="2000">
                <a:solidFill>
                  <a:srgbClr val="141414"/>
                </a:solidFill>
              </a:defRPr>
            </a:pPr>
            <a:r>
              <a:t>*   **Supervised Learning:** This is like learning with a teacher. We give the algorithm labeled data. That is, we tell it what the "right" answer is. "Here's a picture of a cat, computer. That's a cat! Here's a picture of a dog, computer. That's a dog!" And eventually, the computer can tell the difference between cats and dogs on its own. Examples of supervised learning include classification (is this email spam or not spam?) and regression (predicting the price of a house). Any questions about this so far? This stuff is going to be on the midterm! (Just kidding… mostly).</a:t>
            </a:r>
          </a:p>
          <a:p>
            <a:pPr>
              <a:defRPr sz="2000">
                <a:solidFill>
                  <a:srgbClr val="141414"/>
                </a:solidFill>
              </a:defRPr>
            </a:pPr>
            <a:r>
              <a:t>*   **Unsupervised Learning:** This is like letting the computer explore on its own. We give it a bunch of unlabeled data and say, "Hey, see if you can find any patterns!" For example, clustering. Imagine grouping customers based on their purchasing behavior. We don't tell the algorithm what groups to create, it figures it out! Another example is dimensionality reduction. It's like taking a complex problem and simplifying it without losing too much information. Like summarizing a Tolstoy novel into a single paragraph. Ambitious, right?</a:t>
            </a:r>
          </a:p>
          <a:p>
            <a:pPr>
              <a:defRPr sz="2000">
                <a:solidFill>
                  <a:srgbClr val="141414"/>
                </a:solidFill>
              </a:defRPr>
            </a:pPr>
            <a:r>
              <a:t>*   **Reinforcement Learning:** This one's a bit different. It's like training a robot to play a game. The robot (or "agent") makes decisions in an environment, and we give it rewards for good decisions and penalties for bad ones. The goal is to maximize the reward over time. Think of teaching a computer to play chess, or even to drive a car! This is where it starts feeling like we're in a sci-fi movie, isn't it?</a:t>
            </a:r>
          </a:p>
          <a:p>
            <a:pPr>
              <a:defRPr sz="2000">
                <a:solidFill>
                  <a:srgbClr val="141414"/>
                </a:solidFill>
              </a:defRPr>
            </a:pPr>
            <a:r>
              <a:t>So, to recap, supervised needs labels, unsupervised finds patterns, and reinforcement learns by reward. Got it? Good!</a:t>
            </a:r>
          </a:p>
          <a:p>
            <a:pPr>
              <a:defRPr sz="2000">
                <a:solidFill>
                  <a:srgbClr val="141414"/>
                </a:solidFill>
              </a:defRPr>
            </a:pPr>
            <a:r>
              <a:t>ML algorithms broadly fall into three categories:</a:t>
            </a:r>
          </a:p>
          <a:p>
            <a:pPr>
              <a:defRPr sz="2000">
                <a:solidFill>
                  <a:srgbClr val="141414"/>
                </a:solidFill>
              </a:defRPr>
            </a:pPr>
            <a:r>
              <a:t>*   **Supervised Learning:** Learning from labeled data where the algorithm is trained to map inputs to outputs. Examples include classification and regression.</a:t>
            </a:r>
          </a:p>
          <a:p>
            <a:pPr>
              <a:defRPr sz="2000">
                <a:solidFill>
                  <a:srgbClr val="141414"/>
                </a:solidFill>
              </a:defRPr>
            </a:pPr>
            <a:r>
              <a:t>*   **Unsupervised Learning:** Learning from unlabeled data to discover hidden patterns or structures. Examples include clustering and dimensionality reduction.</a:t>
            </a:r>
          </a:p>
          <a:p>
            <a:pPr>
              <a:defRPr sz="2000">
                <a:solidFill>
                  <a:srgbClr val="141414"/>
                </a:solidFill>
              </a:defRPr>
            </a:pPr>
            <a:r>
              <a:t>*   **Reinforcement Learning:** Training an agent to make decisions in an environment to maximize a reward.</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Section 2: The ML Process</a:t>
            </a:r>
          </a:p>
        </p:txBody>
      </p:sp>
      <p:sp>
        <p:nvSpPr>
          <p:cNvPr id="3" name="Content Placeholder 2"/>
          <p:cNvSpPr>
            <a:spLocks noGrp="1"/>
          </p:cNvSpPr>
          <p:nvPr>
            <p:ph idx="1"/>
          </p:nvPr>
        </p:nvSpPr>
        <p:spPr/>
        <p:txBody>
          <a:bodyPr wrap="square"/>
          <a:lstStyle/>
          <a:p/>
          <a:p>
            <a:pPr>
              <a:defRPr sz="2000">
                <a:solidFill>
                  <a:srgbClr val="141414"/>
                </a:solidFill>
              </a:defRPr>
            </a:pPr>
            <a:r>
              <a:t>Alright, so how do we *actually* *do* this machine learning thing? It's more than just sprinkling some data and hoping for the best! (Although, sometimes it feels like that, I won't lie). There's a process involved, a recipe, if you will, for baking a delicious ML model.</a:t>
            </a:r>
          </a:p>
          <a:p>
            <a:pPr>
              <a:defRPr sz="2000">
                <a:solidFill>
                  <a:srgbClr val="141414"/>
                </a:solidFill>
              </a:defRPr>
            </a:pPr>
            <a:r>
              <a:t>1.  **Data Collection:** First, we need data! The more relevant data, the better. Think of it like gathering ingredients for a cake. You can't bake a good cake without the right stuff, right?</a:t>
            </a:r>
          </a:p>
          <a:p>
            <a:pPr>
              <a:defRPr sz="2000">
                <a:solidFill>
                  <a:srgbClr val="141414"/>
                </a:solidFill>
              </a:defRPr>
            </a:pPr>
            <a:r>
              <a:t>2.  **Data Preprocessing:** This is where we clean up the data. Real-world data is messy! We might need to handle missing values, remove outliers, or transform the data into a format that the model can understand. This is basically like chopping veggies or whisking eggs before baking.</a:t>
            </a:r>
          </a:p>
          <a:p>
            <a:pPr>
              <a:defRPr sz="2000">
                <a:solidFill>
                  <a:srgbClr val="141414"/>
                </a:solidFill>
              </a:defRPr>
            </a:pPr>
            <a:r>
              <a:t>3.  **Model Selection:** Now we choose the right algorithm for the job! Do we need a classification model? A regression model? Are we going for that rocky road ice cream with reinforcement learning? The possibilities are endless!</a:t>
            </a:r>
          </a:p>
          <a:p>
            <a:pPr>
              <a:defRPr sz="2000">
                <a:solidFill>
                  <a:srgbClr val="141414"/>
                </a:solidFill>
              </a:defRPr>
            </a:pPr>
            <a:r>
              <a:t>4.  **Training:** This is where the magic happens! We feed the training data to the model and let it learn the patterns. Think of it like baking the cake in the oven.</a:t>
            </a:r>
          </a:p>
          <a:p>
            <a:pPr>
              <a:defRPr sz="2000">
                <a:solidFill>
                  <a:srgbClr val="141414"/>
                </a:solidFill>
              </a:defRPr>
            </a:pPr>
            <a:r>
              <a:t>5.  **Evaluation:** We need to see how well the model is doing. We test it on unseen data to get an idea of its performance. It's like tasting the cake to see if it's delicious!</a:t>
            </a:r>
          </a:p>
          <a:p>
            <a:pPr>
              <a:defRPr sz="2000">
                <a:solidFill>
                  <a:srgbClr val="141414"/>
                </a:solidFill>
              </a:defRPr>
            </a:pPr>
            <a:r>
              <a:t>6.  **Deployment:** Finally, we put the trained model into production! This means using it to make predictions in the real world. It’s like serving that cake to your friends and family and bask in the glory!</a:t>
            </a:r>
          </a:p>
          <a:p>
            <a:pPr>
              <a:defRPr sz="2000">
                <a:solidFill>
                  <a:srgbClr val="141414"/>
                </a:solidFill>
              </a:defRPr>
            </a:pPr>
            <a:r>
              <a:t>A typical ML project involves these steps:</a:t>
            </a:r>
          </a:p>
          <a:p>
            <a:pPr>
              <a:defRPr sz="2000">
                <a:solidFill>
                  <a:srgbClr val="141414"/>
                </a:solidFill>
              </a:defRPr>
            </a:pPr>
            <a:r>
              <a:t>1.  **Data Collection:** Gathering relevant data.</a:t>
            </a:r>
          </a:p>
          <a:p>
            <a:pPr>
              <a:defRPr sz="2000">
                <a:solidFill>
                  <a:srgbClr val="141414"/>
                </a:solidFill>
              </a:defRPr>
            </a:pPr>
            <a:r>
              <a:t>2.  **Data Preprocessing:** Cleaning, transforming, and preparing data for the model.</a:t>
            </a:r>
          </a:p>
          <a:p>
            <a:pPr>
              <a:defRPr sz="2000">
                <a:solidFill>
                  <a:srgbClr val="141414"/>
                </a:solidFill>
              </a:defRPr>
            </a:pPr>
            <a:r>
              <a:t>3.  **Model Selection:** Choosing an appropriate algorithm for the task.</a:t>
            </a:r>
          </a:p>
          <a:p>
            <a:pPr>
              <a:defRPr sz="2000">
                <a:solidFill>
                  <a:srgbClr val="141414"/>
                </a:solidFill>
              </a:defRPr>
            </a:pPr>
            <a:r>
              <a:t>4.  **Training:** Fitting the model to the training data.</a:t>
            </a:r>
          </a:p>
          <a:p>
            <a:pPr>
              <a:defRPr sz="2000">
                <a:solidFill>
                  <a:srgbClr val="141414"/>
                </a:solidFill>
              </a:defRPr>
            </a:pPr>
            <a:r>
              <a:t>5.  **Evaluation:** Assessing the model's performance on unseen data.</a:t>
            </a:r>
          </a:p>
          <a:p>
            <a:pPr>
              <a:defRPr sz="2000">
                <a:solidFill>
                  <a:srgbClr val="141414"/>
                </a:solidFill>
              </a:defRPr>
            </a:pPr>
            <a:r>
              <a:t>6.  **Deployment:** Putting the trained model into production.</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Example</a:t>
            </a:r>
          </a:p>
        </p:txBody>
      </p:sp>
      <p:sp>
        <p:nvSpPr>
          <p:cNvPr id="3" name="Content Placeholder 2"/>
          <p:cNvSpPr>
            <a:spLocks noGrp="1"/>
          </p:cNvSpPr>
          <p:nvPr>
            <p:ph idx="1"/>
          </p:nvPr>
        </p:nvSpPr>
        <p:spPr/>
        <p:txBody>
          <a:bodyPr wrap="square"/>
          <a:lstStyle/>
          <a:p/>
          <a:p>
            <a:pPr>
              <a:defRPr sz="2000">
                <a:solidFill>
                  <a:srgbClr val="141414"/>
                </a:solidFill>
              </a:defRPr>
            </a:pPr>
            <a:r>
              <a:t>Let’s think of a classic example: spam filtering!</a:t>
            </a:r>
          </a:p>
          <a:p>
            <a:pPr>
              <a:defRPr sz="2000">
                <a:solidFill>
                  <a:srgbClr val="141414"/>
                </a:solidFill>
              </a:defRPr>
            </a:pPr>
            <a:r>
              <a:t>*Spam filtering:* A supervised learning task where an ML model learns to classify emails as either "spam" or "not spam" based on features like keywords, sender information, and email structure.</a:t>
            </a:r>
          </a:p>
          <a:p>
            <a:pPr>
              <a:defRPr sz="2000">
                <a:solidFill>
                  <a:srgbClr val="141414"/>
                </a:solidFill>
              </a:defRPr>
            </a:pPr>
            <a:r>
              <a:t>So, the model learns to recognize patterns that indicate spam, like certain keywords ("Viagra," anyone?) or suspicious sender addresses. Then, when a new email arrives, the model can predict whether it's spam or not. Pretty useful, right?</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Python Code Example (if applicable)</a:t>
            </a:r>
          </a:p>
        </p:txBody>
      </p:sp>
      <p:sp>
        <p:nvSpPr>
          <p:cNvPr id="3" name="Content Placeholder 2"/>
          <p:cNvSpPr>
            <a:spLocks noGrp="1"/>
          </p:cNvSpPr>
          <p:nvPr>
            <p:ph idx="1"/>
          </p:nvPr>
        </p:nvSpPr>
        <p:spPr/>
        <p:txBody>
          <a:bodyPr wrap="square"/>
          <a:lstStyle/>
          <a:p/>
          <a:p>
            <a:pPr>
              <a:defRPr sz="2000">
                <a:solidFill>
                  <a:srgbClr val="141414"/>
                </a:solidFill>
              </a:defRPr>
            </a:pPr>
            <a:r>
              <a:t>Alright, let's get a little bit more hands-on. Now, I know some of you might be allergic to code (chuckles), but don’t worry, I’ll walk you through it!</a:t>
            </a:r>
          </a:p>
          <a:p>
            <a:pPr>
              <a:defRPr sz="2000">
                <a:solidFill>
                  <a:srgbClr val="141414"/>
                </a:solidFill>
              </a:defRPr>
            </a:pPr>
            <a:r>
              <a:t>```python</a:t>
            </a:r>
          </a:p>
          <a:p>
            <a:pPr>
              <a:defRPr sz="2000">
                <a:solidFill>
                  <a:srgbClr val="141414"/>
                </a:solidFill>
              </a:defRPr>
            </a:pPr>
            <a:r>
              <a:t># Example using scikit-learn for linear regression</a:t>
            </a:r>
          </a:p>
          <a:p>
            <a:pPr>
              <a:defRPr sz="2000">
                <a:solidFill>
                  <a:srgbClr val="141414"/>
                </a:solidFill>
              </a:defRPr>
            </a:pPr>
            <a:r>
              <a:t>from sklearn.linear_model import LinearRegression</a:t>
            </a:r>
          </a:p>
          <a:p>
            <a:pPr>
              <a:defRPr sz="2000">
                <a:solidFill>
                  <a:srgbClr val="141414"/>
                </a:solidFill>
              </a:defRPr>
            </a:pPr>
            <a:r>
              <a:t>from sklearn.model_selection import train_test_split</a:t>
            </a:r>
          </a:p>
          <a:p>
            <a:pPr>
              <a:defRPr sz="2000">
                <a:solidFill>
                  <a:srgbClr val="141414"/>
                </a:solidFill>
              </a:defRPr>
            </a:pPr>
            <a:r>
              <a:t>import numpy as np</a:t>
            </a:r>
          </a:p>
          <a:p>
            <a:pPr>
              <a:defRPr sz="2000">
                <a:solidFill>
                  <a:srgbClr val="141414"/>
                </a:solidFill>
              </a:defRPr>
            </a:pPr>
            <a:r>
              <a:t># Sample data (replace with your actual data)</a:t>
            </a:r>
          </a:p>
          <a:p>
            <a:pPr>
              <a:defRPr sz="2000">
                <a:solidFill>
                  <a:srgbClr val="141414"/>
                </a:solidFill>
              </a:defRPr>
            </a:pPr>
            <a:r>
              <a:t>X = np.array([[1], [2], [3], [4], [5]])  # Input features</a:t>
            </a:r>
          </a:p>
          <a:p>
            <a:pPr>
              <a:defRPr sz="2000">
                <a:solidFill>
                  <a:srgbClr val="141414"/>
                </a:solidFill>
              </a:defRPr>
            </a:pPr>
            <a:r>
              <a:t>y = np.array([2, 4, 5, 4, 5])  # Target variable</a:t>
            </a:r>
          </a:p>
          <a:p>
            <a:pPr>
              <a:defRPr sz="2000">
                <a:solidFill>
                  <a:srgbClr val="141414"/>
                </a:solidFill>
              </a:defRPr>
            </a:pPr>
            <a:r>
              <a:t># Split data into training and testing sets</a:t>
            </a:r>
          </a:p>
          <a:p>
            <a:pPr>
              <a:defRPr sz="2000">
                <a:solidFill>
                  <a:srgbClr val="141414"/>
                </a:solidFill>
              </a:defRPr>
            </a:pPr>
            <a:r>
              <a:t>X_train, X_test, y_train, y_test = train_test_split(X, y, test_size=0.2, random_state=42)</a:t>
            </a:r>
          </a:p>
          <a:p>
            <a:pPr>
              <a:defRPr sz="2000">
                <a:solidFill>
                  <a:srgbClr val="141414"/>
                </a:solidFill>
              </a:defRPr>
            </a:pPr>
            <a:r>
              <a:t># Create a linear regression model</a:t>
            </a:r>
          </a:p>
          <a:p>
            <a:pPr>
              <a:defRPr sz="2000">
                <a:solidFill>
                  <a:srgbClr val="141414"/>
                </a:solidFill>
              </a:defRPr>
            </a:pPr>
            <a:r>
              <a:t>model = LinearRegression()</a:t>
            </a:r>
          </a:p>
          <a:p>
            <a:pPr>
              <a:defRPr sz="2000">
                <a:solidFill>
                  <a:srgbClr val="141414"/>
                </a:solidFill>
              </a:defRPr>
            </a:pPr>
            <a:r>
              <a:t># Train the model</a:t>
            </a:r>
          </a:p>
          <a:p>
            <a:pPr>
              <a:defRPr sz="2000">
                <a:solidFill>
                  <a:srgbClr val="141414"/>
                </a:solidFill>
              </a:defRPr>
            </a:pPr>
            <a:r>
              <a:t>model.fit(X_train, y_train)</a:t>
            </a:r>
          </a:p>
          <a:p>
            <a:pPr>
              <a:defRPr sz="2000">
                <a:solidFill>
                  <a:srgbClr val="141414"/>
                </a:solidFill>
              </a:defRPr>
            </a:pPr>
            <a:r>
              <a:t># Make predictions</a:t>
            </a:r>
          </a:p>
          <a:p>
            <a:pPr>
              <a:defRPr sz="2000">
                <a:solidFill>
                  <a:srgbClr val="141414"/>
                </a:solidFill>
              </a:defRPr>
            </a:pPr>
            <a:r>
              <a:t>y_pred = model.predict(X_test)</a:t>
            </a:r>
          </a:p>
          <a:p>
            <a:pPr>
              <a:defRPr sz="2000">
                <a:solidFill>
                  <a:srgbClr val="141414"/>
                </a:solidFill>
              </a:defRPr>
            </a:pPr>
            <a:r>
              <a:t>print(y_pred)</a:t>
            </a:r>
          </a:p>
          <a:p>
            <a:pPr>
              <a:defRPr sz="2000">
                <a:solidFill>
                  <a:srgbClr val="141414"/>
                </a:solidFill>
              </a:defRPr>
            </a:pPr>
            <a:r>
              <a:t>```</a:t>
            </a:r>
          </a:p>
          <a:p>
            <a:pPr>
              <a:defRPr sz="2000">
                <a:solidFill>
                  <a:srgbClr val="141414"/>
                </a:solidFill>
              </a:defRPr>
            </a:pPr>
            <a:r>
              <a:t>This code is a simple example of linear regression using scikit-learn, a popular Python library for machine learning. Don't worry if you don't understand every single line. The key takeaways are:</a:t>
            </a:r>
          </a:p>
          <a:p>
            <a:pPr>
              <a:defRPr sz="2000">
                <a:solidFill>
                  <a:srgbClr val="141414"/>
                </a:solidFill>
              </a:defRPr>
            </a:pPr>
            <a:r>
              <a:t>*   We're importing libraries.</a:t>
            </a:r>
          </a:p>
          <a:p>
            <a:pPr>
              <a:defRPr sz="2000">
                <a:solidFill>
                  <a:srgbClr val="141414"/>
                </a:solidFill>
              </a:defRPr>
            </a:pPr>
            <a:r>
              <a:t>*   We're creating some sample data (replace these values with your own dataset!). X is the input and y is the 'correct' answer</a:t>
            </a:r>
          </a:p>
          <a:p>
            <a:pPr>
              <a:defRPr sz="2000">
                <a:solidFill>
                  <a:srgbClr val="141414"/>
                </a:solidFill>
              </a:defRPr>
            </a:pPr>
            <a:r>
              <a:t>*   We're splitting the data into training and testing sets.</a:t>
            </a:r>
          </a:p>
          <a:p>
            <a:pPr>
              <a:defRPr sz="2000">
                <a:solidFill>
                  <a:srgbClr val="141414"/>
                </a:solidFill>
              </a:defRPr>
            </a:pPr>
            <a:r>
              <a:t>*   We're creating a linear regression model and training it on the training data.</a:t>
            </a:r>
          </a:p>
          <a:p>
            <a:pPr>
              <a:defRPr sz="2000">
                <a:solidFill>
                  <a:srgbClr val="141414"/>
                </a:solidFill>
              </a:defRPr>
            </a:pPr>
            <a:r>
              <a:t>*   Finally, we're making predictions on the test data.</a:t>
            </a:r>
          </a:p>
          <a:p>
            <a:pPr>
              <a:defRPr sz="2000">
                <a:solidFill>
                  <a:srgbClr val="141414"/>
                </a:solidFill>
              </a:defRPr>
            </a:pPr>
            <a:r>
              <a:t>This is just a tiny taste of what you can do with machine learning and Python.</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AFAFA"/>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646464"/>
                </a:solidFill>
              </a:defRPr>
            </a:pPr>
            <a:r>
              <a:t>Summary</a:t>
            </a:r>
          </a:p>
        </p:txBody>
      </p:sp>
      <p:sp>
        <p:nvSpPr>
          <p:cNvPr id="3" name="Content Placeholder 2"/>
          <p:cNvSpPr>
            <a:spLocks noGrp="1"/>
          </p:cNvSpPr>
          <p:nvPr>
            <p:ph idx="1"/>
          </p:nvPr>
        </p:nvSpPr>
        <p:spPr/>
        <p:txBody>
          <a:bodyPr wrap="square"/>
          <a:lstStyle/>
          <a:p/>
          <a:p>
            <a:pPr>
              <a:defRPr sz="2000">
                <a:solidFill>
                  <a:srgbClr val="141414"/>
                </a:solidFill>
              </a:defRPr>
            </a:pPr>
            <a:r>
              <a:t>So, what have we learned today?</a:t>
            </a:r>
          </a:p>
          <a:p>
            <a:pPr>
              <a:defRPr sz="2000">
                <a:solidFill>
                  <a:srgbClr val="141414"/>
                </a:solidFill>
              </a:defRPr>
            </a:pPr>
            <a:r>
              <a:t>Machine learning allows computers to learn from data.</a:t>
            </a:r>
          </a:p>
          <a:p>
            <a:pPr>
              <a:defRPr sz="2000">
                <a:solidFill>
                  <a:srgbClr val="141414"/>
                </a:solidFill>
              </a:defRPr>
            </a:pPr>
            <a:r>
              <a:t>There are three main types: supervised, unsupervised, and reinforcement learning.</a:t>
            </a:r>
          </a:p>
          <a:p>
            <a:pPr>
              <a:defRPr sz="2000">
                <a:solidFill>
                  <a:srgbClr val="141414"/>
                </a:solidFill>
              </a:defRPr>
            </a:pPr>
            <a:r>
              <a:t>The ML process involves data handling, model training, evaluation, and deployment.</a:t>
            </a:r>
          </a:p>
          <a:p>
            <a:pPr>
              <a:defRPr sz="2000">
                <a:solidFill>
                  <a:srgbClr val="141414"/>
                </a:solidFill>
              </a:defRPr>
            </a:pPr>
            <a:r>
              <a:t>Remember, machine learning is a powerful tool. You can use it for so many things! Just, uh, promise me you won't use it to build sentient robots that will take over the world, okay? (winks)</a:t>
            </a:r>
          </a:p>
          <a:p>
            <a:pPr>
              <a:defRPr sz="2000">
                <a:solidFill>
                  <a:srgbClr val="141414"/>
                </a:solidFill>
              </a:defRPr>
            </a:pPr>
            <a:r>
              <a:t>Any questions? Don't be shy! The only dumb question is the one you don't ask!</a:t>
            </a:r>
          </a:p>
        </p:txBody>
      </p:sp>
      <p:sp>
        <p:nvSpPr>
          <p:cNvPr id="4" name="TextBox 3"/>
          <p:cNvSpPr txBox="1"/>
          <p:nvPr/>
        </p:nvSpPr>
        <p:spPr>
          <a:xfrm>
            <a:off x="274320" y="6217920"/>
            <a:ext cx="8229600" cy="274320"/>
          </a:xfrm>
          <a:prstGeom prst="rect">
            <a:avLst/>
          </a:prstGeom>
          <a:noFill/>
        </p:spPr>
        <p:txBody>
          <a:bodyPr wrap="none">
            <a:spAutoFit/>
          </a:bodyPr>
          <a:lstStyle/>
          <a:p>
            <a:pPr>
              <a:defRPr sz="1200">
                <a:solidFill>
                  <a:srgbClr val="141414"/>
                </a:solidFill>
              </a:defRPr>
            </a:pPr>
            <a:r>
              <a:t>Generated by collegeAi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