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5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1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5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2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23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16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5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1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78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2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2AAE-47FD-422B-BD8E-86CF0238909C}" type="datetimeFigureOut">
              <a:rPr lang="nl-BE" smtClean="0"/>
              <a:t>3/03/2025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4A01-1A42-4806-B608-A0F04C7A9C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0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82A29-1F61-8F47-A1BB-22D4C543A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cs typeface="Arial" panose="020B0604020202020204" pitchFamily="34" charset="0"/>
              </a:rPr>
              <a:t>Thesis </a:t>
            </a:r>
            <a:r>
              <a:rPr lang="nl-BE" dirty="0" err="1">
                <a:cs typeface="Arial" panose="020B0604020202020204" pitchFamily="34" charset="0"/>
              </a:rPr>
              <a:t>discussion</a:t>
            </a:r>
            <a:endParaRPr lang="nl-BE" dirty="0"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52FA4F-5D6F-BD9E-E5DA-5CA3A6BD7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(Thesis </a:t>
            </a:r>
            <a:r>
              <a:rPr lang="nl-BE" dirty="0" err="1"/>
              <a:t>based</a:t>
            </a:r>
            <a:r>
              <a:rPr lang="nl-BE" dirty="0"/>
              <a:t> on Emerson project)</a:t>
            </a:r>
          </a:p>
        </p:txBody>
      </p:sp>
    </p:spTree>
    <p:extLst>
      <p:ext uri="{BB962C8B-B14F-4D97-AF65-F5344CB8AC3E}">
        <p14:creationId xmlns:p14="http://schemas.microsoft.com/office/powerpoint/2010/main" val="60234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5BC2D-012A-0633-F9D2-FA0320A9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cs typeface="Arial" panose="020B0604020202020204" pitchFamily="34" charset="0"/>
              </a:rPr>
              <a:t>Limitations</a:t>
            </a:r>
            <a:r>
              <a:rPr lang="nl-BE" dirty="0">
                <a:cs typeface="Arial" panose="020B0604020202020204" pitchFamily="34" charset="0"/>
              </a:rPr>
              <a:t> and </a:t>
            </a:r>
            <a:r>
              <a:rPr lang="nl-BE" dirty="0" err="1">
                <a:cs typeface="Arial" panose="020B0604020202020204" pitchFamily="34" charset="0"/>
              </a:rPr>
              <a:t>possible</a:t>
            </a:r>
            <a:r>
              <a:rPr lang="nl-BE" dirty="0">
                <a:cs typeface="Arial" panose="020B0604020202020204" pitchFamily="34" charset="0"/>
              </a:rPr>
              <a:t> </a:t>
            </a:r>
            <a:r>
              <a:rPr lang="nl-BE" dirty="0" err="1">
                <a:cs typeface="Arial" panose="020B0604020202020204" pitchFamily="34" charset="0"/>
              </a:rPr>
              <a:t>improvements</a:t>
            </a:r>
            <a:endParaRPr lang="nl-BE" dirty="0">
              <a:cs typeface="Arial" panose="020B0604020202020204" pitchFamily="34" charset="0"/>
            </a:endParaRP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61EE73F-4EE2-686E-E3A3-F889EC5C8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dirty="0" err="1"/>
              <a:t>Limitations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0BB3DCA-4DC7-D29B-8E04-FC9618839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HLA’s</a:t>
            </a:r>
            <a:r>
              <a:rPr lang="nl-BE" dirty="0"/>
              <a:t> are rare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few datapoints (data is </a:t>
            </a:r>
            <a:r>
              <a:rPr lang="nl-BE" dirty="0" err="1"/>
              <a:t>imbalanced</a:t>
            </a:r>
            <a:r>
              <a:rPr lang="nl-BE" dirty="0"/>
              <a:t>)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Emerson dataset is </a:t>
            </a:r>
            <a:r>
              <a:rPr lang="nl-BE" dirty="0" err="1"/>
              <a:t>quite</a:t>
            </a:r>
            <a:r>
              <a:rPr lang="nl-BE" dirty="0"/>
              <a:t> large, but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dataset has as </a:t>
            </a:r>
            <a:r>
              <a:rPr lang="nl-BE" dirty="0" err="1"/>
              <a:t>many</a:t>
            </a:r>
            <a:r>
              <a:rPr lang="nl-BE" dirty="0"/>
              <a:t> repertoires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EFD5E16-F6B3-DFCD-CEAC-AA2BADFC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sz="2800" dirty="0"/>
              <a:t>Model/training </a:t>
            </a:r>
            <a:r>
              <a:rPr lang="nl-BE" sz="2800" dirty="0" err="1"/>
              <a:t>Improvements</a:t>
            </a:r>
            <a:endParaRPr lang="nl-BE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3CF6F61C-4B38-1701-9592-58628FBE3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895725"/>
          </a:xfrm>
        </p:spPr>
        <p:txBody>
          <a:bodyPr>
            <a:normAutofit fontScale="70000" lnSpcReduction="20000"/>
          </a:bodyPr>
          <a:lstStyle/>
          <a:p>
            <a:r>
              <a:rPr lang="nl-BE" dirty="0" err="1">
                <a:highlight>
                  <a:srgbClr val="FFFF00"/>
                </a:highlight>
              </a:rPr>
              <a:t>Give</a:t>
            </a:r>
            <a:r>
              <a:rPr lang="nl-BE" dirty="0">
                <a:highlight>
                  <a:srgbClr val="FFFF00"/>
                </a:highlight>
              </a:rPr>
              <a:t> datapoints </a:t>
            </a:r>
            <a:r>
              <a:rPr lang="nl-BE" dirty="0" err="1">
                <a:highlight>
                  <a:srgbClr val="FFFF00"/>
                </a:highlight>
              </a:rPr>
              <a:t>weights</a:t>
            </a:r>
            <a:r>
              <a:rPr lang="nl-BE" dirty="0">
                <a:highlight>
                  <a:srgbClr val="FFFF00"/>
                </a:highlight>
              </a:rPr>
              <a:t> (= </a:t>
            </a:r>
            <a:r>
              <a:rPr lang="nl-BE" dirty="0" err="1">
                <a:highlight>
                  <a:srgbClr val="FFFF00"/>
                </a:highlight>
              </a:rPr>
              <a:t>importance</a:t>
            </a:r>
            <a:r>
              <a:rPr lang="nl-BE" dirty="0">
                <a:highlight>
                  <a:srgbClr val="FFFF00"/>
                </a:highlight>
              </a:rPr>
              <a:t> factor) </a:t>
            </a:r>
          </a:p>
          <a:p>
            <a:pPr lvl="1"/>
            <a:r>
              <a:rPr lang="nl-BE" dirty="0">
                <a:highlight>
                  <a:srgbClr val="FFFF00"/>
                </a:highlight>
              </a:rPr>
              <a:t>Datapoints of </a:t>
            </a:r>
            <a:r>
              <a:rPr lang="nl-BE" dirty="0" err="1">
                <a:highlight>
                  <a:srgbClr val="FFFF00"/>
                </a:highlight>
              </a:rPr>
              <a:t>minority</a:t>
            </a:r>
            <a:r>
              <a:rPr lang="nl-BE" dirty="0">
                <a:highlight>
                  <a:srgbClr val="FFFF00"/>
                </a:highlight>
              </a:rPr>
              <a:t> class get </a:t>
            </a:r>
            <a:r>
              <a:rPr lang="nl-BE" dirty="0" err="1">
                <a:highlight>
                  <a:srgbClr val="FFFF00"/>
                </a:highlight>
              </a:rPr>
              <a:t>higher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weights</a:t>
            </a:r>
            <a:r>
              <a:rPr lang="nl-BE" dirty="0">
                <a:highlight>
                  <a:srgbClr val="FFFF00"/>
                </a:highlight>
              </a:rPr>
              <a:t> </a:t>
            </a:r>
          </a:p>
          <a:p>
            <a:endParaRPr lang="nl-BE" dirty="0"/>
          </a:p>
          <a:p>
            <a:r>
              <a:rPr lang="nl-BE" dirty="0"/>
              <a:t>Use different </a:t>
            </a:r>
            <a:r>
              <a:rPr lang="nl-BE" dirty="0" err="1"/>
              <a:t>classifier</a:t>
            </a:r>
            <a:r>
              <a:rPr lang="nl-BE" dirty="0"/>
              <a:t> (more </a:t>
            </a:r>
            <a:r>
              <a:rPr lang="nl-BE" dirty="0" err="1"/>
              <a:t>suitable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imbalanced</a:t>
            </a:r>
            <a:r>
              <a:rPr lang="nl-BE" dirty="0"/>
              <a:t> data)</a:t>
            </a:r>
          </a:p>
          <a:p>
            <a:endParaRPr lang="nl-BE" dirty="0"/>
          </a:p>
          <a:p>
            <a:r>
              <a:rPr lang="nl-BE" dirty="0" err="1"/>
              <a:t>Resampling</a:t>
            </a:r>
            <a:r>
              <a:rPr lang="nl-BE" dirty="0"/>
              <a:t>: Under/over-sampling </a:t>
            </a:r>
          </a:p>
          <a:p>
            <a:endParaRPr lang="nl-BE" dirty="0"/>
          </a:p>
          <a:p>
            <a:r>
              <a:rPr lang="nl-BE" dirty="0"/>
              <a:t>Use </a:t>
            </a:r>
            <a:r>
              <a:rPr lang="nl-BE" dirty="0" err="1"/>
              <a:t>suitable</a:t>
            </a:r>
            <a:r>
              <a:rPr lang="nl-BE" dirty="0"/>
              <a:t> </a:t>
            </a:r>
            <a:r>
              <a:rPr lang="nl-BE" dirty="0" err="1"/>
              <a:t>evaluation</a:t>
            </a:r>
            <a:r>
              <a:rPr lang="nl-BE" dirty="0"/>
              <a:t> </a:t>
            </a:r>
            <a:r>
              <a:rPr lang="nl-BE" dirty="0" err="1"/>
              <a:t>metric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imbalanced</a:t>
            </a:r>
            <a:r>
              <a:rPr lang="nl-BE" dirty="0"/>
              <a:t> data (</a:t>
            </a:r>
            <a:r>
              <a:rPr lang="nl-BE" dirty="0" err="1"/>
              <a:t>example</a:t>
            </a:r>
            <a:r>
              <a:rPr lang="nl-BE" dirty="0"/>
              <a:t>: F1-score)</a:t>
            </a:r>
          </a:p>
          <a:p>
            <a:endParaRPr lang="nl-BE" dirty="0"/>
          </a:p>
          <a:p>
            <a:r>
              <a:rPr lang="nl-BE" dirty="0"/>
              <a:t>Use K-</a:t>
            </a:r>
            <a:r>
              <a:rPr lang="nl-BE" dirty="0" err="1"/>
              <a:t>fold</a:t>
            </a:r>
            <a:r>
              <a:rPr lang="nl-BE" dirty="0"/>
              <a:t> cross </a:t>
            </a:r>
            <a:r>
              <a:rPr lang="nl-BE" dirty="0" err="1"/>
              <a:t>validation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681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4F0009C-D7A8-D36E-6D5E-C0571F4B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Resampling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CF4DD02-FFE4-1C9B-1791-F3137F15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Undersampling and </a:t>
            </a:r>
            <a:r>
              <a:rPr lang="nl-BE" dirty="0" err="1"/>
              <a:t>oversampling</a:t>
            </a:r>
            <a:endParaRPr lang="nl-BE" dirty="0"/>
          </a:p>
          <a:p>
            <a:endParaRPr lang="nl-BE" dirty="0"/>
          </a:p>
        </p:txBody>
      </p:sp>
      <p:sp>
        <p:nvSpPr>
          <p:cNvPr id="9" name="AutoShape 2" descr="undersample Imbalanced Data">
            <a:extLst>
              <a:ext uri="{FF2B5EF4-FFF2-40B4-BE49-F238E27FC236}">
                <a16:creationId xmlns:a16="http://schemas.microsoft.com/office/drawing/2014/main" id="{C504FB7A-E909-0DC7-24B2-2C76D8794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Undersampling and oversampling: An old and a new approach | by Nour  Al-Rahman Al-Serw | Analytics Vidhya | Medium">
            <a:extLst>
              <a:ext uri="{FF2B5EF4-FFF2-40B4-BE49-F238E27FC236}">
                <a16:creationId xmlns:a16="http://schemas.microsoft.com/office/drawing/2014/main" id="{DB96F5BA-C745-C807-F7FC-720B065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39" y="2749867"/>
            <a:ext cx="8864922" cy="260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68075-592D-D1DE-B94D-D8D56FE0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K-</a:t>
            </a:r>
            <a:r>
              <a:rPr lang="nl-BE" dirty="0" err="1"/>
              <a:t>fold</a:t>
            </a:r>
            <a:r>
              <a:rPr lang="nl-BE" dirty="0"/>
              <a:t> cross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CDCC5F-7686-A7F0-E7D8-CFE88624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2" name="Picture 4" descr="Cross Validation, Explained - Sharp Sight">
            <a:extLst>
              <a:ext uri="{FF2B5EF4-FFF2-40B4-BE49-F238E27FC236}">
                <a16:creationId xmlns:a16="http://schemas.microsoft.com/office/drawing/2014/main" id="{EA976AF0-8E11-7319-BBCA-87E3CF80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23" y="1422465"/>
            <a:ext cx="8154353" cy="515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4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F808C-12AC-0801-7AE6-86597538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Analysis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91924E-0538-EB0C-FBDD-FF72A8E5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3925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Match </a:t>
            </a:r>
            <a:r>
              <a:rPr lang="nl-BE" dirty="0" err="1"/>
              <a:t>patient’s</a:t>
            </a:r>
            <a:r>
              <a:rPr lang="nl-BE" dirty="0"/>
              <a:t> with </a:t>
            </a:r>
            <a:r>
              <a:rPr lang="nl-BE" dirty="0" err="1"/>
              <a:t>TCR’s</a:t>
            </a:r>
            <a:endParaRPr lang="nl-BE" dirty="0"/>
          </a:p>
          <a:p>
            <a:pPr lvl="1"/>
            <a:r>
              <a:rPr lang="en-US" dirty="0"/>
              <a:t>Read all the patient files and make a dictionary where key = combination, value = list of </a:t>
            </a:r>
            <a:r>
              <a:rPr lang="en-US" dirty="0" err="1"/>
              <a:t>reperoire_ids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HLA-labelling of patient’s</a:t>
            </a:r>
          </a:p>
          <a:p>
            <a:pPr lvl="1"/>
            <a:r>
              <a:rPr lang="en-US" dirty="0"/>
              <a:t>Match the HLA-labelling with the patient files (A_02_01_features.txt contains the indices to the patient files)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A3A20F-4AFF-0DB5-3C99-2AFB1DE5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1825625"/>
            <a:ext cx="5803618" cy="147828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FDB7152-8B6A-E5A4-87BF-387A51CE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11" y="3816509"/>
            <a:ext cx="3390900" cy="184785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B8C9EC3-8528-EA3A-4A2A-FA5695DD7E27}"/>
              </a:ext>
            </a:extLst>
          </p:cNvPr>
          <p:cNvSpPr txBox="1"/>
          <p:nvPr/>
        </p:nvSpPr>
        <p:spPr>
          <a:xfrm>
            <a:off x="0" y="6391232"/>
            <a:ext cx="574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399030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8BFEB9-3174-E664-CB9A-F4944FF1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655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nl-BE" dirty="0"/>
              <a:t>Fisher-exact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en-US" dirty="0"/>
              <a:t>Make a </a:t>
            </a:r>
            <a:r>
              <a:rPr lang="en-US" dirty="0" err="1"/>
              <a:t>dataframe</a:t>
            </a:r>
            <a:r>
              <a:rPr lang="en-US" dirty="0"/>
              <a:t> where every row contains the TCR (combination), the p-value and odds ratio of </a:t>
            </a:r>
            <a:r>
              <a:rPr lang="en-US" dirty="0" err="1"/>
              <a:t>fisher_exact</a:t>
            </a:r>
            <a:r>
              <a:rPr lang="en-US" dirty="0"/>
              <a:t> method (use </a:t>
            </a:r>
            <a:r>
              <a:rPr lang="en-US" dirty="0" err="1"/>
              <a:t>psuedocount</a:t>
            </a:r>
            <a:r>
              <a:rPr lang="en-US" dirty="0"/>
              <a:t> of 0.1)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84E287E-F802-1D0A-16B1-1E25F7BB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11136550" cy="142199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C3822EB-5E00-8780-5FC5-7EF377EFA66D}"/>
              </a:ext>
            </a:extLst>
          </p:cNvPr>
          <p:cNvSpPr txBox="1"/>
          <p:nvPr/>
        </p:nvSpPr>
        <p:spPr>
          <a:xfrm>
            <a:off x="0" y="6391232"/>
            <a:ext cx="526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training dataset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F6AE1B3-D6D4-D2FF-57F8-A7435285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Analysis </a:t>
            </a:r>
            <a:r>
              <a:rPr lang="nl-BE" dirty="0" err="1"/>
              <a:t>process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3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98A22D-47AA-3F62-3364-8F07146D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9723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nl-BE" dirty="0"/>
              <a:t>Train a </a:t>
            </a:r>
            <a:r>
              <a:rPr lang="nl-BE" dirty="0" err="1"/>
              <a:t>classifier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model</a:t>
            </a:r>
          </a:p>
          <a:p>
            <a:pPr lvl="1"/>
            <a:r>
              <a:rPr lang="nl-BE" dirty="0"/>
              <a:t>Features:</a:t>
            </a:r>
          </a:p>
          <a:p>
            <a:pPr lvl="2"/>
            <a:r>
              <a:rPr lang="nl-BE" dirty="0"/>
              <a:t>#Total </a:t>
            </a:r>
            <a:r>
              <a:rPr lang="nl-BE" dirty="0" err="1"/>
              <a:t>TCR’s</a:t>
            </a:r>
            <a:endParaRPr lang="nl-BE" dirty="0"/>
          </a:p>
          <a:p>
            <a:pPr lvl="2"/>
            <a:r>
              <a:rPr lang="nl-BE" dirty="0"/>
              <a:t>#</a:t>
            </a:r>
            <a:r>
              <a:rPr lang="en-US" dirty="0"/>
              <a:t>HLA-02.01 related TCR's (from the </a:t>
            </a:r>
            <a:r>
              <a:rPr lang="en-US" dirty="0" err="1"/>
              <a:t>fisher_exact_results_df</a:t>
            </a:r>
            <a:r>
              <a:rPr lang="en-US" dirty="0"/>
              <a:t> where             p-value &lt; 0.05 and </a:t>
            </a:r>
            <a:r>
              <a:rPr lang="en-US" dirty="0" err="1"/>
              <a:t>odds_ratio</a:t>
            </a:r>
            <a:r>
              <a:rPr lang="en-US" dirty="0"/>
              <a:t> &gt; 1)</a:t>
            </a:r>
          </a:p>
          <a:p>
            <a:pPr lvl="1"/>
            <a:r>
              <a:rPr lang="en-US" dirty="0"/>
              <a:t>Calculate metrics</a:t>
            </a:r>
          </a:p>
          <a:p>
            <a:pPr lvl="2"/>
            <a:r>
              <a:rPr lang="nl-BE" dirty="0"/>
              <a:t>ROC</a:t>
            </a:r>
          </a:p>
          <a:p>
            <a:pPr lvl="2"/>
            <a:r>
              <a:rPr lang="nl-BE" dirty="0" err="1"/>
              <a:t>Sensitivity</a:t>
            </a:r>
            <a:r>
              <a:rPr lang="nl-BE" dirty="0"/>
              <a:t>, </a:t>
            </a:r>
            <a:r>
              <a:rPr lang="nl-BE" dirty="0" err="1"/>
              <a:t>specificity</a:t>
            </a:r>
            <a:r>
              <a:rPr lang="nl-BE" dirty="0"/>
              <a:t>, </a:t>
            </a:r>
            <a:r>
              <a:rPr lang="nl-BE" dirty="0" err="1"/>
              <a:t>accuracy</a:t>
            </a:r>
            <a:endParaRPr lang="nl-BE" dirty="0"/>
          </a:p>
          <a:p>
            <a:pPr lvl="2"/>
            <a:endParaRPr lang="nl-BE" dirty="0"/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719A6C-0602-FB37-2AD3-9CF138C9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07" y="908367"/>
            <a:ext cx="4577552" cy="1834515"/>
          </a:xfrm>
          <a:prstGeom prst="rect">
            <a:avLst/>
          </a:prstGeom>
        </p:spPr>
      </p:pic>
      <p:pic>
        <p:nvPicPr>
          <p:cNvPr id="7" name="Afbeelding 6" descr="Afbeelding met tekst, lijn, diagram, Perceel&#10;&#10;Door AI gegenereerde inhoud is mogelijk onjuist.">
            <a:extLst>
              <a:ext uri="{FF2B5EF4-FFF2-40B4-BE49-F238E27FC236}">
                <a16:creationId xmlns:a16="http://schemas.microsoft.com/office/drawing/2014/main" id="{11AE9690-A02A-9953-0FA2-00F98F12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27" y="2937321"/>
            <a:ext cx="4909232" cy="368192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991160D-E0CA-D925-D201-F25775594B71}"/>
              </a:ext>
            </a:extLst>
          </p:cNvPr>
          <p:cNvSpPr txBox="1"/>
          <p:nvPr/>
        </p:nvSpPr>
        <p:spPr>
          <a:xfrm>
            <a:off x="0" y="6391232"/>
            <a:ext cx="456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dataset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9F3D48-717B-3CEE-EBCE-51FC90A0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Analysis </a:t>
            </a:r>
            <a:r>
              <a:rPr lang="nl-BE" dirty="0" err="1"/>
              <a:t>process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07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32CED-EA88-ECB7-203D-92599C25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813B69-E759-D79B-9A09-D2E0D88C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695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Train a </a:t>
            </a:r>
            <a:r>
              <a:rPr lang="nl-BE" dirty="0" err="1"/>
              <a:t>classifier</a:t>
            </a:r>
            <a:r>
              <a:rPr lang="nl-BE" dirty="0"/>
              <a:t> model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top_n</a:t>
            </a:r>
            <a:r>
              <a:rPr lang="nl-BE" dirty="0"/>
              <a:t> </a:t>
            </a:r>
            <a:r>
              <a:rPr lang="nl-BE" dirty="0" err="1"/>
              <a:t>related</a:t>
            </a:r>
            <a:r>
              <a:rPr lang="nl-BE" dirty="0"/>
              <a:t> </a:t>
            </a:r>
            <a:r>
              <a:rPr lang="nl-BE" dirty="0" err="1"/>
              <a:t>TCR’s</a:t>
            </a:r>
            <a:endParaRPr lang="nl-BE" dirty="0"/>
          </a:p>
          <a:p>
            <a:pPr lvl="1"/>
            <a:r>
              <a:rPr lang="nl-BE" dirty="0" err="1"/>
              <a:t>top_n</a:t>
            </a:r>
            <a:r>
              <a:rPr lang="nl-BE" dirty="0"/>
              <a:t> = [5, 10, 20, 30, 50, 90, 100, 500, 1000, 5000, 10000, 20000]</a:t>
            </a:r>
          </a:p>
          <a:p>
            <a:pPr lvl="1"/>
            <a:endParaRPr lang="nl-BE" dirty="0"/>
          </a:p>
        </p:txBody>
      </p:sp>
      <p:pic>
        <p:nvPicPr>
          <p:cNvPr id="5" name="Afbeelding 4" descr="Afbeelding met tekst, lijn, Perceel, diagram&#10;&#10;Door AI gegenereerde inhoud is mogelijk onjuist.">
            <a:extLst>
              <a:ext uri="{FF2B5EF4-FFF2-40B4-BE49-F238E27FC236}">
                <a16:creationId xmlns:a16="http://schemas.microsoft.com/office/drawing/2014/main" id="{9294585E-22BA-DD98-0F2F-8677DAAC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21" y="3323944"/>
            <a:ext cx="4582160" cy="343662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ED0948E-76A4-D1BA-18DC-AC7FC9C5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1" y="1391444"/>
            <a:ext cx="5800725" cy="52197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75BEE615-0295-760B-87FD-2B021AA61B79}"/>
              </a:ext>
            </a:extLst>
          </p:cNvPr>
          <p:cNvSpPr txBox="1"/>
          <p:nvPr/>
        </p:nvSpPr>
        <p:spPr>
          <a:xfrm>
            <a:off x="0" y="6519446"/>
            <a:ext cx="456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</a:t>
            </a:r>
            <a:r>
              <a:rPr lang="nl-BE" sz="1600" dirty="0" err="1"/>
              <a:t>validation</a:t>
            </a:r>
            <a:r>
              <a:rPr lang="nl-BE" sz="1600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47932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F8DA2-00BE-F96C-B033-2E63255D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79674A-3CA9-EB8D-BE60-F626655F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588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Make the training data imbalanced</a:t>
            </a:r>
          </a:p>
          <a:p>
            <a:pPr lvl="1"/>
            <a:r>
              <a:rPr lang="en-US" dirty="0"/>
              <a:t>Reduce amount of positive datapoints of HLA-A to find a minimum threshold until where our trained model stays reliable</a:t>
            </a:r>
          </a:p>
          <a:p>
            <a:pPr lvl="1"/>
            <a:r>
              <a:rPr lang="en-US" dirty="0"/>
              <a:t>thresholds = [5, 10, 15, 30, 50, 100]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21155DF-6C85-F2E5-137D-F6A13B353F89}"/>
              </a:ext>
            </a:extLst>
          </p:cNvPr>
          <p:cNvSpPr txBox="1"/>
          <p:nvPr/>
        </p:nvSpPr>
        <p:spPr>
          <a:xfrm>
            <a:off x="-38080" y="6475334"/>
            <a:ext cx="456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</a:t>
            </a:r>
            <a:r>
              <a:rPr lang="nl-BE" sz="1600" dirty="0" err="1"/>
              <a:t>validation</a:t>
            </a:r>
            <a:r>
              <a:rPr lang="nl-BE" sz="1600" dirty="0"/>
              <a:t> dataset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55B8D92-7C19-22B8-ABD5-187BFDB8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03" y="3512288"/>
            <a:ext cx="7936940" cy="25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075B2-3E99-CEF3-1905-E6C0C975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D78BA-FA55-2728-40FC-8F833300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Select only top x TCR’s in patient files</a:t>
            </a:r>
          </a:p>
          <a:p>
            <a:pPr lvl="1"/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dataset, select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first 25 000 or 50 000 </a:t>
            </a:r>
            <a:r>
              <a:rPr lang="nl-BE" dirty="0" err="1"/>
              <a:t>TCR’s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patient’s</a:t>
            </a:r>
            <a:r>
              <a:rPr lang="nl-BE" dirty="0"/>
              <a:t> data file</a:t>
            </a:r>
          </a:p>
          <a:p>
            <a:pPr lvl="1"/>
            <a:r>
              <a:rPr lang="nl-BE" dirty="0" err="1"/>
              <a:t>Usually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less</a:t>
            </a:r>
            <a:r>
              <a:rPr lang="nl-BE" dirty="0"/>
              <a:t> data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training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4DAEBF7-4C8E-6326-CF29-EDA222FC5F8B}"/>
              </a:ext>
            </a:extLst>
          </p:cNvPr>
          <p:cNvSpPr txBox="1"/>
          <p:nvPr/>
        </p:nvSpPr>
        <p:spPr>
          <a:xfrm>
            <a:off x="-99508" y="6475334"/>
            <a:ext cx="456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dirty="0"/>
              <a:t>*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obtained</a:t>
            </a:r>
            <a:r>
              <a:rPr lang="nl-BE" sz="1600" dirty="0"/>
              <a:t> </a:t>
            </a:r>
            <a:r>
              <a:rPr lang="nl-BE" sz="1600" dirty="0" err="1"/>
              <a:t>using</a:t>
            </a:r>
            <a:r>
              <a:rPr lang="nl-BE" sz="1600" dirty="0"/>
              <a:t> Emerson </a:t>
            </a:r>
            <a:r>
              <a:rPr lang="nl-BE" sz="1600" dirty="0" err="1"/>
              <a:t>validation</a:t>
            </a:r>
            <a:r>
              <a:rPr lang="nl-BE" sz="1600" dirty="0"/>
              <a:t> dataset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6EE4B6-356A-6EA7-3080-B02D99E1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28" y="3375725"/>
            <a:ext cx="7312569" cy="31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6CA1-9753-2B33-398B-6AAA5DA8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E54BCF-55C9-1A12-A3B0-5027B747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289" cy="423470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nl-BE" dirty="0"/>
              <a:t>Semi-</a:t>
            </a:r>
            <a:r>
              <a:rPr lang="nl-BE" dirty="0" err="1"/>
              <a:t>supervised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  <a:p>
            <a:pPr lvl="1"/>
            <a:r>
              <a:rPr lang="en-US" dirty="0"/>
              <a:t>Load one of the trained models on the Emerson data</a:t>
            </a:r>
          </a:p>
          <a:p>
            <a:pPr lvl="1"/>
            <a:r>
              <a:rPr lang="en-US" dirty="0"/>
              <a:t>Label the data of Mitchel using the loaded model</a:t>
            </a:r>
          </a:p>
          <a:p>
            <a:pPr lvl="1"/>
            <a:r>
              <a:rPr lang="en-US" dirty="0"/>
              <a:t>Use the labeled data of Mitchel together with the Emerson data to improve model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111D9B13-7458-AE23-5454-D9642D195474}"/>
              </a:ext>
            </a:extLst>
          </p:cNvPr>
          <p:cNvGrpSpPr/>
          <p:nvPr/>
        </p:nvGrpSpPr>
        <p:grpSpPr>
          <a:xfrm>
            <a:off x="5447489" y="2808119"/>
            <a:ext cx="6699540" cy="1827742"/>
            <a:chOff x="5492460" y="1825625"/>
            <a:chExt cx="6699540" cy="1827742"/>
          </a:xfrm>
        </p:grpSpPr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22C9DA64-4917-1EB0-0E3C-B12BDDD77FA5}"/>
                </a:ext>
              </a:extLst>
            </p:cNvPr>
            <p:cNvGrpSpPr/>
            <p:nvPr/>
          </p:nvGrpSpPr>
          <p:grpSpPr>
            <a:xfrm>
              <a:off x="5492460" y="1825625"/>
              <a:ext cx="6699540" cy="1423413"/>
              <a:chOff x="5492460" y="1825624"/>
              <a:chExt cx="6699540" cy="1423413"/>
            </a:xfrm>
          </p:grpSpPr>
          <p:pic>
            <p:nvPicPr>
              <p:cNvPr id="4" name="Afbeelding 3">
                <a:extLst>
                  <a:ext uri="{FF2B5EF4-FFF2-40B4-BE49-F238E27FC236}">
                    <a16:creationId xmlns:a16="http://schemas.microsoft.com/office/drawing/2014/main" id="{74BAF2BF-18C9-06D1-129C-CFA79D630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0579"/>
              <a:stretch/>
            </p:blipFill>
            <p:spPr>
              <a:xfrm>
                <a:off x="5492460" y="1825624"/>
                <a:ext cx="6699540" cy="1423413"/>
              </a:xfrm>
              <a:prstGeom prst="rect">
                <a:avLst/>
              </a:prstGeom>
            </p:spPr>
          </p:pic>
          <p:sp>
            <p:nvSpPr>
              <p:cNvPr id="7" name="Rechthoek: afgeronde hoeken 6">
                <a:extLst>
                  <a:ext uri="{FF2B5EF4-FFF2-40B4-BE49-F238E27FC236}">
                    <a16:creationId xmlns:a16="http://schemas.microsoft.com/office/drawing/2014/main" id="{B7BAB209-4015-1F2E-07C8-A2F5191A0C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2460" y="2537330"/>
                <a:ext cx="6699540" cy="235053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8E273E0B-B0D4-525B-21E4-CE486009DDC8}"/>
                </a:ext>
              </a:extLst>
            </p:cNvPr>
            <p:cNvSpPr txBox="1"/>
            <p:nvPr/>
          </p:nvSpPr>
          <p:spPr>
            <a:xfrm>
              <a:off x="7582712" y="3314813"/>
              <a:ext cx="4609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sz="1600" dirty="0"/>
                <a:t>*</a:t>
              </a:r>
              <a:r>
                <a:rPr lang="nl-BE" sz="1600" dirty="0" err="1"/>
                <a:t>Results</a:t>
              </a:r>
              <a:r>
                <a:rPr lang="nl-BE" sz="1600" dirty="0"/>
                <a:t> </a:t>
              </a:r>
              <a:r>
                <a:rPr lang="nl-BE" sz="1600" dirty="0" err="1"/>
                <a:t>obtained</a:t>
              </a:r>
              <a:r>
                <a:rPr lang="nl-BE" sz="1600" dirty="0"/>
                <a:t> </a:t>
              </a:r>
              <a:r>
                <a:rPr lang="nl-BE" sz="1600" dirty="0" err="1"/>
                <a:t>using</a:t>
              </a:r>
              <a:r>
                <a:rPr lang="nl-BE" sz="1600" dirty="0"/>
                <a:t> Emerson </a:t>
              </a:r>
              <a:r>
                <a:rPr lang="nl-BE" sz="1600" dirty="0" err="1"/>
                <a:t>validation</a:t>
              </a:r>
              <a:r>
                <a:rPr lang="nl-BE" sz="1600" dirty="0"/>
                <a:t>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21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2494-B310-7D89-BDD1-2E1EE4C8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36FA66-A7BB-5C87-8DA5-BE32DEED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16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nl-BE" dirty="0"/>
              <a:t>Semi-</a:t>
            </a:r>
            <a:r>
              <a:rPr lang="nl-BE" dirty="0" err="1"/>
              <a:t>supervised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  <a:p>
            <a:pPr lvl="1"/>
            <a:r>
              <a:rPr lang="en-US" dirty="0"/>
              <a:t>Select only rows where prediction of HLA-A label is 0.8 or higher </a:t>
            </a:r>
          </a:p>
          <a:p>
            <a:pPr lvl="2"/>
            <a:r>
              <a:rPr lang="en-US" dirty="0"/>
              <a:t>50 extra datapoints</a:t>
            </a:r>
          </a:p>
          <a:p>
            <a:pPr lvl="2"/>
            <a:r>
              <a:rPr lang="en-US" dirty="0"/>
              <a:t>From 15 datapoints in original model to 65 datapoints in retrained model</a:t>
            </a:r>
            <a:endParaRPr lang="nl-BE" dirty="0"/>
          </a:p>
          <a:p>
            <a:pPr lvl="1"/>
            <a:endParaRPr lang="nl-BE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04DF5025-738E-2CC6-E65A-36EF7A8F5237}"/>
              </a:ext>
            </a:extLst>
          </p:cNvPr>
          <p:cNvGrpSpPr/>
          <p:nvPr/>
        </p:nvGrpSpPr>
        <p:grpSpPr>
          <a:xfrm>
            <a:off x="6096000" y="1650589"/>
            <a:ext cx="5330830" cy="3726099"/>
            <a:chOff x="6096000" y="1650589"/>
            <a:chExt cx="5330830" cy="3726099"/>
          </a:xfrm>
        </p:grpSpPr>
        <p:pic>
          <p:nvPicPr>
            <p:cNvPr id="5" name="Tijdelijke aanduiding voor inhoud 4">
              <a:extLst>
                <a:ext uri="{FF2B5EF4-FFF2-40B4-BE49-F238E27FC236}">
                  <a16:creationId xmlns:a16="http://schemas.microsoft.com/office/drawing/2014/main" id="{BE0B0190-1D54-3093-BFC8-12EAB0FC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650589"/>
              <a:ext cx="5330830" cy="3446766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821C8EB-35D8-3CB3-4073-B5AA6A65344F}"/>
                </a:ext>
              </a:extLst>
            </p:cNvPr>
            <p:cNvSpPr txBox="1"/>
            <p:nvPr/>
          </p:nvSpPr>
          <p:spPr>
            <a:xfrm>
              <a:off x="6864559" y="5038134"/>
              <a:ext cx="4562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sz="1600" dirty="0"/>
                <a:t>*</a:t>
              </a:r>
              <a:r>
                <a:rPr lang="nl-BE" sz="1600" dirty="0" err="1"/>
                <a:t>Results</a:t>
              </a:r>
              <a:r>
                <a:rPr lang="nl-BE" sz="1600" dirty="0"/>
                <a:t> </a:t>
              </a:r>
              <a:r>
                <a:rPr lang="nl-BE" sz="1600" dirty="0" err="1"/>
                <a:t>obtained</a:t>
              </a:r>
              <a:r>
                <a:rPr lang="nl-BE" sz="1600" dirty="0"/>
                <a:t> </a:t>
              </a:r>
              <a:r>
                <a:rPr lang="nl-BE" sz="1600" dirty="0" err="1"/>
                <a:t>using</a:t>
              </a:r>
              <a:r>
                <a:rPr lang="nl-BE" sz="1600" dirty="0"/>
                <a:t> Mitchel dataset</a:t>
              </a:r>
            </a:p>
          </p:txBody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64825104-8C88-A673-55E4-0139762C5BA3}"/>
              </a:ext>
            </a:extLst>
          </p:cNvPr>
          <p:cNvGrpSpPr/>
          <p:nvPr/>
        </p:nvGrpSpPr>
        <p:grpSpPr>
          <a:xfrm>
            <a:off x="1776916" y="5727881"/>
            <a:ext cx="8048887" cy="1093862"/>
            <a:chOff x="1776916" y="5727881"/>
            <a:chExt cx="8048887" cy="1093862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BAE80B4D-0562-B65D-A9B2-07B6EBA5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804"/>
            <a:stretch/>
          </p:blipFill>
          <p:spPr>
            <a:xfrm>
              <a:off x="1776916" y="5727881"/>
              <a:ext cx="8048887" cy="764994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C9243885-81DC-2E02-4984-1D23DA8A3732}"/>
                </a:ext>
              </a:extLst>
            </p:cNvPr>
            <p:cNvSpPr txBox="1"/>
            <p:nvPr/>
          </p:nvSpPr>
          <p:spPr>
            <a:xfrm>
              <a:off x="5263532" y="6483189"/>
              <a:ext cx="4562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sz="1600" dirty="0"/>
                <a:t>*</a:t>
              </a:r>
              <a:r>
                <a:rPr lang="nl-BE" sz="1600" dirty="0" err="1"/>
                <a:t>Results</a:t>
              </a:r>
              <a:r>
                <a:rPr lang="nl-BE" sz="1600" dirty="0"/>
                <a:t> </a:t>
              </a:r>
              <a:r>
                <a:rPr lang="nl-BE" sz="1600" dirty="0" err="1"/>
                <a:t>obtained</a:t>
              </a:r>
              <a:r>
                <a:rPr lang="nl-BE" sz="1600" dirty="0"/>
                <a:t> </a:t>
              </a:r>
              <a:r>
                <a:rPr lang="nl-BE" sz="1600" dirty="0" err="1"/>
                <a:t>using</a:t>
              </a:r>
              <a:r>
                <a:rPr lang="nl-BE" sz="1600" dirty="0"/>
                <a:t> Emerson </a:t>
              </a:r>
              <a:r>
                <a:rPr lang="nl-BE" sz="1600" dirty="0" err="1"/>
                <a:t>validation</a:t>
              </a:r>
              <a:r>
                <a:rPr lang="nl-BE" sz="1600" dirty="0"/>
                <a:t>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7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a">
  <a:themeElements>
    <a:clrScheme name="Office 2013 - 2022 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875</TotalTime>
  <Words>493</Words>
  <Application>Microsoft Office PowerPoint</Application>
  <PresentationFormat>Breedbeeld</PresentationFormat>
  <Paragraphs>73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2013 - 2022 Thema</vt:lpstr>
      <vt:lpstr>Thesis discussion</vt:lpstr>
      <vt:lpstr>Analysis process</vt:lpstr>
      <vt:lpstr>Analysis process</vt:lpstr>
      <vt:lpstr>Analysis process</vt:lpstr>
      <vt:lpstr>Overview of Implemented Extensions</vt:lpstr>
      <vt:lpstr>Overview of Implemented Extensions</vt:lpstr>
      <vt:lpstr>Overview of Implemented Extensions</vt:lpstr>
      <vt:lpstr>Overview of Implemented Extensions</vt:lpstr>
      <vt:lpstr>Overview of Implemented Extensions</vt:lpstr>
      <vt:lpstr>Limitations and possible improvements</vt:lpstr>
      <vt:lpstr>Resampling</vt:lpstr>
      <vt:lpstr>K-fold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Saartje Herman</dc:creator>
  <cp:lastModifiedBy>Saartje Herman</cp:lastModifiedBy>
  <cp:revision>11</cp:revision>
  <dcterms:created xsi:type="dcterms:W3CDTF">2025-02-26T20:50:20Z</dcterms:created>
  <dcterms:modified xsi:type="dcterms:W3CDTF">2025-03-03T12:39:55Z</dcterms:modified>
</cp:coreProperties>
</file>