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1" r:id="rId7"/>
    <p:sldId id="262" r:id="rId8"/>
    <p:sldId id="277" r:id="rId9"/>
    <p:sldId id="278" r:id="rId10"/>
    <p:sldId id="279" r:id="rId11"/>
    <p:sldId id="263" r:id="rId12"/>
    <p:sldId id="264" r:id="rId13"/>
    <p:sldId id="265" r:id="rId14"/>
    <p:sldId id="272" r:id="rId15"/>
    <p:sldId id="273" r:id="rId16"/>
    <p:sldId id="274" r:id="rId17"/>
    <p:sldId id="267"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1" d="100"/>
          <a:sy n="101" d="100"/>
        </p:scale>
        <p:origin x="489"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120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44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793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4863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168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9761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327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5195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93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82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81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73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26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86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4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493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274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5/30/2020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062248"/>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E87B-822E-4D02-8133-5E41E23E68C2}"/>
              </a:ext>
            </a:extLst>
          </p:cNvPr>
          <p:cNvSpPr>
            <a:spLocks noGrp="1"/>
          </p:cNvSpPr>
          <p:nvPr>
            <p:ph type="ctrTitle"/>
          </p:nvPr>
        </p:nvSpPr>
        <p:spPr/>
        <p:txBody>
          <a:bodyPr/>
          <a:lstStyle/>
          <a:p>
            <a:pPr algn="r"/>
            <a:r>
              <a:rPr lang="en-IN" dirty="0"/>
              <a:t>FACE RECOGNITION AND IDENTIFICATION</a:t>
            </a:r>
          </a:p>
        </p:txBody>
      </p:sp>
      <p:sp>
        <p:nvSpPr>
          <p:cNvPr id="3" name="Subtitle 2">
            <a:extLst>
              <a:ext uri="{FF2B5EF4-FFF2-40B4-BE49-F238E27FC236}">
                <a16:creationId xmlns:a16="http://schemas.microsoft.com/office/drawing/2014/main" id="{0D530316-A295-4B4B-80A3-DAD7A1607F12}"/>
              </a:ext>
            </a:extLst>
          </p:cNvPr>
          <p:cNvSpPr>
            <a:spLocks noGrp="1"/>
          </p:cNvSpPr>
          <p:nvPr>
            <p:ph type="subTitle" idx="1"/>
          </p:nvPr>
        </p:nvSpPr>
        <p:spPr/>
        <p:txBody>
          <a:bodyPr/>
          <a:lstStyle/>
          <a:p>
            <a:pPr algn="r"/>
            <a:r>
              <a:rPr lang="en-IN" dirty="0"/>
              <a:t>USING MACHINE LEARNING</a:t>
            </a:r>
          </a:p>
        </p:txBody>
      </p:sp>
    </p:spTree>
    <p:extLst>
      <p:ext uri="{BB962C8B-B14F-4D97-AF65-F5344CB8AC3E}">
        <p14:creationId xmlns:p14="http://schemas.microsoft.com/office/powerpoint/2010/main" val="140397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189A-2167-49A6-9074-8BD7BA5221B3}"/>
              </a:ext>
            </a:extLst>
          </p:cNvPr>
          <p:cNvSpPr>
            <a:spLocks noGrp="1"/>
          </p:cNvSpPr>
          <p:nvPr>
            <p:ph type="title"/>
          </p:nvPr>
        </p:nvSpPr>
        <p:spPr/>
        <p:txBody>
          <a:bodyPr/>
          <a:lstStyle/>
          <a:p>
            <a:r>
              <a:rPr lang="en-IN" dirty="0"/>
              <a:t>Example</a:t>
            </a:r>
          </a:p>
        </p:txBody>
      </p:sp>
      <p:pic>
        <p:nvPicPr>
          <p:cNvPr id="4" name="Content Placeholder 3" descr="Triplet Loss and Online Triplet Mining in TensorFlow | Olivier ...">
            <a:extLst>
              <a:ext uri="{FF2B5EF4-FFF2-40B4-BE49-F238E27FC236}">
                <a16:creationId xmlns:a16="http://schemas.microsoft.com/office/drawing/2014/main" id="{B352B942-5A36-4A2F-9F2E-92DD1C2CA5A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404" y="2249488"/>
            <a:ext cx="9631110" cy="3541712"/>
          </a:xfrm>
          <a:prstGeom prst="rect">
            <a:avLst/>
          </a:prstGeom>
          <a:noFill/>
          <a:ln>
            <a:noFill/>
          </a:ln>
        </p:spPr>
      </p:pic>
    </p:spTree>
    <p:extLst>
      <p:ext uri="{BB962C8B-B14F-4D97-AF65-F5344CB8AC3E}">
        <p14:creationId xmlns:p14="http://schemas.microsoft.com/office/powerpoint/2010/main" val="347310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5615-DF5E-4C49-BC68-B5D0D9F2153C}"/>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EF7649F-DC69-4141-B1C2-EF71D332011A}"/>
              </a:ext>
            </a:extLst>
          </p:cNvPr>
          <p:cNvSpPr>
            <a:spLocks noGrp="1"/>
          </p:cNvSpPr>
          <p:nvPr>
            <p:ph idx="1"/>
          </p:nvPr>
        </p:nvSpPr>
        <p:spPr>
          <a:xfrm>
            <a:off x="1141412" y="1882775"/>
            <a:ext cx="9905999" cy="3779838"/>
          </a:xfrm>
        </p:spPr>
        <p:txBody>
          <a:bodyPr>
            <a:normAutofit/>
          </a:bodyPr>
          <a:lstStyle/>
          <a:p>
            <a:pPr marL="0" indent="0">
              <a:buNone/>
            </a:pPr>
            <a:r>
              <a:rPr lang="en-US" dirty="0"/>
              <a:t>The implementation of face recognition technology includes the following four stages:</a:t>
            </a:r>
          </a:p>
          <a:p>
            <a:pPr marL="0" indent="0">
              <a:buNone/>
            </a:pPr>
            <a:r>
              <a:rPr lang="en-IN" dirty="0"/>
              <a:t>• Image acquisition</a:t>
            </a:r>
          </a:p>
          <a:p>
            <a:pPr marL="0" indent="0">
              <a:buNone/>
            </a:pPr>
            <a:r>
              <a:rPr lang="en-IN" dirty="0"/>
              <a:t>• Image processing</a:t>
            </a:r>
          </a:p>
          <a:p>
            <a:pPr marL="0" indent="0">
              <a:buNone/>
            </a:pPr>
            <a:r>
              <a:rPr lang="en-IN" dirty="0"/>
              <a:t>• Generating 128D vector</a:t>
            </a:r>
          </a:p>
          <a:p>
            <a:pPr marL="0" indent="0">
              <a:buNone/>
            </a:pPr>
            <a:r>
              <a:rPr lang="en-IN" dirty="0"/>
              <a:t>• Modifying the existing vectors</a:t>
            </a:r>
          </a:p>
          <a:p>
            <a:pPr marL="0" indent="0">
              <a:buNone/>
            </a:pPr>
            <a:r>
              <a:rPr lang="en-IN" dirty="0"/>
              <a:t>• Vector Matching</a:t>
            </a:r>
          </a:p>
        </p:txBody>
      </p:sp>
    </p:spTree>
    <p:extLst>
      <p:ext uri="{BB962C8B-B14F-4D97-AF65-F5344CB8AC3E}">
        <p14:creationId xmlns:p14="http://schemas.microsoft.com/office/powerpoint/2010/main" val="87766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D40A-AE81-49D0-B8B4-D27E38524738}"/>
              </a:ext>
            </a:extLst>
          </p:cNvPr>
          <p:cNvSpPr>
            <a:spLocks noGrp="1"/>
          </p:cNvSpPr>
          <p:nvPr>
            <p:ph type="title"/>
          </p:nvPr>
        </p:nvSpPr>
        <p:spPr/>
        <p:txBody>
          <a:bodyPr/>
          <a:lstStyle/>
          <a:p>
            <a:r>
              <a:rPr lang="en-IN" dirty="0"/>
              <a:t>Image ACQUISITON</a:t>
            </a:r>
          </a:p>
        </p:txBody>
      </p:sp>
      <p:sp>
        <p:nvSpPr>
          <p:cNvPr id="3" name="Content Placeholder 2">
            <a:extLst>
              <a:ext uri="{FF2B5EF4-FFF2-40B4-BE49-F238E27FC236}">
                <a16:creationId xmlns:a16="http://schemas.microsoft.com/office/drawing/2014/main" id="{306D739E-C4F0-4BAA-8DC0-3D2EBC452F6A}"/>
              </a:ext>
            </a:extLst>
          </p:cNvPr>
          <p:cNvSpPr>
            <a:spLocks noGrp="1"/>
          </p:cNvSpPr>
          <p:nvPr>
            <p:ph idx="1"/>
          </p:nvPr>
        </p:nvSpPr>
        <p:spPr>
          <a:xfrm>
            <a:off x="4957010" y="1960729"/>
            <a:ext cx="6849979" cy="4536324"/>
          </a:xfrm>
        </p:spPr>
        <p:txBody>
          <a:bodyPr>
            <a:normAutofit/>
          </a:bodyPr>
          <a:lstStyle/>
          <a:p>
            <a:r>
              <a:rPr lang="en-US" dirty="0"/>
              <a:t>Facial-scan technology can acquire faces from almost any static camera or video system that generates images of sufficient quality and resolution.</a:t>
            </a:r>
          </a:p>
          <a:p>
            <a:pPr marL="0" indent="0">
              <a:buNone/>
            </a:pPr>
            <a:endParaRPr lang="en-US" dirty="0"/>
          </a:p>
          <a:p>
            <a:r>
              <a:rPr lang="en-US" dirty="0"/>
              <a:t>High-quality enrollment is essential to eventual </a:t>
            </a:r>
            <a:r>
              <a:rPr lang="en-IN" dirty="0"/>
              <a:t>verification and identification enrolment images </a:t>
            </a:r>
            <a:r>
              <a:rPr lang="en-US" dirty="0"/>
              <a:t>define the facial characteristics to be used in all </a:t>
            </a:r>
            <a:r>
              <a:rPr lang="en-IN" dirty="0"/>
              <a:t>future authentication events. </a:t>
            </a:r>
          </a:p>
        </p:txBody>
      </p:sp>
      <p:pic>
        <p:nvPicPr>
          <p:cNvPr id="4" name="Picture 3">
            <a:extLst>
              <a:ext uri="{FF2B5EF4-FFF2-40B4-BE49-F238E27FC236}">
                <a16:creationId xmlns:a16="http://schemas.microsoft.com/office/drawing/2014/main" id="{E58BAC4C-4AAE-46EB-AB84-33265B3FB57A}"/>
              </a:ext>
            </a:extLst>
          </p:cNvPr>
          <p:cNvPicPr>
            <a:picLocks noChangeAspect="1"/>
          </p:cNvPicPr>
          <p:nvPr/>
        </p:nvPicPr>
        <p:blipFill>
          <a:blip r:embed="rId2"/>
          <a:stretch>
            <a:fillRect/>
          </a:stretch>
        </p:blipFill>
        <p:spPr>
          <a:xfrm>
            <a:off x="1362079" y="1960729"/>
            <a:ext cx="3374265" cy="4202349"/>
          </a:xfrm>
          <a:prstGeom prst="rect">
            <a:avLst/>
          </a:prstGeom>
        </p:spPr>
      </p:pic>
    </p:spTree>
    <p:extLst>
      <p:ext uri="{BB962C8B-B14F-4D97-AF65-F5344CB8AC3E}">
        <p14:creationId xmlns:p14="http://schemas.microsoft.com/office/powerpoint/2010/main" val="41896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FEF8-622B-4989-8617-02FF02656B19}"/>
              </a:ext>
            </a:extLst>
          </p:cNvPr>
          <p:cNvSpPr>
            <a:spLocks noGrp="1"/>
          </p:cNvSpPr>
          <p:nvPr>
            <p:ph type="title"/>
          </p:nvPr>
        </p:nvSpPr>
        <p:spPr/>
        <p:txBody>
          <a:bodyPr/>
          <a:lstStyle/>
          <a:p>
            <a:r>
              <a:rPr lang="en-IN" dirty="0"/>
              <a:t>Image Processing</a:t>
            </a:r>
          </a:p>
        </p:txBody>
      </p:sp>
      <p:sp>
        <p:nvSpPr>
          <p:cNvPr id="3" name="Content Placeholder 2">
            <a:extLst>
              <a:ext uri="{FF2B5EF4-FFF2-40B4-BE49-F238E27FC236}">
                <a16:creationId xmlns:a16="http://schemas.microsoft.com/office/drawing/2014/main" id="{C271F244-B1F2-4A3B-8978-83AA9A9BD893}"/>
              </a:ext>
            </a:extLst>
          </p:cNvPr>
          <p:cNvSpPr>
            <a:spLocks noGrp="1"/>
          </p:cNvSpPr>
          <p:nvPr>
            <p:ph idx="1"/>
          </p:nvPr>
        </p:nvSpPr>
        <p:spPr>
          <a:xfrm>
            <a:off x="1141412" y="1909011"/>
            <a:ext cx="9905999" cy="3882190"/>
          </a:xfrm>
        </p:spPr>
        <p:txBody>
          <a:bodyPr>
            <a:normAutofit/>
          </a:bodyPr>
          <a:lstStyle/>
          <a:p>
            <a:r>
              <a:rPr lang="en-US" dirty="0"/>
              <a:t>Images are cropped such that the ovoid facial image remains, and color images are normally converted to black and white in order to facilitate initial </a:t>
            </a:r>
            <a:r>
              <a:rPr lang="en-IN" dirty="0"/>
              <a:t>comparisons based on grayscale characteristics.</a:t>
            </a:r>
          </a:p>
          <a:p>
            <a:r>
              <a:rPr lang="en-US" dirty="0"/>
              <a:t>First the presence of faces or face in a scene must be detected. Once the face is detected, it must be localized and Normalization process may be required to bring the dimensions of the live facial sample in alignment with the one on the template</a:t>
            </a:r>
            <a:endParaRPr lang="en-IN" dirty="0"/>
          </a:p>
        </p:txBody>
      </p:sp>
    </p:spTree>
    <p:extLst>
      <p:ext uri="{BB962C8B-B14F-4D97-AF65-F5344CB8AC3E}">
        <p14:creationId xmlns:p14="http://schemas.microsoft.com/office/powerpoint/2010/main" val="116640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203E-E101-4221-82EA-BDAA98DD9042}"/>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70F3FC34-1F66-41FC-B74F-FB8E8AA827BB}"/>
              </a:ext>
            </a:extLst>
          </p:cNvPr>
          <p:cNvSpPr>
            <a:spLocks noGrp="1"/>
          </p:cNvSpPr>
          <p:nvPr>
            <p:ph idx="1"/>
          </p:nvPr>
        </p:nvSpPr>
        <p:spPr/>
        <p:txBody>
          <a:bodyPr>
            <a:normAutofit fontScale="62500" lnSpcReduction="20000"/>
          </a:bodyPr>
          <a:lstStyle/>
          <a:p>
            <a:r>
              <a:rPr lang="en-IN" dirty="0"/>
              <a:t>Open folder with dataset</a:t>
            </a:r>
          </a:p>
          <a:p>
            <a:r>
              <a:rPr lang="en-IN" dirty="0"/>
              <a:t>Load all the images and add the folder names as labels for images</a:t>
            </a:r>
          </a:p>
          <a:p>
            <a:r>
              <a:rPr lang="en-IN" dirty="0"/>
              <a:t>Pre-process the images and find the face locations</a:t>
            </a:r>
          </a:p>
          <a:p>
            <a:r>
              <a:rPr lang="en-IN" dirty="0"/>
              <a:t>Extract the face</a:t>
            </a:r>
          </a:p>
          <a:p>
            <a:r>
              <a:rPr lang="en-IN" dirty="0"/>
              <a:t>Generate 128D vector with respect to the face using </a:t>
            </a:r>
            <a:r>
              <a:rPr lang="en-IN" dirty="0" err="1"/>
              <a:t>face_recognition</a:t>
            </a:r>
            <a:r>
              <a:rPr lang="en-IN" dirty="0"/>
              <a:t> package</a:t>
            </a:r>
          </a:p>
          <a:p>
            <a:r>
              <a:rPr lang="en-IN" dirty="0"/>
              <a:t>Modify the pre existing vectors</a:t>
            </a:r>
          </a:p>
          <a:p>
            <a:r>
              <a:rPr lang="en-IN" dirty="0"/>
              <a:t>Complete training</a:t>
            </a:r>
          </a:p>
          <a:p>
            <a:r>
              <a:rPr lang="en-IN" dirty="0"/>
              <a:t>Load test image</a:t>
            </a:r>
          </a:p>
          <a:p>
            <a:r>
              <a:rPr lang="en-IN" dirty="0"/>
              <a:t>Generate 128D vector</a:t>
            </a:r>
          </a:p>
          <a:p>
            <a:r>
              <a:rPr lang="en-IN" dirty="0"/>
              <a:t>Compare with existing vectors and identify the class of the image</a:t>
            </a:r>
          </a:p>
        </p:txBody>
      </p:sp>
    </p:spTree>
    <p:extLst>
      <p:ext uri="{BB962C8B-B14F-4D97-AF65-F5344CB8AC3E}">
        <p14:creationId xmlns:p14="http://schemas.microsoft.com/office/powerpoint/2010/main" val="250022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4324-670E-4A3B-AF70-0B9A13C90252}"/>
              </a:ext>
            </a:extLst>
          </p:cNvPr>
          <p:cNvSpPr>
            <a:spLocks noGrp="1"/>
          </p:cNvSpPr>
          <p:nvPr>
            <p:ph type="title"/>
          </p:nvPr>
        </p:nvSpPr>
        <p:spPr/>
        <p:txBody>
          <a:bodyPr/>
          <a:lstStyle/>
          <a:p>
            <a:r>
              <a:rPr lang="en-IN" dirty="0"/>
              <a:t>WORKING EXAMPLES</a:t>
            </a:r>
          </a:p>
        </p:txBody>
      </p:sp>
      <p:sp>
        <p:nvSpPr>
          <p:cNvPr id="3" name="Content Placeholder 2">
            <a:extLst>
              <a:ext uri="{FF2B5EF4-FFF2-40B4-BE49-F238E27FC236}">
                <a16:creationId xmlns:a16="http://schemas.microsoft.com/office/drawing/2014/main" id="{6F4047E2-A1CB-4E4D-BB41-DC9E05707E8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2180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B005-E295-4A3E-945E-CB38C8E20C84}"/>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3A57CE5E-7D77-48C5-A25C-70D731237E75}"/>
              </a:ext>
            </a:extLst>
          </p:cNvPr>
          <p:cNvSpPr>
            <a:spLocks noGrp="1"/>
          </p:cNvSpPr>
          <p:nvPr>
            <p:ph idx="1"/>
          </p:nvPr>
        </p:nvSpPr>
        <p:spPr>
          <a:xfrm>
            <a:off x="1141412" y="1920240"/>
            <a:ext cx="9905999" cy="4175759"/>
          </a:xfrm>
        </p:spPr>
        <p:txBody>
          <a:bodyPr>
            <a:normAutofit/>
          </a:bodyPr>
          <a:lstStyle/>
          <a:p>
            <a:pPr marL="0" indent="0">
              <a:buNone/>
            </a:pPr>
            <a:r>
              <a:rPr lang="en-US" dirty="0"/>
              <a:t>Security/Counterterrorism. Access control, comparing surveillance images to Know terrorist.</a:t>
            </a:r>
          </a:p>
          <a:p>
            <a:pPr marL="0" indent="0">
              <a:buNone/>
            </a:pPr>
            <a:r>
              <a:rPr lang="en-US" dirty="0"/>
              <a:t> Day Care: Verify identity of individuals picking up the </a:t>
            </a:r>
            <a:r>
              <a:rPr lang="en-IN" dirty="0"/>
              <a:t>children.</a:t>
            </a:r>
          </a:p>
          <a:p>
            <a:pPr marL="0" indent="0">
              <a:buNone/>
            </a:pPr>
            <a:r>
              <a:rPr lang="en-US" dirty="0"/>
              <a:t> Residential Security: Alert homeowners of </a:t>
            </a:r>
            <a:r>
              <a:rPr lang="en-IN" dirty="0"/>
              <a:t>approaching personnel</a:t>
            </a:r>
          </a:p>
          <a:p>
            <a:pPr marL="0" indent="0">
              <a:buNone/>
            </a:pPr>
            <a:r>
              <a:rPr lang="en-US" dirty="0"/>
              <a:t> Voter verification: Where eligible politicians are required to verify their identity during a voting process this is intended to stop voting where the vote may not go as expected.</a:t>
            </a:r>
          </a:p>
          <a:p>
            <a:pPr marL="0" indent="0">
              <a:buNone/>
            </a:pPr>
            <a:r>
              <a:rPr lang="en-US" dirty="0"/>
              <a:t> Banking using ATM: The software is able to quickly </a:t>
            </a:r>
            <a:r>
              <a:rPr lang="en-IN" dirty="0"/>
              <a:t>verify a customer’s face.</a:t>
            </a:r>
          </a:p>
        </p:txBody>
      </p:sp>
    </p:spTree>
    <p:extLst>
      <p:ext uri="{BB962C8B-B14F-4D97-AF65-F5344CB8AC3E}">
        <p14:creationId xmlns:p14="http://schemas.microsoft.com/office/powerpoint/2010/main" val="2319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26FE-4A74-4B0E-8FE2-3D3179685B0F}"/>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A79A6D62-30AA-4F79-BF61-2FE7D094637E}"/>
              </a:ext>
            </a:extLst>
          </p:cNvPr>
          <p:cNvSpPr>
            <a:spLocks noGrp="1"/>
          </p:cNvSpPr>
          <p:nvPr>
            <p:ph idx="1"/>
          </p:nvPr>
        </p:nvSpPr>
        <p:spPr>
          <a:xfrm>
            <a:off x="1141413" y="2097088"/>
            <a:ext cx="9905999" cy="3739833"/>
          </a:xfrm>
        </p:spPr>
        <p:txBody>
          <a:bodyPr>
            <a:normAutofit/>
          </a:bodyPr>
          <a:lstStyle/>
          <a:p>
            <a:pPr marL="0" indent="0">
              <a:buNone/>
            </a:pPr>
            <a:r>
              <a:rPr lang="en-US" sz="2800" dirty="0"/>
              <a:t>This technique evaluate the suitability of both computer vision and ML techniques for solving the problem of face detection and </a:t>
            </a:r>
            <a:r>
              <a:rPr lang="en-IN" sz="2800" dirty="0"/>
              <a:t>recognition. Face recognition technologies have been associated </a:t>
            </a:r>
            <a:r>
              <a:rPr lang="en-US" sz="2800" dirty="0"/>
              <a:t>generally with very costly top secure applications. Today the core technologies have evolved and the cost of equipment’s is going down dramatically due to the integration and the increasing </a:t>
            </a:r>
            <a:r>
              <a:rPr lang="en-IN" sz="2800" dirty="0"/>
              <a:t>processing power.</a:t>
            </a:r>
          </a:p>
        </p:txBody>
      </p:sp>
    </p:spTree>
    <p:extLst>
      <p:ext uri="{BB962C8B-B14F-4D97-AF65-F5344CB8AC3E}">
        <p14:creationId xmlns:p14="http://schemas.microsoft.com/office/powerpoint/2010/main" val="26696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673AF-39A4-42F1-895B-D90D65B9138B}"/>
              </a:ext>
            </a:extLst>
          </p:cNvPr>
          <p:cNvSpPr>
            <a:spLocks noGrp="1"/>
          </p:cNvSpPr>
          <p:nvPr>
            <p:ph idx="1"/>
          </p:nvPr>
        </p:nvSpPr>
        <p:spPr>
          <a:xfrm>
            <a:off x="1141412" y="2249487"/>
            <a:ext cx="9905999" cy="3541714"/>
          </a:xfrm>
        </p:spPr>
        <p:txBody>
          <a:bodyPr>
            <a:normAutofit/>
          </a:bodyPr>
          <a:lstStyle/>
          <a:p>
            <a:pPr marL="0" indent="0" algn="ctr">
              <a:buNone/>
            </a:pPr>
            <a:r>
              <a:rPr lang="en-IN" sz="88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15510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5C7F-0179-4DFF-82D3-7ED005684C46}"/>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E2C59AE3-B607-4B7F-B83B-EAF26010EEF1}"/>
              </a:ext>
            </a:extLst>
          </p:cNvPr>
          <p:cNvSpPr>
            <a:spLocks noGrp="1"/>
          </p:cNvSpPr>
          <p:nvPr>
            <p:ph idx="1"/>
          </p:nvPr>
        </p:nvSpPr>
        <p:spPr/>
        <p:txBody>
          <a:bodyPr/>
          <a:lstStyle/>
          <a:p>
            <a:r>
              <a:rPr lang="en-IN" dirty="0"/>
              <a:t>17BCE0278		ABHISHEK THOMAS</a:t>
            </a:r>
          </a:p>
          <a:p>
            <a:r>
              <a:rPr lang="en-IN" dirty="0"/>
              <a:t>17BCE0211		NACHI MUTHU</a:t>
            </a:r>
          </a:p>
          <a:p>
            <a:r>
              <a:rPr lang="en-IN" dirty="0"/>
              <a:t>17BCE0012 		SAI SAATHVIK</a:t>
            </a:r>
          </a:p>
          <a:p>
            <a:r>
              <a:rPr lang="en-IN" dirty="0"/>
              <a:t>17BCE0191 		ALLEN BIJU THOMAS</a:t>
            </a:r>
          </a:p>
        </p:txBody>
      </p:sp>
    </p:spTree>
    <p:extLst>
      <p:ext uri="{BB962C8B-B14F-4D97-AF65-F5344CB8AC3E}">
        <p14:creationId xmlns:p14="http://schemas.microsoft.com/office/powerpoint/2010/main" val="139264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99B8-F507-4068-8DAC-9081C8A86920}"/>
              </a:ext>
            </a:extLst>
          </p:cNvPr>
          <p:cNvSpPr>
            <a:spLocks noGrp="1"/>
          </p:cNvSpPr>
          <p:nvPr>
            <p:ph type="title"/>
          </p:nvPr>
        </p:nvSpPr>
        <p:spPr/>
        <p:txBody>
          <a:bodyPr/>
          <a:lstStyle/>
          <a:p>
            <a:r>
              <a:rPr lang="en-IN" dirty="0"/>
              <a:t>WHAT IS BIOMETRICS ?</a:t>
            </a:r>
          </a:p>
        </p:txBody>
      </p:sp>
      <p:sp>
        <p:nvSpPr>
          <p:cNvPr id="3" name="Content Placeholder 2">
            <a:extLst>
              <a:ext uri="{FF2B5EF4-FFF2-40B4-BE49-F238E27FC236}">
                <a16:creationId xmlns:a16="http://schemas.microsoft.com/office/drawing/2014/main" id="{82CE001D-5126-4446-8BD9-504D9AD530C6}"/>
              </a:ext>
            </a:extLst>
          </p:cNvPr>
          <p:cNvSpPr>
            <a:spLocks noGrp="1"/>
          </p:cNvSpPr>
          <p:nvPr>
            <p:ph idx="1"/>
          </p:nvPr>
        </p:nvSpPr>
        <p:spPr>
          <a:xfrm>
            <a:off x="1141412" y="1943100"/>
            <a:ext cx="9905999" cy="4296381"/>
          </a:xfrm>
        </p:spPr>
        <p:txBody>
          <a:bodyPr>
            <a:normAutofit fontScale="92500" lnSpcReduction="10000"/>
          </a:bodyPr>
          <a:lstStyle/>
          <a:p>
            <a:pPr marL="0" indent="0" algn="ctr">
              <a:buNone/>
            </a:pPr>
            <a:r>
              <a:rPr lang="en-US" dirty="0"/>
              <a:t>“</a:t>
            </a:r>
            <a:r>
              <a:rPr lang="en-US" sz="2600" dirty="0"/>
              <a:t>A biometric is a physiological or behavioral characteristic</a:t>
            </a:r>
          </a:p>
          <a:p>
            <a:pPr marL="0" indent="0" algn="ctr">
              <a:buNone/>
            </a:pPr>
            <a:r>
              <a:rPr lang="en-US" sz="2600" dirty="0"/>
              <a:t>of a human being that can distinguish one person from</a:t>
            </a:r>
          </a:p>
          <a:p>
            <a:pPr marL="0" indent="0" algn="ctr">
              <a:buNone/>
            </a:pPr>
            <a:r>
              <a:rPr lang="en-US" sz="2600" dirty="0"/>
              <a:t>another and that theoretically can be used for identification</a:t>
            </a:r>
          </a:p>
          <a:p>
            <a:pPr marL="0" indent="0" algn="ctr">
              <a:buNone/>
            </a:pPr>
            <a:r>
              <a:rPr lang="en-IN" sz="2600" dirty="0"/>
              <a:t>or verification of identity.”</a:t>
            </a:r>
          </a:p>
          <a:p>
            <a:pPr marL="0" indent="0" algn="ctr">
              <a:buNone/>
            </a:pPr>
            <a:endParaRPr lang="en-IN" sz="2600" dirty="0"/>
          </a:p>
          <a:p>
            <a:pPr marL="0" indent="0">
              <a:buNone/>
            </a:pPr>
            <a:r>
              <a:rPr lang="en-US" dirty="0"/>
              <a:t>Biometric applications available today are</a:t>
            </a:r>
            <a:r>
              <a:rPr lang="en-IN" dirty="0"/>
              <a:t>categorized into 2 sectors</a:t>
            </a:r>
          </a:p>
          <a:p>
            <a:pPr marL="0" indent="0">
              <a:buNone/>
            </a:pPr>
            <a:r>
              <a:rPr lang="en-US" dirty="0"/>
              <a:t> </a:t>
            </a:r>
            <a:r>
              <a:rPr lang="en-US" b="1" dirty="0"/>
              <a:t>Psychological </a:t>
            </a:r>
            <a:r>
              <a:rPr lang="en-US" dirty="0"/>
              <a:t>: Iris, Fingerprints, Hand, Retinal and Face R</a:t>
            </a:r>
            <a:r>
              <a:rPr lang="en-IN" dirty="0" err="1"/>
              <a:t>ecognition</a:t>
            </a:r>
            <a:endParaRPr lang="en-IN" dirty="0"/>
          </a:p>
          <a:p>
            <a:pPr marL="0" indent="0">
              <a:buNone/>
            </a:pPr>
            <a:r>
              <a:rPr lang="en-US" dirty="0"/>
              <a:t> </a:t>
            </a:r>
            <a:r>
              <a:rPr lang="en-US" b="1" dirty="0"/>
              <a:t>Behaviora</a:t>
            </a:r>
            <a:r>
              <a:rPr lang="en-US" dirty="0"/>
              <a:t>l : Voice, Typing pattern, Signature</a:t>
            </a:r>
            <a:endParaRPr lang="en-IN" dirty="0"/>
          </a:p>
        </p:txBody>
      </p:sp>
    </p:spTree>
    <p:extLst>
      <p:ext uri="{BB962C8B-B14F-4D97-AF65-F5344CB8AC3E}">
        <p14:creationId xmlns:p14="http://schemas.microsoft.com/office/powerpoint/2010/main" val="12596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20DF-68EA-4698-84FC-3383143A56FD}"/>
              </a:ext>
            </a:extLst>
          </p:cNvPr>
          <p:cNvSpPr>
            <a:spLocks noGrp="1"/>
          </p:cNvSpPr>
          <p:nvPr>
            <p:ph type="title"/>
          </p:nvPr>
        </p:nvSpPr>
        <p:spPr/>
        <p:txBody>
          <a:bodyPr/>
          <a:lstStyle/>
          <a:p>
            <a:r>
              <a:rPr lang="en-IN" dirty="0"/>
              <a:t>Face Recognition</a:t>
            </a:r>
            <a:br>
              <a:rPr lang="en-IN" dirty="0"/>
            </a:br>
            <a:endParaRPr lang="en-IN" dirty="0"/>
          </a:p>
        </p:txBody>
      </p:sp>
      <p:sp>
        <p:nvSpPr>
          <p:cNvPr id="3" name="Content Placeholder 2">
            <a:extLst>
              <a:ext uri="{FF2B5EF4-FFF2-40B4-BE49-F238E27FC236}">
                <a16:creationId xmlns:a16="http://schemas.microsoft.com/office/drawing/2014/main" id="{FF522A1D-C812-4FC3-9AD9-290076BC1525}"/>
              </a:ext>
            </a:extLst>
          </p:cNvPr>
          <p:cNvSpPr>
            <a:spLocks noGrp="1"/>
          </p:cNvSpPr>
          <p:nvPr>
            <p:ph idx="1"/>
          </p:nvPr>
        </p:nvSpPr>
        <p:spPr>
          <a:xfrm>
            <a:off x="1141412" y="1657350"/>
            <a:ext cx="9905999" cy="4471988"/>
          </a:xfrm>
        </p:spPr>
        <p:txBody>
          <a:bodyPr>
            <a:normAutofit lnSpcReduction="10000"/>
          </a:bodyPr>
          <a:lstStyle/>
          <a:p>
            <a:pPr marL="0" indent="0">
              <a:buNone/>
            </a:pPr>
            <a:r>
              <a:rPr lang="en-US" dirty="0"/>
              <a:t>Face recognition systems (FRSs) are an important field in computer </a:t>
            </a:r>
            <a:r>
              <a:rPr lang="en-IN" dirty="0"/>
              <a:t>vision, because it represent a non-invasive BI technique.</a:t>
            </a:r>
          </a:p>
          <a:p>
            <a:pPr marL="0" indent="0">
              <a:buNone/>
            </a:pPr>
            <a:r>
              <a:rPr lang="en-US" dirty="0"/>
              <a:t>1. A face detection algorithm is used for extracting faces from video frames (training videos) and generating a face database.</a:t>
            </a:r>
          </a:p>
          <a:p>
            <a:pPr marL="0" indent="0">
              <a:buNone/>
            </a:pPr>
            <a:r>
              <a:rPr lang="en-US" dirty="0"/>
              <a:t>2. Filtering and preprocessing are applied to face images obtained </a:t>
            </a:r>
            <a:r>
              <a:rPr lang="en-IN" dirty="0"/>
              <a:t>in the previous step.</a:t>
            </a:r>
          </a:p>
          <a:p>
            <a:pPr marL="0" indent="0">
              <a:buNone/>
            </a:pPr>
            <a:r>
              <a:rPr lang="en-US" dirty="0"/>
              <a:t>3. A collection of machine learning algorithms are trained using as input data the faces obtained in the previous step.</a:t>
            </a:r>
          </a:p>
          <a:p>
            <a:pPr marL="0" indent="0">
              <a:buNone/>
            </a:pPr>
            <a:r>
              <a:rPr lang="en-US" dirty="0"/>
              <a:t>4. Finally, the classifiers are used for classify faces obtained from </a:t>
            </a:r>
            <a:r>
              <a:rPr lang="en-IN" dirty="0"/>
              <a:t>video frames</a:t>
            </a:r>
          </a:p>
        </p:txBody>
      </p:sp>
    </p:spTree>
    <p:extLst>
      <p:ext uri="{BB962C8B-B14F-4D97-AF65-F5344CB8AC3E}">
        <p14:creationId xmlns:p14="http://schemas.microsoft.com/office/powerpoint/2010/main" val="3533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3B8F-773E-44B0-92FF-D4893DDF6DDF}"/>
              </a:ext>
            </a:extLst>
          </p:cNvPr>
          <p:cNvSpPr>
            <a:spLocks noGrp="1"/>
          </p:cNvSpPr>
          <p:nvPr>
            <p:ph type="title"/>
          </p:nvPr>
        </p:nvSpPr>
        <p:spPr/>
        <p:txBody>
          <a:bodyPr/>
          <a:lstStyle/>
          <a:p>
            <a:r>
              <a:rPr lang="en-IN" dirty="0"/>
              <a:t>FACE RECOGNITION Process</a:t>
            </a:r>
          </a:p>
        </p:txBody>
      </p:sp>
      <p:sp>
        <p:nvSpPr>
          <p:cNvPr id="3" name="Content Placeholder 2">
            <a:extLst>
              <a:ext uri="{FF2B5EF4-FFF2-40B4-BE49-F238E27FC236}">
                <a16:creationId xmlns:a16="http://schemas.microsoft.com/office/drawing/2014/main" id="{98B1028D-7C5D-42C6-9892-60700A2594E4}"/>
              </a:ext>
            </a:extLst>
          </p:cNvPr>
          <p:cNvSpPr>
            <a:spLocks noGrp="1"/>
          </p:cNvSpPr>
          <p:nvPr>
            <p:ph idx="1"/>
          </p:nvPr>
        </p:nvSpPr>
        <p:spPr>
          <a:xfrm>
            <a:off x="1141412" y="1757364"/>
            <a:ext cx="9905999" cy="4482118"/>
          </a:xfrm>
        </p:spPr>
        <p:txBody>
          <a:bodyPr>
            <a:normAutofit fontScale="92500"/>
          </a:bodyPr>
          <a:lstStyle/>
          <a:p>
            <a:pPr marL="0" indent="0">
              <a:buNone/>
            </a:pPr>
            <a:r>
              <a:rPr lang="en-US" dirty="0"/>
              <a:t>For face recognition there are two types of comparisons-</a:t>
            </a:r>
          </a:p>
          <a:p>
            <a:pPr marL="0" indent="0">
              <a:buNone/>
            </a:pPr>
            <a:endParaRPr lang="en-US" dirty="0"/>
          </a:p>
          <a:p>
            <a:pPr marL="0" indent="0">
              <a:buNone/>
            </a:pPr>
            <a:r>
              <a:rPr lang="en-IN" dirty="0"/>
              <a:t> </a:t>
            </a:r>
            <a:r>
              <a:rPr lang="en-IN" b="1" dirty="0"/>
              <a:t>1. Verification.</a:t>
            </a:r>
          </a:p>
          <a:p>
            <a:pPr marL="0" indent="0">
              <a:buNone/>
            </a:pPr>
            <a:r>
              <a:rPr lang="en-US" dirty="0"/>
              <a:t>This is where the system compares the given individual with who that individual says</a:t>
            </a:r>
          </a:p>
          <a:p>
            <a:pPr marL="0" indent="0">
              <a:buNone/>
            </a:pPr>
            <a:r>
              <a:rPr lang="en-US" dirty="0"/>
              <a:t>they are and gives a yes or no decision.</a:t>
            </a:r>
          </a:p>
          <a:p>
            <a:pPr marL="0" indent="0">
              <a:buNone/>
            </a:pPr>
            <a:r>
              <a:rPr lang="en-IN" dirty="0"/>
              <a:t> </a:t>
            </a:r>
            <a:r>
              <a:rPr lang="en-IN" b="1" dirty="0"/>
              <a:t>2. Identification.</a:t>
            </a:r>
          </a:p>
          <a:p>
            <a:pPr marL="0" indent="0">
              <a:buNone/>
            </a:pPr>
            <a:r>
              <a:rPr lang="en-US" dirty="0"/>
              <a:t>This is where the system compares the given individual to all the Other individuals in the</a:t>
            </a:r>
          </a:p>
          <a:p>
            <a:pPr marL="0" indent="0">
              <a:buNone/>
            </a:pPr>
            <a:r>
              <a:rPr lang="en-US" dirty="0"/>
              <a:t>database and gives a ranked list of matches.</a:t>
            </a:r>
            <a:endParaRPr lang="en-IN" dirty="0"/>
          </a:p>
        </p:txBody>
      </p:sp>
    </p:spTree>
    <p:extLst>
      <p:ext uri="{BB962C8B-B14F-4D97-AF65-F5344CB8AC3E}">
        <p14:creationId xmlns:p14="http://schemas.microsoft.com/office/powerpoint/2010/main" val="320682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0E99A-8DDF-4E24-AB02-34639E8A48F8}"/>
              </a:ext>
            </a:extLst>
          </p:cNvPr>
          <p:cNvSpPr>
            <a:spLocks noGrp="1"/>
          </p:cNvSpPr>
          <p:nvPr>
            <p:ph idx="1"/>
          </p:nvPr>
        </p:nvSpPr>
        <p:spPr>
          <a:xfrm>
            <a:off x="1141412" y="642938"/>
            <a:ext cx="9905999" cy="5357812"/>
          </a:xfrm>
        </p:spPr>
        <p:txBody>
          <a:bodyPr>
            <a:normAutofit/>
          </a:bodyPr>
          <a:lstStyle/>
          <a:p>
            <a:pPr marL="0" indent="0">
              <a:buNone/>
            </a:pPr>
            <a:r>
              <a:rPr lang="en-US" dirty="0"/>
              <a:t>All identification or authentication technologies operate using the following four stages:</a:t>
            </a:r>
          </a:p>
          <a:p>
            <a:pPr marL="0" indent="0">
              <a:buNone/>
            </a:pPr>
            <a:r>
              <a:rPr lang="en-US" dirty="0"/>
              <a:t> </a:t>
            </a:r>
            <a:r>
              <a:rPr lang="en-US" b="1" dirty="0"/>
              <a:t>a. Capture</a:t>
            </a:r>
            <a:r>
              <a:rPr lang="en-US" dirty="0"/>
              <a:t>: A physical or behavioral sample is captured by the system during</a:t>
            </a:r>
          </a:p>
          <a:p>
            <a:pPr marL="0" indent="0">
              <a:buNone/>
            </a:pPr>
            <a:r>
              <a:rPr lang="en-US" dirty="0"/>
              <a:t>Enrollment and also in identification or </a:t>
            </a:r>
            <a:r>
              <a:rPr lang="en-IN" dirty="0"/>
              <a:t>verification process</a:t>
            </a:r>
          </a:p>
          <a:p>
            <a:pPr marL="0" indent="0">
              <a:buNone/>
            </a:pPr>
            <a:r>
              <a:rPr lang="en-IN" dirty="0"/>
              <a:t> </a:t>
            </a:r>
            <a:r>
              <a:rPr lang="en-IN" b="1" dirty="0"/>
              <a:t>b. Extraction</a:t>
            </a:r>
            <a:r>
              <a:rPr lang="en-IN" dirty="0"/>
              <a:t>: Unique data is extracted </a:t>
            </a:r>
            <a:r>
              <a:rPr lang="en-US" dirty="0"/>
              <a:t>from the sample and a template is created.</a:t>
            </a:r>
          </a:p>
          <a:p>
            <a:pPr marL="0" indent="0">
              <a:buNone/>
            </a:pPr>
            <a:r>
              <a:rPr lang="en-US" dirty="0"/>
              <a:t> </a:t>
            </a:r>
            <a:r>
              <a:rPr lang="en-US" b="1" dirty="0"/>
              <a:t>c. Comparison</a:t>
            </a:r>
            <a:r>
              <a:rPr lang="en-US" dirty="0"/>
              <a:t>: The template is then compared with a new sample.</a:t>
            </a:r>
          </a:p>
          <a:p>
            <a:pPr marL="0" indent="0">
              <a:buNone/>
            </a:pPr>
            <a:r>
              <a:rPr lang="en-US" dirty="0"/>
              <a:t> </a:t>
            </a:r>
            <a:r>
              <a:rPr lang="en-US" b="1" dirty="0"/>
              <a:t>d. Match/ Non-Match </a:t>
            </a:r>
            <a:r>
              <a:rPr lang="en-US" dirty="0"/>
              <a:t>: The system decides if the features extracted from the new Samples are a match or a non match.</a:t>
            </a:r>
            <a:endParaRPr lang="en-IN" dirty="0"/>
          </a:p>
        </p:txBody>
      </p:sp>
    </p:spTree>
    <p:extLst>
      <p:ext uri="{BB962C8B-B14F-4D97-AF65-F5344CB8AC3E}">
        <p14:creationId xmlns:p14="http://schemas.microsoft.com/office/powerpoint/2010/main" val="32148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7D81-EA88-41D6-8A07-4797557D9085}"/>
              </a:ext>
            </a:extLst>
          </p:cNvPr>
          <p:cNvSpPr>
            <a:spLocks noGrp="1"/>
          </p:cNvSpPr>
          <p:nvPr>
            <p:ph type="title"/>
          </p:nvPr>
        </p:nvSpPr>
        <p:spPr>
          <a:xfrm>
            <a:off x="1143001" y="327514"/>
            <a:ext cx="9905998" cy="1478570"/>
          </a:xfrm>
        </p:spPr>
        <p:txBody>
          <a:bodyPr/>
          <a:lstStyle/>
          <a:p>
            <a:r>
              <a:rPr lang="en-US" dirty="0"/>
              <a:t>COMPONENTS OF FACE RECOGNITION SYSTEMS</a:t>
            </a:r>
            <a:endParaRPr lang="en-IN" dirty="0"/>
          </a:p>
        </p:txBody>
      </p:sp>
      <p:sp>
        <p:nvSpPr>
          <p:cNvPr id="3" name="Content Placeholder 2">
            <a:extLst>
              <a:ext uri="{FF2B5EF4-FFF2-40B4-BE49-F238E27FC236}">
                <a16:creationId xmlns:a16="http://schemas.microsoft.com/office/drawing/2014/main" id="{66EA3F1B-1C47-4930-809F-33D2839AF735}"/>
              </a:ext>
            </a:extLst>
          </p:cNvPr>
          <p:cNvSpPr>
            <a:spLocks noGrp="1"/>
          </p:cNvSpPr>
          <p:nvPr>
            <p:ph idx="1"/>
          </p:nvPr>
        </p:nvSpPr>
        <p:spPr>
          <a:xfrm>
            <a:off x="2286001" y="2249487"/>
            <a:ext cx="9905999" cy="3541714"/>
          </a:xfrm>
        </p:spPr>
        <p:txBody>
          <a:bodyPr>
            <a:normAutofit/>
          </a:bodyPr>
          <a:lstStyle/>
          <a:p>
            <a:pPr marL="3657600" lvl="8" indent="0">
              <a:buNone/>
            </a:pPr>
            <a:r>
              <a:rPr lang="en-US" sz="1800" dirty="0"/>
              <a:t>a. Enrollment module : An automated mechanism that scans and captures a</a:t>
            </a:r>
          </a:p>
          <a:p>
            <a:pPr marL="3657600" lvl="8" indent="0">
              <a:buNone/>
            </a:pPr>
            <a:r>
              <a:rPr lang="en-US" sz="1800" dirty="0"/>
              <a:t>digital or an analog image of a living </a:t>
            </a:r>
            <a:r>
              <a:rPr lang="en-IN" sz="1800" dirty="0"/>
              <a:t>personal characteristics</a:t>
            </a:r>
          </a:p>
          <a:p>
            <a:pPr marL="3657600" lvl="8" indent="0">
              <a:buNone/>
            </a:pPr>
            <a:r>
              <a:rPr lang="en-US" sz="1800" dirty="0"/>
              <a:t> b. Database : Another entity which </a:t>
            </a:r>
            <a:r>
              <a:rPr lang="en-IN" sz="1800" dirty="0"/>
              <a:t>handles compression, processing, storage</a:t>
            </a:r>
          </a:p>
          <a:p>
            <a:pPr marL="3657600" lvl="8" indent="0">
              <a:buNone/>
            </a:pPr>
            <a:r>
              <a:rPr lang="en-US" sz="1800" dirty="0"/>
              <a:t>and compression of the captured data with </a:t>
            </a:r>
            <a:r>
              <a:rPr lang="en-IN" sz="1800" dirty="0"/>
              <a:t>stored data</a:t>
            </a:r>
          </a:p>
          <a:p>
            <a:pPr marL="3657600" lvl="8" indent="0">
              <a:buNone/>
            </a:pPr>
            <a:r>
              <a:rPr lang="en-US" sz="1800" dirty="0"/>
              <a:t> c. Identification module : The third interfaces with the application system</a:t>
            </a:r>
            <a:endParaRPr lang="en-IN" sz="1800" dirty="0"/>
          </a:p>
        </p:txBody>
      </p:sp>
      <p:pic>
        <p:nvPicPr>
          <p:cNvPr id="4" name="Picture 3">
            <a:extLst>
              <a:ext uri="{FF2B5EF4-FFF2-40B4-BE49-F238E27FC236}">
                <a16:creationId xmlns:a16="http://schemas.microsoft.com/office/drawing/2014/main" id="{C9BFE50A-819F-4D7B-A6BE-89C084A60512}"/>
              </a:ext>
            </a:extLst>
          </p:cNvPr>
          <p:cNvPicPr>
            <a:picLocks noChangeAspect="1"/>
          </p:cNvPicPr>
          <p:nvPr/>
        </p:nvPicPr>
        <p:blipFill>
          <a:blip r:embed="rId2"/>
          <a:stretch>
            <a:fillRect/>
          </a:stretch>
        </p:blipFill>
        <p:spPr>
          <a:xfrm>
            <a:off x="798157" y="1806084"/>
            <a:ext cx="5083042" cy="4500039"/>
          </a:xfrm>
          <a:prstGeom prst="rect">
            <a:avLst/>
          </a:prstGeom>
        </p:spPr>
      </p:pic>
    </p:spTree>
    <p:extLst>
      <p:ext uri="{BB962C8B-B14F-4D97-AF65-F5344CB8AC3E}">
        <p14:creationId xmlns:p14="http://schemas.microsoft.com/office/powerpoint/2010/main" val="392800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5A83-2331-48A6-9252-206041E001C3}"/>
              </a:ext>
            </a:extLst>
          </p:cNvPr>
          <p:cNvSpPr>
            <a:spLocks noGrp="1"/>
          </p:cNvSpPr>
          <p:nvPr>
            <p:ph type="title"/>
          </p:nvPr>
        </p:nvSpPr>
        <p:spPr/>
        <p:txBody>
          <a:bodyPr/>
          <a:lstStyle/>
          <a:p>
            <a:r>
              <a:rPr lang="en-IN" dirty="0"/>
              <a:t>The method we used</a:t>
            </a:r>
          </a:p>
        </p:txBody>
      </p:sp>
      <p:sp>
        <p:nvSpPr>
          <p:cNvPr id="3" name="Content Placeholder 2">
            <a:extLst>
              <a:ext uri="{FF2B5EF4-FFF2-40B4-BE49-F238E27FC236}">
                <a16:creationId xmlns:a16="http://schemas.microsoft.com/office/drawing/2014/main" id="{ABE5C550-29FA-41A8-B077-1DD3C8034418}"/>
              </a:ext>
            </a:extLst>
          </p:cNvPr>
          <p:cNvSpPr>
            <a:spLocks noGrp="1"/>
          </p:cNvSpPr>
          <p:nvPr>
            <p:ph idx="1"/>
          </p:nvPr>
        </p:nvSpPr>
        <p:spPr/>
        <p:txBody>
          <a:bodyPr/>
          <a:lstStyle/>
          <a:p>
            <a:r>
              <a:rPr lang="en-IN" dirty="0"/>
              <a:t>In this project we have used </a:t>
            </a:r>
            <a:r>
              <a:rPr lang="en-IN" dirty="0" err="1"/>
              <a:t>dlib</a:t>
            </a:r>
            <a:r>
              <a:rPr lang="en-IN" dirty="0"/>
              <a:t> and </a:t>
            </a:r>
            <a:r>
              <a:rPr lang="en-IN" dirty="0" err="1"/>
              <a:t>face_recognition</a:t>
            </a:r>
            <a:endParaRPr lang="en-IN" dirty="0"/>
          </a:p>
          <a:p>
            <a:r>
              <a:rPr lang="en-IN" dirty="0"/>
              <a:t>These models implement deep metric model and triplet model.</a:t>
            </a:r>
          </a:p>
          <a:p>
            <a:r>
              <a:rPr lang="en-IN" dirty="0"/>
              <a:t>ResNet-34 is the CNN model used.</a:t>
            </a:r>
          </a:p>
        </p:txBody>
      </p:sp>
    </p:spTree>
    <p:extLst>
      <p:ext uri="{BB962C8B-B14F-4D97-AF65-F5344CB8AC3E}">
        <p14:creationId xmlns:p14="http://schemas.microsoft.com/office/powerpoint/2010/main" val="34414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5C88-9ADA-41C0-87FC-5501495EF201}"/>
              </a:ext>
            </a:extLst>
          </p:cNvPr>
          <p:cNvSpPr>
            <a:spLocks noGrp="1"/>
          </p:cNvSpPr>
          <p:nvPr>
            <p:ph type="title"/>
          </p:nvPr>
        </p:nvSpPr>
        <p:spPr/>
        <p:txBody>
          <a:bodyPr/>
          <a:lstStyle/>
          <a:p>
            <a:r>
              <a:rPr lang="en-IN" dirty="0"/>
              <a:t>Deep metric learning and triplet model</a:t>
            </a:r>
          </a:p>
        </p:txBody>
      </p:sp>
      <p:pic>
        <p:nvPicPr>
          <p:cNvPr id="4" name="Content Placeholder 3">
            <a:extLst>
              <a:ext uri="{FF2B5EF4-FFF2-40B4-BE49-F238E27FC236}">
                <a16:creationId xmlns:a16="http://schemas.microsoft.com/office/drawing/2014/main" id="{807571C8-200D-4F03-82DB-F7D28BA49FE5}"/>
              </a:ext>
            </a:extLst>
          </p:cNvPr>
          <p:cNvPicPr>
            <a:picLocks noGrp="1"/>
          </p:cNvPicPr>
          <p:nvPr>
            <p:ph idx="1"/>
          </p:nvPr>
        </p:nvPicPr>
        <p:blipFill>
          <a:blip r:embed="rId2"/>
          <a:stretch>
            <a:fillRect/>
          </a:stretch>
        </p:blipFill>
        <p:spPr>
          <a:xfrm>
            <a:off x="2700471" y="2249488"/>
            <a:ext cx="6469165" cy="3541712"/>
          </a:xfrm>
          <a:prstGeom prst="rect">
            <a:avLst/>
          </a:prstGeom>
        </p:spPr>
      </p:pic>
    </p:spTree>
    <p:extLst>
      <p:ext uri="{BB962C8B-B14F-4D97-AF65-F5344CB8AC3E}">
        <p14:creationId xmlns:p14="http://schemas.microsoft.com/office/powerpoint/2010/main" val="50434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TotalTime>
  <Words>847</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FACE RECOGNITION AND IDENTIFICATION</vt:lpstr>
      <vt:lpstr>TEAM MEMBERS</vt:lpstr>
      <vt:lpstr>WHAT IS BIOMETRICS ?</vt:lpstr>
      <vt:lpstr>Face Recognition </vt:lpstr>
      <vt:lpstr>FACE RECOGNITION Process</vt:lpstr>
      <vt:lpstr>PowerPoint Presentation</vt:lpstr>
      <vt:lpstr>COMPONENTS OF FACE RECOGNITION SYSTEMS</vt:lpstr>
      <vt:lpstr>The method we used</vt:lpstr>
      <vt:lpstr>Deep metric learning and triplet model</vt:lpstr>
      <vt:lpstr>Example</vt:lpstr>
      <vt:lpstr>Implementation</vt:lpstr>
      <vt:lpstr>Image ACQUISITON</vt:lpstr>
      <vt:lpstr>Image Processing</vt:lpstr>
      <vt:lpstr>ALGORITHM</vt:lpstr>
      <vt:lpstr>WORKING EXAMPLES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AND IDENTIFICATION</dc:title>
  <dc:creator>Sai Saathvik</dc:creator>
  <cp:lastModifiedBy>Nachi Muthu</cp:lastModifiedBy>
  <cp:revision>13</cp:revision>
  <dcterms:created xsi:type="dcterms:W3CDTF">2020-05-29T16:45:43Z</dcterms:created>
  <dcterms:modified xsi:type="dcterms:W3CDTF">2020-05-30T07:44:47Z</dcterms:modified>
</cp:coreProperties>
</file>