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f8e6fb00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f8e6fb00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f8e6fb00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f8e6fb00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f8e6fb00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f8e6fb00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Random forest classification was around 50% accurate which is better than random guessing the three stages of cancer per patient. The gene features used by the decision trees were genes known to be related to breast cancer, highlighted in this section over here, these genes are related to cell over proliferation and immune activity in cells commonly used to clear cancerous cells. This suggests that although the classification predictions were not completely accurate, the random forest can identify genes that play a role in breast cancer development.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f8e6fb0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f8e6fb0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the United States of America, one out of eight women will develop breast cancer, the rate of incidence increases by one percent every year. Breast cancer is a leading cause of cancer related mortality in women. Survival based prediction models would be beneficial to estimate the need for aggressive treatment in patients. </a:t>
            </a:r>
            <a:r>
              <a:rPr lang="en">
                <a:solidFill>
                  <a:schemeClr val="dk1"/>
                </a:solidFill>
              </a:rPr>
              <a:t>One such feature that is commonly looked at to predict mortality is tumor stage.</a:t>
            </a:r>
            <a:r>
              <a:rPr lang="en">
                <a:solidFill>
                  <a:schemeClr val="dk1"/>
                </a:solidFill>
              </a:rPr>
              <a:t> Here, we attempt to combine genetic sequencing and pathology imaging data to see if these metrics will be sufficient for predicting tumor stage. This project will demonstrate if the use of image analysis in combination with multi-omics can be useful for predicting factors closely related to survivability in breast cancer patients.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f8e6fb00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f8e6fb00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data utilized in this experiment was performed using the Breast Invasive Carcinoma, or BRCA dataset. This dataset contains clinical, genetic, and pathological data pertaining to the cancer diagnosis. At the time of data acquisition, only 84 were reported to contain images taken from the same medical device, GE 1.5 Tesla magnet strength scanners, along with genomic data. Surprisingly, once the data was accessed, only 33 of the reported 84 patients had both pathology images and genetic sequence data available. At this point it would have been beneficial to go find more data available to us for training because 33 is a small sample size, however, there are instances in the molecular clinical field where </a:t>
            </a:r>
            <a:r>
              <a:rPr lang="en">
                <a:solidFill>
                  <a:schemeClr val="dk1"/>
                </a:solidFill>
              </a:rPr>
              <a:t>obtaining</a:t>
            </a:r>
            <a:r>
              <a:rPr lang="en">
                <a:solidFill>
                  <a:schemeClr val="dk1"/>
                </a:solidFill>
              </a:rPr>
              <a:t> a sufficiently large dataset is difficult. So we decided to attempt predictive modeling to see what challenges small sample size would give 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f8e6fb0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f8e6fb0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We aimed to recapitulate the modeling experiment performed by a group who attempted cancer survivability prediction models using sequencing multi-omics. And we also added a twist with the addition of pathology image data. For clinical molecular studies, many models have focused on utilizing a singular omics dataset to train classification, leaving a question of if a greater variety of datasets may improve survival predictions. Random forest classifier was run on the combination of RNAseq, miRNA, methylation, and mutational sequencing data for each patient as features. Considering the low patient sample size, the classifier was trained using the leave-one-out cross validation method to utilize the maximum amount of data available. These predictions were then combined through adaboost to achieve the final classification.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f8e6fb0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f8e6fb0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Random forest classification was around 50% accurate which is better than random guessing the three stages of cancer per patient. The gene features used by the decision trees were genes known to be related to breast cancer, highlighted in this section over here, these genes are related to cell over proliferation and immune activity in cells commonly used to clear cancerous cells. This suggests that although the classification predictions were not completely accurate, the random forest can identify genes that play a role in breast cancer development.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f8e6fb00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f8e6fb00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f8e6fb00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f8e6fb00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f8e6fb00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f8e6fb00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predicted classification outcomes of the random forest classifier and CNN were given to an Adaboost classifier as features, which integrated both image and genomic based classification models, boosting the classification accuracy to 100%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f8e6fb0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f8e6fb0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Generalizing a high dimensional dataset such as gene expression data can be difficult with low sample size, likely led to overfitting in this initial attempt. This has highlighted need to increase sample size. I’m especially interested in including an extra feature that I did not see when analyzing this genomic dataset which is labeled batch sequencing. Expression data of the same sample can change with every sequencing run, these differences are referred to as batch effect. I’m interested to see how batch effect can impact molecular clinical data.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Future directions can include using graphical or bayesian models trained on gene expression data that have weights on known important genes. It would be interesting to use these techniques to find a set of gene targets related to the development of breast cancer. I would be interested in playing around with expertsys, which is this Bayesian rule list classifier which gives a small set of features to target for a given outcome that is human readable.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breastcancer.org/facts-statistic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s://www.kaggle.com/datasets/samdemharter/brca-multiomics-tcga" TargetMode="External"/><Relationship Id="rId5" Type="http://schemas.openxmlformats.org/officeDocument/2006/relationships/image" Target="../media/image7.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b="1" lang="en" sz="4400"/>
              <a:t>Multi-Omics Predictive Model for Cancer Stage Classification</a:t>
            </a:r>
            <a:endParaRPr sz="4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Presented by: Angela Xu, Pratibha Pradeep, Saathvik Chandupatla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analysis data future directions</a:t>
            </a:r>
            <a:endParaRPr/>
          </a:p>
        </p:txBody>
      </p:sp>
      <p:sp>
        <p:nvSpPr>
          <p:cNvPr id="162" name="Google Shape;162;p22"/>
          <p:cNvSpPr txBox="1"/>
          <p:nvPr>
            <p:ph idx="1" type="body"/>
          </p:nvPr>
        </p:nvSpPr>
        <p:spPr>
          <a:xfrm>
            <a:off x="311700" y="1152475"/>
            <a:ext cx="8520600" cy="364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40"/>
              <a:buNone/>
            </a:pPr>
            <a:r>
              <a:rPr lang="en" sz="1840"/>
              <a:t>Explainability and Interpretability:</a:t>
            </a:r>
            <a:endParaRPr sz="1840"/>
          </a:p>
          <a:p>
            <a:pPr indent="-320040" lvl="0" marL="457200" rtl="0" algn="l">
              <a:lnSpc>
                <a:spcPct val="100000"/>
              </a:lnSpc>
              <a:spcBef>
                <a:spcPts val="1200"/>
              </a:spcBef>
              <a:spcAft>
                <a:spcPts val="0"/>
              </a:spcAft>
              <a:buClr>
                <a:schemeClr val="dk2"/>
              </a:buClr>
              <a:buSzPts val="1440"/>
              <a:buChar char="●"/>
            </a:pPr>
            <a:r>
              <a:rPr lang="en" sz="1440"/>
              <a:t>Incorporate attention mechanisms or Grad-CAM (Gradient-weighted Class Activation Mapping) to highlight regions of interest, helping clinicians interpret model predictions.</a:t>
            </a:r>
            <a:endParaRPr sz="1440"/>
          </a:p>
          <a:p>
            <a:pPr indent="0" lvl="0" marL="0" rtl="0" algn="l">
              <a:lnSpc>
                <a:spcPct val="100000"/>
              </a:lnSpc>
              <a:spcBef>
                <a:spcPts val="1200"/>
              </a:spcBef>
              <a:spcAft>
                <a:spcPts val="0"/>
              </a:spcAft>
              <a:buSzPts val="440"/>
              <a:buNone/>
            </a:pPr>
            <a:r>
              <a:rPr lang="en"/>
              <a:t>Data Augmentation and Balancing:</a:t>
            </a:r>
            <a:endParaRPr/>
          </a:p>
          <a:p>
            <a:pPr indent="-320040" lvl="0" marL="457200" rtl="0" algn="l">
              <a:lnSpc>
                <a:spcPct val="100000"/>
              </a:lnSpc>
              <a:spcBef>
                <a:spcPts val="1200"/>
              </a:spcBef>
              <a:spcAft>
                <a:spcPts val="0"/>
              </a:spcAft>
              <a:buClr>
                <a:schemeClr val="dk2"/>
              </a:buClr>
              <a:buSzPts val="1440"/>
              <a:buChar char="●"/>
            </a:pPr>
            <a:r>
              <a:rPr lang="en" sz="1440"/>
              <a:t>Use advanced augmentation techniques to improve model robustness against data variability.</a:t>
            </a:r>
            <a:endParaRPr sz="1440"/>
          </a:p>
          <a:p>
            <a:pPr indent="0" lvl="0" marL="0" rtl="0" algn="l">
              <a:lnSpc>
                <a:spcPct val="100000"/>
              </a:lnSpc>
              <a:spcBef>
                <a:spcPts val="1200"/>
              </a:spcBef>
              <a:spcAft>
                <a:spcPts val="0"/>
              </a:spcAft>
              <a:buSzPts val="440"/>
              <a:buNone/>
            </a:pPr>
            <a:r>
              <a:rPr lang="en"/>
              <a:t>Larger Datasets:</a:t>
            </a:r>
            <a:endParaRPr/>
          </a:p>
          <a:p>
            <a:pPr indent="-320040" lvl="0" marL="457200" rtl="0" algn="l">
              <a:lnSpc>
                <a:spcPct val="100000"/>
              </a:lnSpc>
              <a:spcBef>
                <a:spcPts val="1200"/>
              </a:spcBef>
              <a:spcAft>
                <a:spcPts val="0"/>
              </a:spcAft>
              <a:buClr>
                <a:schemeClr val="dk2"/>
              </a:buClr>
              <a:buSzPts val="1440"/>
              <a:buChar char="●"/>
            </a:pPr>
            <a:r>
              <a:rPr lang="en" sz="1440"/>
              <a:t>Had to limit the size of image data used due to a lack of computing power.</a:t>
            </a:r>
            <a:endParaRPr sz="1440"/>
          </a:p>
          <a:p>
            <a:pPr indent="0" lvl="0" marL="0" rtl="0" algn="l">
              <a:lnSpc>
                <a:spcPct val="100000"/>
              </a:lnSpc>
              <a:spcBef>
                <a:spcPts val="1200"/>
              </a:spcBef>
              <a:spcAft>
                <a:spcPts val="0"/>
              </a:spcAft>
              <a:buSzPts val="440"/>
              <a:buNone/>
            </a:pPr>
            <a:r>
              <a:rPr lang="en"/>
              <a:t>Robustness to Data Variability:</a:t>
            </a:r>
            <a:endParaRPr/>
          </a:p>
          <a:p>
            <a:pPr indent="-320040" lvl="0" marL="457200" rtl="0" algn="l">
              <a:lnSpc>
                <a:spcPct val="100000"/>
              </a:lnSpc>
              <a:spcBef>
                <a:spcPts val="1200"/>
              </a:spcBef>
              <a:spcAft>
                <a:spcPts val="0"/>
              </a:spcAft>
              <a:buClr>
                <a:schemeClr val="dk2"/>
              </a:buClr>
              <a:buSzPts val="1440"/>
              <a:buChar char="●"/>
            </a:pPr>
            <a:r>
              <a:rPr lang="en" sz="1440"/>
              <a:t>Conduct robustness testing on data with noise, artifacts, or from different imaging devices.</a:t>
            </a:r>
            <a:endParaRPr sz="1440"/>
          </a:p>
          <a:p>
            <a:pPr indent="0" lvl="0" marL="0" rtl="0" algn="l">
              <a:lnSpc>
                <a:spcPct val="100000"/>
              </a:lnSpc>
              <a:spcBef>
                <a:spcPts val="1200"/>
              </a:spcBef>
              <a:spcAft>
                <a:spcPts val="1200"/>
              </a:spcAft>
              <a:buSzPts val="440"/>
              <a:buNone/>
            </a:pPr>
            <a:r>
              <a:t/>
            </a:r>
            <a:endParaRPr sz="15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168" name="Google Shape;16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eriod"/>
            </a:pPr>
            <a:r>
              <a:rPr lang="en" u="sng">
                <a:solidFill>
                  <a:schemeClr val="hlink"/>
                </a:solidFill>
                <a:hlinkClick r:id="rId3"/>
              </a:rPr>
              <a:t>https://www.breastcancer.org/facts-statistics</a:t>
            </a:r>
            <a:endParaRPr/>
          </a:p>
          <a:p>
            <a:pPr indent="-308610" lvl="0" marL="457200" rtl="0" algn="l">
              <a:spcBef>
                <a:spcPts val="0"/>
              </a:spcBef>
              <a:spcAft>
                <a:spcPts val="0"/>
              </a:spcAft>
              <a:buSzPct val="100000"/>
              <a:buAutoNum type="arabicPeriod"/>
            </a:pPr>
            <a:r>
              <a:rPr lang="en"/>
              <a:t>Kang HYJ, Ko M, Ryu KS. Prediction model for survival of younger patients with breast cancer using the breast cancer public staging database. Sci Rep. 2024 Oct 28;14(1):25723. doi: 10.1038/s41598-024-76331-y. PMID: 39468113; PMCID: PMC11519337.</a:t>
            </a:r>
            <a:endParaRPr/>
          </a:p>
          <a:p>
            <a:pPr indent="-308610" lvl="0" marL="457200" rtl="0" algn="l">
              <a:spcBef>
                <a:spcPts val="0"/>
              </a:spcBef>
              <a:spcAft>
                <a:spcPts val="0"/>
              </a:spcAft>
              <a:buSzPct val="100000"/>
              <a:buAutoNum type="arabicPeriod"/>
            </a:pPr>
            <a:r>
              <a:rPr lang="en"/>
              <a:t>Poirion OB, Jing Z, Chaudhary K, Huang S, Garmire LX. DeepProg: an ensemble of deep-learning and machine-learning models for prognosis prediction using multi-omics data. Genome Med. 2021 Jul 14;13(1):112. doi: 10.1186/s13073-021-00930-x. PMID: 34261540; PMCID: PMC8281595.</a:t>
            </a:r>
            <a:endParaRPr/>
          </a:p>
          <a:p>
            <a:pPr indent="-308610" lvl="0" marL="457200" rtl="0" algn="l">
              <a:spcBef>
                <a:spcPts val="0"/>
              </a:spcBef>
              <a:spcAft>
                <a:spcPts val="0"/>
              </a:spcAft>
              <a:buSzPct val="100000"/>
              <a:buAutoNum type="arabicPeriod"/>
            </a:pPr>
            <a:r>
              <a:rPr lang="en"/>
              <a:t>Lingle, W., Erickson, B. J., Zuley, M. L., Jarosz, R., Bonaccio, E., Filippini, J., Net, J. M., Levi, L., Morris, E. A., Figler, G. G., Elnajjar, P., Kirk, S., Lee, Y., Giger, M., &amp; Gruszauskas, N. (2016). The Cancer Genome Atlas Breast Invasive Carcinoma Collection (TCGA-BRCA) (Version 3) [Data set]. The Cancer Imaging Archive</a:t>
            </a:r>
            <a:endParaRPr/>
          </a:p>
          <a:p>
            <a:pPr indent="-308610" lvl="0" marL="457200" rtl="0" algn="l">
              <a:spcBef>
                <a:spcPts val="0"/>
              </a:spcBef>
              <a:spcAft>
                <a:spcPts val="0"/>
              </a:spcAft>
              <a:buSzPct val="100000"/>
              <a:buAutoNum type="arabicPeriod"/>
            </a:pPr>
            <a:r>
              <a:rPr lang="en"/>
              <a:t>Vasaikar SV, Straub P, Wang J, Zhang B. LinkedOmics: analyzing multi-omics data within and across 32 cancer types. Nucleic Acids Res. 2018 Jan 4;46(D1):D956-D963. doi: 10.1093/nar/gkx1090. PMID: 29136207; PMCID: PMC5753188.</a:t>
            </a:r>
            <a:endParaRPr/>
          </a:p>
          <a:p>
            <a:pPr indent="-308610" lvl="0" marL="457200" rtl="0" algn="l">
              <a:spcBef>
                <a:spcPts val="0"/>
              </a:spcBef>
              <a:spcAft>
                <a:spcPts val="0"/>
              </a:spcAft>
              <a:buSzPct val="100000"/>
              <a:buAutoNum type="arabicPeriod"/>
            </a:pPr>
            <a:r>
              <a:rPr lang="en"/>
              <a:t>https://www.linkedomics.org/data_download/TCGA-BRCA/	</a:t>
            </a:r>
            <a:endParaRPr/>
          </a:p>
          <a:p>
            <a:pPr indent="-308610" lvl="0" marL="457200" rtl="0" algn="l">
              <a:spcBef>
                <a:spcPts val="0"/>
              </a:spcBef>
              <a:spcAft>
                <a:spcPts val="0"/>
              </a:spcAft>
              <a:buSzPct val="100000"/>
              <a:buAutoNum type="arabicPeriod"/>
            </a:pPr>
            <a:r>
              <a:rPr lang="en"/>
              <a:t>Benjamin Letham, Cynthia Rudin, Tyler H. McCormick, David Madigan "Interpretable classifiers using rules and Bayesian analysis: Building a better stroke prediction model," The Annals of Applied Statistics, Ann. Appl. Stat. 9(3), 1350-1371, (September 2015)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1722925" y="4986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t>Random Forest Classifier highlights known cancer genes</a:t>
            </a:r>
            <a:endParaRPr sz="1820"/>
          </a:p>
        </p:txBody>
      </p:sp>
      <p:pic>
        <p:nvPicPr>
          <p:cNvPr id="174" name="Google Shape;174;p24"/>
          <p:cNvPicPr preferRelativeResize="0"/>
          <p:nvPr/>
        </p:nvPicPr>
        <p:blipFill>
          <a:blip r:embed="rId3">
            <a:alphaModFix/>
          </a:blip>
          <a:stretch>
            <a:fillRect/>
          </a:stretch>
        </p:blipFill>
        <p:spPr>
          <a:xfrm>
            <a:off x="2160100" y="995175"/>
            <a:ext cx="4823799" cy="3153151"/>
          </a:xfrm>
          <a:prstGeom prst="rect">
            <a:avLst/>
          </a:prstGeom>
          <a:noFill/>
          <a:ln>
            <a:noFill/>
          </a:ln>
        </p:spPr>
      </p:pic>
      <p:sp>
        <p:nvSpPr>
          <p:cNvPr id="175" name="Google Shape;175;p24"/>
          <p:cNvSpPr txBox="1"/>
          <p:nvPr/>
        </p:nvSpPr>
        <p:spPr>
          <a:xfrm>
            <a:off x="1920250" y="4238250"/>
            <a:ext cx="5719500" cy="740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2"/>
                </a:solidFill>
              </a:rPr>
              <a:t>One of the decision trees generated by random forest splits the data by genes known to be related to cancer.</a:t>
            </a:r>
            <a:endParaRPr sz="1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Breast Cancer: affects 13% of women in the US</a:t>
            </a:r>
            <a:endParaRPr/>
          </a:p>
        </p:txBody>
      </p:sp>
      <p:pic>
        <p:nvPicPr>
          <p:cNvPr id="61" name="Google Shape;61;p14"/>
          <p:cNvPicPr preferRelativeResize="0"/>
          <p:nvPr/>
        </p:nvPicPr>
        <p:blipFill>
          <a:blip r:embed="rId3">
            <a:alphaModFix/>
          </a:blip>
          <a:stretch>
            <a:fillRect/>
          </a:stretch>
        </p:blipFill>
        <p:spPr>
          <a:xfrm>
            <a:off x="4572000" y="789125"/>
            <a:ext cx="4521577" cy="3820975"/>
          </a:xfrm>
          <a:prstGeom prst="rect">
            <a:avLst/>
          </a:prstGeom>
          <a:noFill/>
          <a:ln>
            <a:noFill/>
          </a:ln>
        </p:spPr>
      </p:pic>
      <p:sp>
        <p:nvSpPr>
          <p:cNvPr id="62" name="Google Shape;62;p14"/>
          <p:cNvSpPr txBox="1"/>
          <p:nvPr/>
        </p:nvSpPr>
        <p:spPr>
          <a:xfrm>
            <a:off x="4807800" y="4626675"/>
            <a:ext cx="2631000" cy="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Image taken from: https://nbcf.org.au/about-breast-cancer/breast-cancer-stats/</a:t>
            </a:r>
            <a:endParaRPr sz="600">
              <a:solidFill>
                <a:schemeClr val="dk2"/>
              </a:solidFill>
            </a:endParaRPr>
          </a:p>
        </p:txBody>
      </p:sp>
      <p:pic>
        <p:nvPicPr>
          <p:cNvPr id="63" name="Google Shape;63;p14"/>
          <p:cNvPicPr preferRelativeResize="0"/>
          <p:nvPr/>
        </p:nvPicPr>
        <p:blipFill>
          <a:blip r:embed="rId4">
            <a:alphaModFix/>
          </a:blip>
          <a:stretch>
            <a:fillRect/>
          </a:stretch>
        </p:blipFill>
        <p:spPr>
          <a:xfrm>
            <a:off x="311702" y="902050"/>
            <a:ext cx="3820975" cy="3820975"/>
          </a:xfrm>
          <a:prstGeom prst="rect">
            <a:avLst/>
          </a:prstGeom>
          <a:noFill/>
          <a:ln>
            <a:noFill/>
          </a:ln>
        </p:spPr>
      </p:pic>
      <p:sp>
        <p:nvSpPr>
          <p:cNvPr id="64" name="Google Shape;64;p14"/>
          <p:cNvSpPr txBox="1"/>
          <p:nvPr/>
        </p:nvSpPr>
        <p:spPr>
          <a:xfrm>
            <a:off x="258800" y="4602900"/>
            <a:ext cx="3623100" cy="2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Image taken from: https://www.westsuburbanmc.com/understanding-the-5-stages-of-breast-cancer-and-prognosis/</a:t>
            </a:r>
            <a:endParaRPr sz="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Cancer Genome Atlas Breast Invasive Carcinoma (TCGA-BRCA)</a:t>
            </a:r>
            <a:endParaRPr/>
          </a:p>
        </p:txBody>
      </p:sp>
      <p:pic>
        <p:nvPicPr>
          <p:cNvPr id="70" name="Google Shape;70;p15"/>
          <p:cNvPicPr preferRelativeResize="0"/>
          <p:nvPr/>
        </p:nvPicPr>
        <p:blipFill rotWithShape="1">
          <a:blip r:embed="rId3">
            <a:alphaModFix/>
          </a:blip>
          <a:srcRect b="7300" l="0" r="39929" t="6906"/>
          <a:stretch/>
        </p:blipFill>
        <p:spPr>
          <a:xfrm>
            <a:off x="432775" y="1370900"/>
            <a:ext cx="2295351" cy="3278025"/>
          </a:xfrm>
          <a:prstGeom prst="rect">
            <a:avLst/>
          </a:prstGeom>
          <a:noFill/>
          <a:ln>
            <a:noFill/>
          </a:ln>
        </p:spPr>
      </p:pic>
      <p:sp>
        <p:nvSpPr>
          <p:cNvPr id="71" name="Google Shape;71;p15"/>
          <p:cNvSpPr txBox="1"/>
          <p:nvPr/>
        </p:nvSpPr>
        <p:spPr>
          <a:xfrm>
            <a:off x="258775" y="4798450"/>
            <a:ext cx="45828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Image taken from: </a:t>
            </a:r>
            <a:r>
              <a:rPr lang="en" sz="700" u="sng">
                <a:solidFill>
                  <a:schemeClr val="hlink"/>
                </a:solidFill>
                <a:hlinkClick r:id="rId4"/>
              </a:rPr>
              <a:t>https://www.kaggle.com/datasets/samdemharter/brca-multiomics-tcga</a:t>
            </a:r>
            <a:r>
              <a:rPr lang="en" sz="700">
                <a:solidFill>
                  <a:schemeClr val="dk2"/>
                </a:solidFill>
              </a:rPr>
              <a:t>, https://www.data-in-brief.com/</a:t>
            </a:r>
            <a:endParaRPr sz="700">
              <a:solidFill>
                <a:schemeClr val="dk2"/>
              </a:solidFill>
            </a:endParaRPr>
          </a:p>
        </p:txBody>
      </p:sp>
      <p:sp>
        <p:nvSpPr>
          <p:cNvPr id="72" name="Google Shape;72;p15"/>
          <p:cNvSpPr txBox="1"/>
          <p:nvPr/>
        </p:nvSpPr>
        <p:spPr>
          <a:xfrm>
            <a:off x="2804325" y="3477250"/>
            <a:ext cx="3623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93 patients with tissue images</a:t>
            </a:r>
            <a:endParaRPr sz="1800">
              <a:solidFill>
                <a:schemeClr val="dk1"/>
              </a:solidFill>
            </a:endParaRPr>
          </a:p>
        </p:txBody>
      </p:sp>
      <p:grpSp>
        <p:nvGrpSpPr>
          <p:cNvPr id="73" name="Google Shape;73;p15"/>
          <p:cNvGrpSpPr/>
          <p:nvPr/>
        </p:nvGrpSpPr>
        <p:grpSpPr>
          <a:xfrm>
            <a:off x="2775200" y="1370900"/>
            <a:ext cx="3288801" cy="2040875"/>
            <a:chOff x="5553375" y="2674150"/>
            <a:chExt cx="3288801" cy="2040875"/>
          </a:xfrm>
        </p:grpSpPr>
        <p:pic>
          <p:nvPicPr>
            <p:cNvPr id="74" name="Google Shape;74;p15"/>
            <p:cNvPicPr preferRelativeResize="0"/>
            <p:nvPr/>
          </p:nvPicPr>
          <p:blipFill rotWithShape="1">
            <a:blip r:embed="rId5">
              <a:alphaModFix/>
            </a:blip>
            <a:srcRect b="0" l="0" r="55259" t="60320"/>
            <a:stretch/>
          </p:blipFill>
          <p:spPr>
            <a:xfrm>
              <a:off x="5553375" y="2674150"/>
              <a:ext cx="3288801" cy="2040875"/>
            </a:xfrm>
            <a:prstGeom prst="rect">
              <a:avLst/>
            </a:prstGeom>
            <a:noFill/>
            <a:ln>
              <a:noFill/>
            </a:ln>
          </p:spPr>
        </p:pic>
        <p:sp>
          <p:nvSpPr>
            <p:cNvPr id="75" name="Google Shape;75;p15"/>
            <p:cNvSpPr txBox="1"/>
            <p:nvPr/>
          </p:nvSpPr>
          <p:spPr>
            <a:xfrm>
              <a:off x="6123325" y="2853125"/>
              <a:ext cx="2228100" cy="1041000"/>
            </a:xfrm>
            <a:prstGeom prst="rect">
              <a:avLst/>
            </a:prstGeom>
            <a:solidFill>
              <a:srgbClr val="A64D79"/>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2000">
                  <a:solidFill>
                    <a:schemeClr val="lt1"/>
                  </a:solidFill>
                </a:rPr>
                <a:t>84 patients with</a:t>
              </a:r>
              <a:r>
                <a:rPr lang="en" sz="2000">
                  <a:solidFill>
                    <a:schemeClr val="lt1"/>
                  </a:solidFill>
                </a:rPr>
                <a:t> images and gene expression data</a:t>
              </a:r>
              <a:endParaRPr sz="2000">
                <a:solidFill>
                  <a:schemeClr val="lt1"/>
                </a:solidFill>
              </a:endParaRPr>
            </a:p>
          </p:txBody>
        </p:sp>
      </p:grpSp>
      <p:sp>
        <p:nvSpPr>
          <p:cNvPr id="76" name="Google Shape;76;p15"/>
          <p:cNvSpPr txBox="1"/>
          <p:nvPr/>
        </p:nvSpPr>
        <p:spPr>
          <a:xfrm>
            <a:off x="6639475" y="2724150"/>
            <a:ext cx="2048700" cy="158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A64D79"/>
                </a:solidFill>
              </a:rPr>
              <a:t>33 patients with both</a:t>
            </a:r>
            <a:endParaRPr sz="2400">
              <a:solidFill>
                <a:srgbClr val="A64D79"/>
              </a:solidFill>
            </a:endParaRPr>
          </a:p>
        </p:txBody>
      </p:sp>
      <p:sp>
        <p:nvSpPr>
          <p:cNvPr id="77" name="Google Shape;77;p15"/>
          <p:cNvSpPr txBox="1"/>
          <p:nvPr/>
        </p:nvSpPr>
        <p:spPr>
          <a:xfrm>
            <a:off x="2775200" y="3033775"/>
            <a:ext cx="30408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Image taken from web</a:t>
            </a:r>
            <a:endParaRPr sz="1800">
              <a:solidFill>
                <a:schemeClr val="dk2"/>
              </a:solidFill>
            </a:endParaRPr>
          </a:p>
        </p:txBody>
      </p:sp>
      <p:sp>
        <p:nvSpPr>
          <p:cNvPr id="78" name="Google Shape;78;p15"/>
          <p:cNvSpPr/>
          <p:nvPr/>
        </p:nvSpPr>
        <p:spPr>
          <a:xfrm rot="1822363">
            <a:off x="6157069" y="2307662"/>
            <a:ext cx="798025" cy="399066"/>
          </a:xfrm>
          <a:prstGeom prst="rightArrow">
            <a:avLst>
              <a:gd fmla="val 50000" name="adj1"/>
              <a:gd fmla="val 50000" name="adj2"/>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rot="-2699086">
            <a:off x="6269270" y="3676921"/>
            <a:ext cx="797829" cy="399232"/>
          </a:xfrm>
          <a:prstGeom prst="rightArrow">
            <a:avLst>
              <a:gd fmla="val 50000" name="adj1"/>
              <a:gd fmla="val 50000" name="adj2"/>
            </a:avLst>
          </a:prstGeom>
          <a:solidFill>
            <a:srgbClr val="A64D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0" name="Google Shape;80;p15"/>
          <p:cNvPicPr preferRelativeResize="0"/>
          <p:nvPr/>
        </p:nvPicPr>
        <p:blipFill>
          <a:blip r:embed="rId6">
            <a:alphaModFix/>
          </a:blip>
          <a:stretch>
            <a:fillRect/>
          </a:stretch>
        </p:blipFill>
        <p:spPr>
          <a:xfrm>
            <a:off x="2889900" y="3894116"/>
            <a:ext cx="3040800" cy="9241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flow</a:t>
            </a:r>
            <a:endParaRPr/>
          </a:p>
        </p:txBody>
      </p:sp>
      <p:grpSp>
        <p:nvGrpSpPr>
          <p:cNvPr id="86" name="Google Shape;86;p16"/>
          <p:cNvGrpSpPr/>
          <p:nvPr/>
        </p:nvGrpSpPr>
        <p:grpSpPr>
          <a:xfrm>
            <a:off x="430724" y="977423"/>
            <a:ext cx="2437486" cy="1487383"/>
            <a:chOff x="172660" y="1216825"/>
            <a:chExt cx="3148800" cy="1921435"/>
          </a:xfrm>
        </p:grpSpPr>
        <p:grpSp>
          <p:nvGrpSpPr>
            <p:cNvPr id="87" name="Google Shape;87;p16"/>
            <p:cNvGrpSpPr/>
            <p:nvPr/>
          </p:nvGrpSpPr>
          <p:grpSpPr>
            <a:xfrm>
              <a:off x="172660" y="1216825"/>
              <a:ext cx="3148800" cy="1921435"/>
              <a:chOff x="627700" y="1110650"/>
              <a:chExt cx="3148800" cy="3105600"/>
            </a:xfrm>
          </p:grpSpPr>
          <p:sp>
            <p:nvSpPr>
              <p:cNvPr id="88" name="Google Shape;88;p16"/>
              <p:cNvSpPr/>
              <p:nvPr/>
            </p:nvSpPr>
            <p:spPr>
              <a:xfrm>
                <a:off x="627700" y="1110650"/>
                <a:ext cx="3148800" cy="3105600"/>
              </a:xfrm>
              <a:prstGeom prst="rect">
                <a:avLst/>
              </a:prstGeom>
              <a:noFill/>
              <a:ln cap="flat" cmpd="sng" w="28575">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6"/>
              <p:cNvSpPr txBox="1"/>
              <p:nvPr/>
            </p:nvSpPr>
            <p:spPr>
              <a:xfrm>
                <a:off x="1045588" y="3558328"/>
                <a:ext cx="25785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A64D79"/>
                    </a:solidFill>
                  </a:rPr>
                  <a:t>Multi-omics dataset</a:t>
                </a:r>
                <a:endParaRPr sz="1600">
                  <a:solidFill>
                    <a:srgbClr val="A64D79"/>
                  </a:solidFill>
                </a:endParaRPr>
              </a:p>
            </p:txBody>
          </p:sp>
        </p:grpSp>
        <p:pic>
          <p:nvPicPr>
            <p:cNvPr id="90" name="Google Shape;90;p16"/>
            <p:cNvPicPr preferRelativeResize="0"/>
            <p:nvPr/>
          </p:nvPicPr>
          <p:blipFill rotWithShape="1">
            <a:blip r:embed="rId3">
              <a:alphaModFix/>
            </a:blip>
            <a:srcRect b="0" l="0" r="25283" t="34188"/>
            <a:stretch/>
          </p:blipFill>
          <p:spPr>
            <a:xfrm>
              <a:off x="311700" y="1551225"/>
              <a:ext cx="1460352" cy="1286426"/>
            </a:xfrm>
            <a:prstGeom prst="rect">
              <a:avLst/>
            </a:prstGeom>
            <a:noFill/>
            <a:ln>
              <a:noFill/>
            </a:ln>
          </p:spPr>
        </p:pic>
        <p:pic>
          <p:nvPicPr>
            <p:cNvPr id="91" name="Google Shape;91;p16"/>
            <p:cNvPicPr preferRelativeResize="0"/>
            <p:nvPr/>
          </p:nvPicPr>
          <p:blipFill rotWithShape="1">
            <a:blip r:embed="rId4">
              <a:alphaModFix/>
            </a:blip>
            <a:srcRect b="0" l="0" r="67241" t="0"/>
            <a:stretch/>
          </p:blipFill>
          <p:spPr>
            <a:xfrm>
              <a:off x="2223605" y="1724375"/>
              <a:ext cx="893150" cy="1004275"/>
            </a:xfrm>
            <a:prstGeom prst="rect">
              <a:avLst/>
            </a:prstGeom>
            <a:noFill/>
            <a:ln>
              <a:noFill/>
            </a:ln>
          </p:spPr>
        </p:pic>
        <p:pic>
          <p:nvPicPr>
            <p:cNvPr id="92" name="Google Shape;92;p16"/>
            <p:cNvPicPr preferRelativeResize="0"/>
            <p:nvPr/>
          </p:nvPicPr>
          <p:blipFill rotWithShape="1">
            <a:blip r:embed="rId5">
              <a:alphaModFix/>
            </a:blip>
            <a:srcRect b="0" l="0" r="50327" t="0"/>
            <a:stretch/>
          </p:blipFill>
          <p:spPr>
            <a:xfrm>
              <a:off x="1446425" y="1216825"/>
              <a:ext cx="1575124" cy="1697024"/>
            </a:xfrm>
            <a:prstGeom prst="rect">
              <a:avLst/>
            </a:prstGeom>
            <a:noFill/>
            <a:ln>
              <a:noFill/>
            </a:ln>
          </p:spPr>
        </p:pic>
      </p:grpSp>
      <p:sp>
        <p:nvSpPr>
          <p:cNvPr id="93" name="Google Shape;93;p16"/>
          <p:cNvSpPr/>
          <p:nvPr/>
        </p:nvSpPr>
        <p:spPr>
          <a:xfrm>
            <a:off x="922700" y="4366900"/>
            <a:ext cx="1298400" cy="3777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RF Prediction</a:t>
            </a:r>
            <a:endParaRPr/>
          </a:p>
        </p:txBody>
      </p:sp>
      <p:grpSp>
        <p:nvGrpSpPr>
          <p:cNvPr id="94" name="Google Shape;94;p16"/>
          <p:cNvGrpSpPr/>
          <p:nvPr/>
        </p:nvGrpSpPr>
        <p:grpSpPr>
          <a:xfrm>
            <a:off x="903556" y="2692086"/>
            <a:ext cx="1253126" cy="1255698"/>
            <a:chOff x="903525" y="2692000"/>
            <a:chExt cx="1510519" cy="1513619"/>
          </a:xfrm>
        </p:grpSpPr>
        <p:sp>
          <p:nvSpPr>
            <p:cNvPr id="95" name="Google Shape;95;p16"/>
            <p:cNvSpPr/>
            <p:nvPr/>
          </p:nvSpPr>
          <p:spPr>
            <a:xfrm>
              <a:off x="903525" y="3252350"/>
              <a:ext cx="377700" cy="377700"/>
            </a:xfrm>
            <a:prstGeom prst="ellipse">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6"/>
            <p:cNvSpPr/>
            <p:nvPr/>
          </p:nvSpPr>
          <p:spPr>
            <a:xfrm>
              <a:off x="1658738" y="3288959"/>
              <a:ext cx="377700" cy="377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6"/>
            <p:cNvSpPr/>
            <p:nvPr/>
          </p:nvSpPr>
          <p:spPr>
            <a:xfrm>
              <a:off x="1383052" y="3827919"/>
              <a:ext cx="377700" cy="377700"/>
            </a:xfrm>
            <a:prstGeom prst="ellipse">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6"/>
            <p:cNvSpPr/>
            <p:nvPr/>
          </p:nvSpPr>
          <p:spPr>
            <a:xfrm>
              <a:off x="2036344" y="3827919"/>
              <a:ext cx="377700" cy="377700"/>
            </a:xfrm>
            <a:prstGeom prst="ellipse">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6"/>
            <p:cNvSpPr/>
            <p:nvPr/>
          </p:nvSpPr>
          <p:spPr>
            <a:xfrm>
              <a:off x="1281131" y="2692000"/>
              <a:ext cx="377700" cy="377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00" name="Google Shape;100;p16"/>
            <p:cNvCxnSpPr>
              <a:endCxn id="96" idx="0"/>
            </p:cNvCxnSpPr>
            <p:nvPr/>
          </p:nvCxnSpPr>
          <p:spPr>
            <a:xfrm>
              <a:off x="1574888" y="3040259"/>
              <a:ext cx="272700" cy="248700"/>
            </a:xfrm>
            <a:prstGeom prst="straightConnector1">
              <a:avLst/>
            </a:prstGeom>
            <a:noFill/>
            <a:ln cap="flat" cmpd="sng" w="9525">
              <a:solidFill>
                <a:schemeClr val="dk2"/>
              </a:solidFill>
              <a:prstDash val="solid"/>
              <a:round/>
              <a:headEnd len="med" w="med" type="none"/>
              <a:tailEnd len="med" w="med" type="triangle"/>
            </a:ln>
          </p:spPr>
        </p:cxnSp>
        <p:cxnSp>
          <p:nvCxnSpPr>
            <p:cNvPr id="101" name="Google Shape;101;p16"/>
            <p:cNvCxnSpPr>
              <a:endCxn id="95" idx="0"/>
            </p:cNvCxnSpPr>
            <p:nvPr/>
          </p:nvCxnSpPr>
          <p:spPr>
            <a:xfrm flipH="1">
              <a:off x="1092375" y="3021950"/>
              <a:ext cx="241200" cy="2304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6"/>
            <p:cNvCxnSpPr>
              <a:stCxn id="96" idx="6"/>
            </p:cNvCxnSpPr>
            <p:nvPr/>
          </p:nvCxnSpPr>
          <p:spPr>
            <a:xfrm>
              <a:off x="2036438" y="3477809"/>
              <a:ext cx="222300" cy="350100"/>
            </a:xfrm>
            <a:prstGeom prst="straightConnector1">
              <a:avLst/>
            </a:prstGeom>
            <a:noFill/>
            <a:ln cap="flat" cmpd="sng" w="9525">
              <a:solidFill>
                <a:schemeClr val="dk2"/>
              </a:solidFill>
              <a:prstDash val="solid"/>
              <a:round/>
              <a:headEnd len="med" w="med" type="none"/>
              <a:tailEnd len="med" w="med" type="triangle"/>
            </a:ln>
          </p:spPr>
        </p:cxnSp>
        <p:cxnSp>
          <p:nvCxnSpPr>
            <p:cNvPr id="103" name="Google Shape;103;p16"/>
            <p:cNvCxnSpPr>
              <a:endCxn id="97" idx="0"/>
            </p:cNvCxnSpPr>
            <p:nvPr/>
          </p:nvCxnSpPr>
          <p:spPr>
            <a:xfrm flipH="1">
              <a:off x="1571902" y="3588519"/>
              <a:ext cx="120600" cy="239400"/>
            </a:xfrm>
            <a:prstGeom prst="straightConnector1">
              <a:avLst/>
            </a:prstGeom>
            <a:noFill/>
            <a:ln cap="flat" cmpd="sng" w="9525">
              <a:solidFill>
                <a:schemeClr val="dk2"/>
              </a:solidFill>
              <a:prstDash val="solid"/>
              <a:round/>
              <a:headEnd len="med" w="med" type="none"/>
              <a:tailEnd len="med" w="med" type="triangle"/>
            </a:ln>
          </p:spPr>
        </p:cxnSp>
      </p:grpSp>
      <p:sp>
        <p:nvSpPr>
          <p:cNvPr id="104" name="Google Shape;104;p16"/>
          <p:cNvSpPr txBox="1"/>
          <p:nvPr/>
        </p:nvSpPr>
        <p:spPr>
          <a:xfrm>
            <a:off x="387563" y="3795375"/>
            <a:ext cx="2437500" cy="350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t>Random Forest Classifier</a:t>
            </a:r>
            <a:endParaRPr sz="1500"/>
          </a:p>
        </p:txBody>
      </p:sp>
      <p:sp>
        <p:nvSpPr>
          <p:cNvPr id="105" name="Google Shape;105;p16"/>
          <p:cNvSpPr/>
          <p:nvPr/>
        </p:nvSpPr>
        <p:spPr>
          <a:xfrm rot="901744">
            <a:off x="2588157" y="2174421"/>
            <a:ext cx="453513" cy="1535542"/>
          </a:xfrm>
          <a:prstGeom prst="curvedLeftArrow">
            <a:avLst>
              <a:gd fmla="val 25000" name="adj1"/>
              <a:gd fmla="val 50000" name="adj2"/>
              <a:gd fmla="val 25000" name="adj3"/>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6"/>
          <p:cNvSpPr/>
          <p:nvPr/>
        </p:nvSpPr>
        <p:spPr>
          <a:xfrm rot="1801627">
            <a:off x="2473681" y="3876328"/>
            <a:ext cx="377690" cy="965434"/>
          </a:xfrm>
          <a:prstGeom prst="curvedLeftArrow">
            <a:avLst>
              <a:gd fmla="val 25000" name="adj1"/>
              <a:gd fmla="val 47419" name="adj2"/>
              <a:gd fmla="val 25000" name="adj3"/>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6"/>
          <p:cNvSpPr/>
          <p:nvPr/>
        </p:nvSpPr>
        <p:spPr>
          <a:xfrm>
            <a:off x="7027325" y="940900"/>
            <a:ext cx="1298400" cy="3777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RF Prediction</a:t>
            </a:r>
            <a:endParaRPr/>
          </a:p>
        </p:txBody>
      </p:sp>
      <p:sp>
        <p:nvSpPr>
          <p:cNvPr id="108" name="Google Shape;108;p16"/>
          <p:cNvSpPr/>
          <p:nvPr/>
        </p:nvSpPr>
        <p:spPr>
          <a:xfrm>
            <a:off x="7027325" y="2068900"/>
            <a:ext cx="1298400" cy="572700"/>
          </a:xfrm>
          <a:prstGeom prst="rect">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CNN Prediction</a:t>
            </a:r>
            <a:endParaRPr/>
          </a:p>
        </p:txBody>
      </p:sp>
      <p:sp>
        <p:nvSpPr>
          <p:cNvPr id="109" name="Google Shape;109;p16"/>
          <p:cNvSpPr/>
          <p:nvPr/>
        </p:nvSpPr>
        <p:spPr>
          <a:xfrm>
            <a:off x="7271675" y="1259200"/>
            <a:ext cx="809700" cy="809700"/>
          </a:xfrm>
          <a:prstGeom prst="mathPlus">
            <a:avLst>
              <a:gd fmla="val 23520" name="adj1"/>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6"/>
          <p:cNvSpPr/>
          <p:nvPr/>
        </p:nvSpPr>
        <p:spPr>
          <a:xfrm rot="5400000">
            <a:off x="7471175" y="2699200"/>
            <a:ext cx="410700" cy="486000"/>
          </a:xfrm>
          <a:prstGeom prst="rightArrow">
            <a:avLst>
              <a:gd fmla="val 50000" name="adj1"/>
              <a:gd fmla="val 50000" name="adj2"/>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6"/>
          <p:cNvSpPr/>
          <p:nvPr/>
        </p:nvSpPr>
        <p:spPr>
          <a:xfrm>
            <a:off x="7027325" y="3242800"/>
            <a:ext cx="1298400" cy="3291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Adaboost</a:t>
            </a:r>
            <a:endParaRPr/>
          </a:p>
        </p:txBody>
      </p:sp>
      <p:sp>
        <p:nvSpPr>
          <p:cNvPr id="112" name="Google Shape;112;p16"/>
          <p:cNvSpPr/>
          <p:nvPr/>
        </p:nvSpPr>
        <p:spPr>
          <a:xfrm>
            <a:off x="7027325" y="4173100"/>
            <a:ext cx="1298400" cy="5727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Final classification</a:t>
            </a:r>
            <a:endParaRPr/>
          </a:p>
        </p:txBody>
      </p:sp>
      <p:sp>
        <p:nvSpPr>
          <p:cNvPr id="113" name="Google Shape;113;p16"/>
          <p:cNvSpPr/>
          <p:nvPr/>
        </p:nvSpPr>
        <p:spPr>
          <a:xfrm rot="5400000">
            <a:off x="7471175" y="3655125"/>
            <a:ext cx="410700" cy="486000"/>
          </a:xfrm>
          <a:prstGeom prst="rightArrow">
            <a:avLst>
              <a:gd fmla="val 50000" name="adj1"/>
              <a:gd fmla="val 50000" name="adj2"/>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6"/>
          <p:cNvSpPr txBox="1"/>
          <p:nvPr/>
        </p:nvSpPr>
        <p:spPr>
          <a:xfrm>
            <a:off x="2535775" y="2739625"/>
            <a:ext cx="607800" cy="377700"/>
          </a:xfrm>
          <a:prstGeom prst="rect">
            <a:avLst/>
          </a:prstGeom>
          <a:solidFill>
            <a:schemeClr val="lt1"/>
          </a:solidFill>
          <a:ln cap="flat" cmpd="sng" w="952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C27BA0"/>
                </a:solidFill>
              </a:rPr>
              <a:t>LOO</a:t>
            </a:r>
            <a:endParaRPr sz="1500">
              <a:solidFill>
                <a:srgbClr val="C27BA0"/>
              </a:solidFill>
            </a:endParaRPr>
          </a:p>
        </p:txBody>
      </p:sp>
      <p:pic>
        <p:nvPicPr>
          <p:cNvPr id="115" name="Google Shape;115;p16"/>
          <p:cNvPicPr preferRelativeResize="0"/>
          <p:nvPr/>
        </p:nvPicPr>
        <p:blipFill>
          <a:blip r:embed="rId6">
            <a:alphaModFix/>
          </a:blip>
          <a:stretch>
            <a:fillRect/>
          </a:stretch>
        </p:blipFill>
        <p:spPr>
          <a:xfrm>
            <a:off x="3569062" y="257107"/>
            <a:ext cx="2714275" cy="47350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Classifier highlights known cancer genes</a:t>
            </a:r>
            <a:endParaRPr/>
          </a:p>
        </p:txBody>
      </p:sp>
      <p:pic>
        <p:nvPicPr>
          <p:cNvPr id="121" name="Google Shape;121;p17"/>
          <p:cNvPicPr preferRelativeResize="0"/>
          <p:nvPr/>
        </p:nvPicPr>
        <p:blipFill>
          <a:blip r:embed="rId3">
            <a:alphaModFix/>
          </a:blip>
          <a:stretch>
            <a:fillRect/>
          </a:stretch>
        </p:blipFill>
        <p:spPr>
          <a:xfrm>
            <a:off x="152400" y="1170125"/>
            <a:ext cx="5845471" cy="3820976"/>
          </a:xfrm>
          <a:prstGeom prst="rect">
            <a:avLst/>
          </a:prstGeom>
          <a:noFill/>
          <a:ln>
            <a:noFill/>
          </a:ln>
        </p:spPr>
      </p:pic>
      <p:sp>
        <p:nvSpPr>
          <p:cNvPr id="122" name="Google Shape;122;p17"/>
          <p:cNvSpPr txBox="1"/>
          <p:nvPr/>
        </p:nvSpPr>
        <p:spPr>
          <a:xfrm>
            <a:off x="6419850" y="1093925"/>
            <a:ext cx="2620200" cy="3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FEZF1 - TF promotes cell </a:t>
            </a:r>
            <a:r>
              <a:rPr lang="en" sz="1800">
                <a:solidFill>
                  <a:schemeClr val="dk2"/>
                </a:solidFill>
              </a:rPr>
              <a:t>growth</a:t>
            </a:r>
            <a:r>
              <a:rPr lang="en" sz="1800">
                <a:solidFill>
                  <a:schemeClr val="dk2"/>
                </a:solidFill>
              </a:rPr>
              <a:t> and migration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CMPK2 - macrophage activation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SKAP2 - immune regulator</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confusion matrix</a:t>
            </a:r>
            <a:endParaRPr/>
          </a:p>
        </p:txBody>
      </p:sp>
      <p:pic>
        <p:nvPicPr>
          <p:cNvPr id="128" name="Google Shape;128;p18"/>
          <p:cNvPicPr preferRelativeResize="0"/>
          <p:nvPr/>
        </p:nvPicPr>
        <p:blipFill>
          <a:blip r:embed="rId3">
            <a:alphaModFix/>
          </a:blip>
          <a:stretch>
            <a:fillRect/>
          </a:stretch>
        </p:blipFill>
        <p:spPr>
          <a:xfrm>
            <a:off x="152400" y="1170125"/>
            <a:ext cx="4544431" cy="3820974"/>
          </a:xfrm>
          <a:prstGeom prst="rect">
            <a:avLst/>
          </a:prstGeom>
          <a:noFill/>
          <a:ln>
            <a:noFill/>
          </a:ln>
        </p:spPr>
      </p:pic>
      <p:sp>
        <p:nvSpPr>
          <p:cNvPr id="129" name="Google Shape;129;p18"/>
          <p:cNvSpPr txBox="1"/>
          <p:nvPr/>
        </p:nvSpPr>
        <p:spPr>
          <a:xfrm>
            <a:off x="5261625" y="1181375"/>
            <a:ext cx="3589500" cy="319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True predictions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Diagonal represents the correctly classified cases, indicated a fairly accurate model</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Misclassifications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Model struggles in </a:t>
            </a:r>
            <a:r>
              <a:rPr lang="en" sz="1800">
                <a:solidFill>
                  <a:schemeClr val="dk2"/>
                </a:solidFill>
              </a:rPr>
              <a:t>differentiating</a:t>
            </a:r>
            <a:r>
              <a:rPr lang="en" sz="1800">
                <a:solidFill>
                  <a:schemeClr val="dk2"/>
                </a:solidFill>
              </a:rPr>
              <a:t> Stage 1 and 2 sometimes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Model Bias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High concentration of Stage 2 -&gt; </a:t>
            </a:r>
            <a:r>
              <a:rPr lang="en" sz="1800">
                <a:solidFill>
                  <a:schemeClr val="dk2"/>
                </a:solidFill>
              </a:rPr>
              <a:t>potential</a:t>
            </a:r>
            <a:r>
              <a:rPr lang="en" sz="1800">
                <a:solidFill>
                  <a:schemeClr val="dk2"/>
                </a:solidFill>
              </a:rPr>
              <a:t> bias?</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 training and validation accuracy/loss</a:t>
            </a:r>
            <a:endParaRPr/>
          </a:p>
        </p:txBody>
      </p:sp>
      <p:pic>
        <p:nvPicPr>
          <p:cNvPr id="135" name="Google Shape;135;p19"/>
          <p:cNvPicPr preferRelativeResize="0"/>
          <p:nvPr/>
        </p:nvPicPr>
        <p:blipFill>
          <a:blip r:embed="rId3">
            <a:alphaModFix/>
          </a:blip>
          <a:stretch>
            <a:fillRect/>
          </a:stretch>
        </p:blipFill>
        <p:spPr>
          <a:xfrm>
            <a:off x="152400" y="1170125"/>
            <a:ext cx="4419602" cy="3404535"/>
          </a:xfrm>
          <a:prstGeom prst="rect">
            <a:avLst/>
          </a:prstGeom>
          <a:noFill/>
          <a:ln>
            <a:noFill/>
          </a:ln>
        </p:spPr>
      </p:pic>
      <p:pic>
        <p:nvPicPr>
          <p:cNvPr id="136" name="Google Shape;136;p19"/>
          <p:cNvPicPr preferRelativeResize="0"/>
          <p:nvPr/>
        </p:nvPicPr>
        <p:blipFill>
          <a:blip r:embed="rId4">
            <a:alphaModFix/>
          </a:blip>
          <a:stretch>
            <a:fillRect/>
          </a:stretch>
        </p:blipFill>
        <p:spPr>
          <a:xfrm>
            <a:off x="4593578" y="1170125"/>
            <a:ext cx="4398023" cy="3404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Adaboost combines prediction improving class accuracy</a:t>
            </a:r>
            <a:endParaRPr/>
          </a:p>
        </p:txBody>
      </p:sp>
      <p:sp>
        <p:nvSpPr>
          <p:cNvPr id="142" name="Google Shape;142;p20"/>
          <p:cNvSpPr/>
          <p:nvPr/>
        </p:nvSpPr>
        <p:spPr>
          <a:xfrm>
            <a:off x="311700" y="1193500"/>
            <a:ext cx="4251900" cy="8229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Random Forest Classifier (~50% classification accuracy)</a:t>
            </a:r>
            <a:endParaRPr sz="1800"/>
          </a:p>
        </p:txBody>
      </p:sp>
      <p:sp>
        <p:nvSpPr>
          <p:cNvPr id="143" name="Google Shape;143;p20"/>
          <p:cNvSpPr/>
          <p:nvPr/>
        </p:nvSpPr>
        <p:spPr>
          <a:xfrm>
            <a:off x="421500" y="3400000"/>
            <a:ext cx="4142100" cy="8229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Convolutional Neural Network Image Classifier (85% classification accuracy)</a:t>
            </a:r>
            <a:endParaRPr sz="1800"/>
          </a:p>
        </p:txBody>
      </p:sp>
      <p:sp>
        <p:nvSpPr>
          <p:cNvPr id="144" name="Google Shape;144;p20"/>
          <p:cNvSpPr/>
          <p:nvPr/>
        </p:nvSpPr>
        <p:spPr>
          <a:xfrm>
            <a:off x="4663450" y="2290575"/>
            <a:ext cx="2235600" cy="891600"/>
          </a:xfrm>
          <a:prstGeom prst="rightArrow">
            <a:avLst>
              <a:gd fmla="val 50000" name="adj1"/>
              <a:gd fmla="val 50000" name="adj2"/>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rPr>
              <a:t>Adaboost</a:t>
            </a:r>
            <a:endParaRPr sz="2000">
              <a:solidFill>
                <a:schemeClr val="lt1"/>
              </a:solidFill>
            </a:endParaRPr>
          </a:p>
        </p:txBody>
      </p:sp>
      <p:cxnSp>
        <p:nvCxnSpPr>
          <p:cNvPr id="145" name="Google Shape;145;p20"/>
          <p:cNvCxnSpPr/>
          <p:nvPr/>
        </p:nvCxnSpPr>
        <p:spPr>
          <a:xfrm>
            <a:off x="4563600" y="1604950"/>
            <a:ext cx="872700" cy="8727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0"/>
          <p:cNvCxnSpPr/>
          <p:nvPr/>
        </p:nvCxnSpPr>
        <p:spPr>
          <a:xfrm flipH="1" rot="10800000">
            <a:off x="4572000" y="2986625"/>
            <a:ext cx="903300" cy="9033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0"/>
          <p:cNvSpPr/>
          <p:nvPr/>
        </p:nvSpPr>
        <p:spPr>
          <a:xfrm>
            <a:off x="7022600" y="2222000"/>
            <a:ext cx="1741800" cy="12345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100</a:t>
            </a:r>
            <a:r>
              <a:rPr lang="en" sz="2000"/>
              <a:t>% Classification Accuracy</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 expression data future directions</a:t>
            </a:r>
            <a:endParaRPr/>
          </a:p>
        </p:txBody>
      </p:sp>
      <p:sp>
        <p:nvSpPr>
          <p:cNvPr id="153" name="Google Shape;153;p21"/>
          <p:cNvSpPr txBox="1"/>
          <p:nvPr>
            <p:ph idx="1" type="body"/>
          </p:nvPr>
        </p:nvSpPr>
        <p:spPr>
          <a:xfrm>
            <a:off x="311700" y="1152475"/>
            <a:ext cx="8520600" cy="105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patient samples </a:t>
            </a:r>
            <a:endParaRPr/>
          </a:p>
          <a:p>
            <a:pPr indent="-317500" lvl="1" marL="914400" rtl="0" algn="l">
              <a:spcBef>
                <a:spcPts val="0"/>
              </a:spcBef>
              <a:spcAft>
                <a:spcPts val="0"/>
              </a:spcAft>
              <a:buSzPts val="1400"/>
              <a:buChar char="○"/>
            </a:pPr>
            <a:r>
              <a:rPr lang="en"/>
              <a:t>Chemically challenging - would like to include an extra feature focusing on batch sequencing</a:t>
            </a:r>
            <a:endParaRPr/>
          </a:p>
          <a:p>
            <a:pPr indent="-342900" lvl="0" marL="457200" rtl="0" algn="l">
              <a:spcBef>
                <a:spcPts val="0"/>
              </a:spcBef>
              <a:spcAft>
                <a:spcPts val="0"/>
              </a:spcAft>
              <a:buSzPts val="1800"/>
              <a:buChar char="●"/>
            </a:pPr>
            <a:r>
              <a:rPr lang="en"/>
              <a:t>Be interesting to run a classifier with human readable interpretability</a:t>
            </a:r>
            <a:endParaRPr/>
          </a:p>
        </p:txBody>
      </p:sp>
      <p:pic>
        <p:nvPicPr>
          <p:cNvPr id="154" name="Google Shape;154;p21"/>
          <p:cNvPicPr preferRelativeResize="0"/>
          <p:nvPr/>
        </p:nvPicPr>
        <p:blipFill>
          <a:blip r:embed="rId3">
            <a:alphaModFix/>
          </a:blip>
          <a:stretch>
            <a:fillRect/>
          </a:stretch>
        </p:blipFill>
        <p:spPr>
          <a:xfrm>
            <a:off x="561438" y="2571749"/>
            <a:ext cx="8021124" cy="2168649"/>
          </a:xfrm>
          <a:prstGeom prst="rect">
            <a:avLst/>
          </a:prstGeom>
          <a:noFill/>
          <a:ln>
            <a:noFill/>
          </a:ln>
        </p:spPr>
      </p:pic>
      <p:sp>
        <p:nvSpPr>
          <p:cNvPr id="155" name="Google Shape;155;p21"/>
          <p:cNvSpPr txBox="1"/>
          <p:nvPr/>
        </p:nvSpPr>
        <p:spPr>
          <a:xfrm>
            <a:off x="181875" y="4624475"/>
            <a:ext cx="33858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Letham et al., 2015</a:t>
            </a:r>
            <a:endParaRPr>
              <a:solidFill>
                <a:schemeClr val="dk2"/>
              </a:solidFill>
            </a:endParaRPr>
          </a:p>
        </p:txBody>
      </p:sp>
      <p:sp>
        <p:nvSpPr>
          <p:cNvPr id="156" name="Google Shape;156;p21"/>
          <p:cNvSpPr txBox="1"/>
          <p:nvPr/>
        </p:nvSpPr>
        <p:spPr>
          <a:xfrm>
            <a:off x="561450" y="2146550"/>
            <a:ext cx="7914000" cy="3666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rPr>
              <a:t>sklearn-expertsys</a:t>
            </a:r>
            <a:endParaRPr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