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b312eadb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b312ead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b312eadbb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b312ead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5992ae0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5992ae0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b312eadbb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b312ead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3a73042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3a73042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7d6f0b8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7d6f0b8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Internship Update - DeepTek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t>Saatvik Maheshwari</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437875" y="259650"/>
            <a:ext cx="3986700" cy="56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latin typeface="Lato"/>
                <a:ea typeface="Lato"/>
                <a:cs typeface="Lato"/>
                <a:sym typeface="Lato"/>
              </a:rPr>
              <a:t>Problem Statement and Dataset</a:t>
            </a:r>
            <a:endParaRPr b="1" sz="2000">
              <a:latin typeface="Lato"/>
              <a:ea typeface="Lato"/>
              <a:cs typeface="Lato"/>
              <a:sym typeface="Lato"/>
            </a:endParaRPr>
          </a:p>
        </p:txBody>
      </p:sp>
      <p:sp>
        <p:nvSpPr>
          <p:cNvPr id="141" name="Google Shape;141;p14"/>
          <p:cNvSpPr txBox="1"/>
          <p:nvPr>
            <p:ph idx="1" type="body"/>
          </p:nvPr>
        </p:nvSpPr>
        <p:spPr>
          <a:xfrm>
            <a:off x="934150" y="822150"/>
            <a:ext cx="7989300" cy="1770000"/>
          </a:xfrm>
          <a:prstGeom prst="rect">
            <a:avLst/>
          </a:prstGeom>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SzPts val="1450"/>
              <a:buChar char="●"/>
            </a:pPr>
            <a:r>
              <a:rPr lang="en" sz="1450"/>
              <a:t>The RSNA Pneumonia detection dataset was provided to me.</a:t>
            </a:r>
            <a:endParaRPr sz="1450"/>
          </a:p>
          <a:p>
            <a:pPr indent="-320675" lvl="0" marL="457200" rtl="0" algn="l">
              <a:lnSpc>
                <a:spcPct val="115000"/>
              </a:lnSpc>
              <a:spcBef>
                <a:spcPts val="1000"/>
              </a:spcBef>
              <a:spcAft>
                <a:spcPts val="0"/>
              </a:spcAft>
              <a:buSzPts val="1450"/>
              <a:buChar char="●"/>
            </a:pPr>
            <a:r>
              <a:rPr lang="en" sz="1450"/>
              <a:t>The training data consists of the patient IDs and the coordinates of the pneumonia bounding box (if present) in the patient's lung X-Ray.</a:t>
            </a:r>
            <a:endParaRPr sz="1450"/>
          </a:p>
          <a:p>
            <a:pPr indent="-320675" lvl="0" marL="457200" rtl="0" algn="l">
              <a:lnSpc>
                <a:spcPct val="115000"/>
              </a:lnSpc>
              <a:spcBef>
                <a:spcPts val="1000"/>
              </a:spcBef>
              <a:spcAft>
                <a:spcPts val="0"/>
              </a:spcAft>
              <a:buSzPts val="1450"/>
              <a:buChar char="●"/>
            </a:pPr>
            <a:r>
              <a:rPr lang="en" sz="1450"/>
              <a:t>Another dataframe contained the class information, namely lung opacity.</a:t>
            </a:r>
            <a:endParaRPr sz="1450"/>
          </a:p>
          <a:p>
            <a:pPr indent="-320675" lvl="0" marL="457200" rtl="0" algn="l">
              <a:lnSpc>
                <a:spcPct val="115000"/>
              </a:lnSpc>
              <a:spcBef>
                <a:spcPts val="1000"/>
              </a:spcBef>
              <a:spcAft>
                <a:spcPts val="1000"/>
              </a:spcAft>
              <a:buSzPts val="1450"/>
              <a:buChar char="●"/>
            </a:pPr>
            <a:r>
              <a:rPr lang="en" sz="1450"/>
              <a:t>On kaggle, the test images were provided but not labels.</a:t>
            </a:r>
            <a:endParaRPr sz="1450"/>
          </a:p>
        </p:txBody>
      </p:sp>
      <p:pic>
        <p:nvPicPr>
          <p:cNvPr id="142" name="Google Shape;142;p14"/>
          <p:cNvPicPr preferRelativeResize="0"/>
          <p:nvPr/>
        </p:nvPicPr>
        <p:blipFill rotWithShape="1">
          <a:blip r:embed="rId3">
            <a:alphaModFix/>
          </a:blip>
          <a:srcRect b="0" l="4315" r="0" t="0"/>
          <a:stretch/>
        </p:blipFill>
        <p:spPr>
          <a:xfrm>
            <a:off x="1549725" y="2640100"/>
            <a:ext cx="2285935" cy="2347025"/>
          </a:xfrm>
          <a:prstGeom prst="rect">
            <a:avLst/>
          </a:prstGeom>
          <a:noFill/>
          <a:ln>
            <a:noFill/>
          </a:ln>
        </p:spPr>
      </p:pic>
      <p:pic>
        <p:nvPicPr>
          <p:cNvPr id="143" name="Google Shape;143;p14"/>
          <p:cNvPicPr preferRelativeResize="0"/>
          <p:nvPr/>
        </p:nvPicPr>
        <p:blipFill>
          <a:blip r:embed="rId4">
            <a:alphaModFix/>
          </a:blip>
          <a:stretch>
            <a:fillRect/>
          </a:stretch>
        </p:blipFill>
        <p:spPr>
          <a:xfrm>
            <a:off x="4810350" y="2684575"/>
            <a:ext cx="2916274" cy="234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nvSpPr>
        <p:spPr>
          <a:xfrm>
            <a:off x="3346450" y="4528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9" name="Google Shape;149;p15"/>
          <p:cNvSpPr txBox="1"/>
          <p:nvPr/>
        </p:nvSpPr>
        <p:spPr>
          <a:xfrm>
            <a:off x="3813750" y="186050"/>
            <a:ext cx="151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Lato"/>
                <a:ea typeface="Lato"/>
                <a:cs typeface="Lato"/>
                <a:sym typeface="Lato"/>
              </a:rPr>
              <a:t>Timeline</a:t>
            </a:r>
            <a:endParaRPr b="1" sz="2400">
              <a:solidFill>
                <a:schemeClr val="lt1"/>
              </a:solidFill>
              <a:latin typeface="Lato"/>
              <a:ea typeface="Lato"/>
              <a:cs typeface="Lato"/>
              <a:sym typeface="Lato"/>
            </a:endParaRPr>
          </a:p>
        </p:txBody>
      </p:sp>
      <p:pic>
        <p:nvPicPr>
          <p:cNvPr id="150" name="Google Shape;150;p15"/>
          <p:cNvPicPr preferRelativeResize="0"/>
          <p:nvPr/>
        </p:nvPicPr>
        <p:blipFill rotWithShape="1">
          <a:blip r:embed="rId3">
            <a:alphaModFix/>
          </a:blip>
          <a:srcRect b="0" l="11221" r="0" t="0"/>
          <a:stretch/>
        </p:blipFill>
        <p:spPr>
          <a:xfrm>
            <a:off x="1550128" y="853000"/>
            <a:ext cx="6043745" cy="4068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934500" y="745300"/>
            <a:ext cx="7275000" cy="3387600"/>
          </a:xfrm>
          <a:prstGeom prst="rect">
            <a:avLst/>
          </a:prstGeom>
        </p:spPr>
        <p:txBody>
          <a:bodyPr anchorCtr="0" anchor="t" bIns="91425" lIns="91425" spcFirstLastPara="1" rIns="91425" wrap="square" tIns="91425">
            <a:noAutofit/>
          </a:bodyPr>
          <a:lstStyle/>
          <a:p>
            <a:pPr indent="-314960" lvl="0" marL="457200" rtl="0" algn="l">
              <a:lnSpc>
                <a:spcPct val="115000"/>
              </a:lnSpc>
              <a:spcBef>
                <a:spcPts val="0"/>
              </a:spcBef>
              <a:spcAft>
                <a:spcPts val="0"/>
              </a:spcAft>
              <a:buSzPts val="1360"/>
              <a:buFont typeface="Lato"/>
              <a:buChar char="●"/>
            </a:pPr>
            <a:r>
              <a:rPr lang="en" sz="1360">
                <a:latin typeface="Lato"/>
                <a:ea typeface="Lato"/>
                <a:cs typeface="Lato"/>
                <a:sym typeface="Lato"/>
              </a:rPr>
              <a:t>A data generator basically helps the programmer to make efficient use of the memory available.</a:t>
            </a:r>
            <a:endParaRPr sz="1360">
              <a:latin typeface="Lato"/>
              <a:ea typeface="Lato"/>
              <a:cs typeface="Lato"/>
              <a:sym typeface="Lato"/>
            </a:endParaRPr>
          </a:p>
          <a:p>
            <a:pPr indent="-314960" lvl="0" marL="457200" rtl="0" algn="l">
              <a:lnSpc>
                <a:spcPct val="115000"/>
              </a:lnSpc>
              <a:spcBef>
                <a:spcPts val="1000"/>
              </a:spcBef>
              <a:spcAft>
                <a:spcPts val="0"/>
              </a:spcAft>
              <a:buSzPts val="1360"/>
              <a:buFont typeface="Lato"/>
              <a:buChar char="●"/>
            </a:pPr>
            <a:r>
              <a:rPr lang="en" sz="1360">
                <a:latin typeface="Lato"/>
                <a:ea typeface="Lato"/>
                <a:cs typeface="Lato"/>
                <a:sym typeface="Lato"/>
              </a:rPr>
              <a:t> The amount of RAM required to load a large images dataset is not available and Data Generator allows us to load every image one at a time into the RAM and train them accordingly. We used parts of  the Keras Data Generator developed by Stanford. </a:t>
            </a:r>
            <a:endParaRPr sz="1360">
              <a:latin typeface="Lato"/>
              <a:ea typeface="Lato"/>
              <a:cs typeface="Lato"/>
              <a:sym typeface="Lato"/>
            </a:endParaRPr>
          </a:p>
          <a:p>
            <a:pPr indent="-314960" lvl="0" marL="457200" rtl="0" algn="l">
              <a:lnSpc>
                <a:spcPct val="115000"/>
              </a:lnSpc>
              <a:spcBef>
                <a:spcPts val="1000"/>
              </a:spcBef>
              <a:spcAft>
                <a:spcPts val="1000"/>
              </a:spcAft>
              <a:buSzPts val="1360"/>
              <a:buFont typeface="Lato"/>
              <a:buChar char="●"/>
            </a:pPr>
            <a:r>
              <a:rPr lang="en" sz="1360">
                <a:latin typeface="Lato"/>
                <a:ea typeface="Lato"/>
                <a:cs typeface="Lato"/>
                <a:sym typeface="Lato"/>
              </a:rPr>
              <a:t>We used OpenCV’s CLAHE (Contrast Limited Adaptive Histogram Equalization) filter to make our X-Rays better for feature extraction.</a:t>
            </a:r>
            <a:endParaRPr sz="1360">
              <a:latin typeface="Lato"/>
              <a:ea typeface="Lato"/>
              <a:cs typeface="Lato"/>
              <a:sym typeface="Lato"/>
            </a:endParaRPr>
          </a:p>
        </p:txBody>
      </p:sp>
      <p:sp>
        <p:nvSpPr>
          <p:cNvPr id="156" name="Google Shape;156;p16"/>
          <p:cNvSpPr txBox="1"/>
          <p:nvPr/>
        </p:nvSpPr>
        <p:spPr>
          <a:xfrm>
            <a:off x="3237175" y="4777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16"/>
          <p:cNvSpPr txBox="1"/>
          <p:nvPr/>
        </p:nvSpPr>
        <p:spPr>
          <a:xfrm>
            <a:off x="3636925" y="252700"/>
            <a:ext cx="21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Lato"/>
                <a:ea typeface="Lato"/>
                <a:cs typeface="Lato"/>
                <a:sym typeface="Lato"/>
              </a:rPr>
              <a:t>Data </a:t>
            </a:r>
            <a:r>
              <a:rPr b="1" lang="en" sz="2000">
                <a:solidFill>
                  <a:srgbClr val="FFFFFF"/>
                </a:solidFill>
                <a:latin typeface="Lato"/>
                <a:ea typeface="Lato"/>
                <a:cs typeface="Lato"/>
                <a:sym typeface="Lato"/>
              </a:rPr>
              <a:t>Generator</a:t>
            </a:r>
            <a:endParaRPr b="1" sz="2000">
              <a:solidFill>
                <a:schemeClr val="lt1"/>
              </a:solidFill>
              <a:latin typeface="Lato"/>
              <a:ea typeface="Lato"/>
              <a:cs typeface="Lato"/>
              <a:sym typeface="Lato"/>
            </a:endParaRPr>
          </a:p>
        </p:txBody>
      </p:sp>
      <p:pic>
        <p:nvPicPr>
          <p:cNvPr id="158" name="Google Shape;158;p16"/>
          <p:cNvPicPr preferRelativeResize="0"/>
          <p:nvPr/>
        </p:nvPicPr>
        <p:blipFill rotWithShape="1">
          <a:blip r:embed="rId3">
            <a:alphaModFix/>
          </a:blip>
          <a:srcRect b="9853" l="14152" r="4882" t="5054"/>
          <a:stretch/>
        </p:blipFill>
        <p:spPr>
          <a:xfrm>
            <a:off x="1941975" y="2846675"/>
            <a:ext cx="1956600" cy="1912150"/>
          </a:xfrm>
          <a:prstGeom prst="rect">
            <a:avLst/>
          </a:prstGeom>
          <a:noFill/>
          <a:ln>
            <a:noFill/>
          </a:ln>
        </p:spPr>
      </p:pic>
      <p:pic>
        <p:nvPicPr>
          <p:cNvPr id="159" name="Google Shape;159;p16"/>
          <p:cNvPicPr preferRelativeResize="0"/>
          <p:nvPr/>
        </p:nvPicPr>
        <p:blipFill rotWithShape="1">
          <a:blip r:embed="rId4">
            <a:alphaModFix/>
          </a:blip>
          <a:srcRect b="9700" l="13990" r="5044" t="3847"/>
          <a:stretch/>
        </p:blipFill>
        <p:spPr>
          <a:xfrm>
            <a:off x="5355775" y="2831376"/>
            <a:ext cx="1956600" cy="1942745"/>
          </a:xfrm>
          <a:prstGeom prst="rect">
            <a:avLst/>
          </a:prstGeom>
          <a:noFill/>
          <a:ln>
            <a:noFill/>
          </a:ln>
        </p:spPr>
      </p:pic>
      <p:sp>
        <p:nvSpPr>
          <p:cNvPr id="160" name="Google Shape;160;p16"/>
          <p:cNvSpPr txBox="1"/>
          <p:nvPr/>
        </p:nvSpPr>
        <p:spPr>
          <a:xfrm>
            <a:off x="2525925" y="4743300"/>
            <a:ext cx="7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Before                                                                   </a:t>
            </a:r>
            <a:endParaRPr>
              <a:solidFill>
                <a:srgbClr val="FFFFFF"/>
              </a:solidFill>
              <a:latin typeface="Lato"/>
              <a:ea typeface="Lato"/>
              <a:cs typeface="Lato"/>
              <a:sym typeface="Lato"/>
            </a:endParaRPr>
          </a:p>
        </p:txBody>
      </p:sp>
      <p:sp>
        <p:nvSpPr>
          <p:cNvPr id="161" name="Google Shape;161;p16"/>
          <p:cNvSpPr txBox="1"/>
          <p:nvPr/>
        </p:nvSpPr>
        <p:spPr>
          <a:xfrm>
            <a:off x="6104850" y="4743300"/>
            <a:ext cx="9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After</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934500" y="1076407"/>
            <a:ext cx="7275000" cy="1057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sz="1400">
                <a:latin typeface="Lato"/>
                <a:ea typeface="Lato"/>
                <a:cs typeface="Lato"/>
                <a:sym typeface="Lato"/>
              </a:rPr>
              <a:t>I </a:t>
            </a:r>
            <a:r>
              <a:rPr lang="en" sz="1400">
                <a:latin typeface="Lato"/>
                <a:ea typeface="Lato"/>
                <a:cs typeface="Lato"/>
                <a:sym typeface="Lato"/>
              </a:rPr>
              <a:t>have </a:t>
            </a:r>
            <a:r>
              <a:rPr lang="en" sz="1400">
                <a:latin typeface="Lato"/>
                <a:ea typeface="Lato"/>
                <a:cs typeface="Lato"/>
                <a:sym typeface="Lato"/>
              </a:rPr>
              <a:t> </a:t>
            </a:r>
            <a:r>
              <a:rPr lang="en" sz="1400">
                <a:latin typeface="Lato"/>
                <a:ea typeface="Lato"/>
                <a:cs typeface="Lato"/>
                <a:sym typeface="Lato"/>
              </a:rPr>
              <a:t>trained 4 models for classification which include DenseNet121, InceptionV3, ResNet50 and VGG 16.</a:t>
            </a:r>
            <a:endParaRPr sz="1400">
              <a:latin typeface="Lato"/>
              <a:ea typeface="Lato"/>
              <a:cs typeface="Lato"/>
              <a:sym typeface="Lato"/>
            </a:endParaRPr>
          </a:p>
          <a:p>
            <a:pPr indent="-317500" lvl="0" marL="457200" rtl="0" algn="l">
              <a:lnSpc>
                <a:spcPct val="100000"/>
              </a:lnSpc>
              <a:spcBef>
                <a:spcPts val="1000"/>
              </a:spcBef>
              <a:spcAft>
                <a:spcPts val="1000"/>
              </a:spcAft>
              <a:buSzPts val="1400"/>
              <a:buFont typeface="Lato"/>
              <a:buChar char="●"/>
            </a:pPr>
            <a:r>
              <a:rPr lang="en" sz="1400">
                <a:latin typeface="Lato"/>
                <a:ea typeface="Lato"/>
                <a:cs typeface="Lato"/>
                <a:sym typeface="Lato"/>
              </a:rPr>
              <a:t>The  metrics of the models trained are as follows:</a:t>
            </a:r>
            <a:endParaRPr sz="1400">
              <a:latin typeface="Lato"/>
              <a:ea typeface="Lato"/>
              <a:cs typeface="Lato"/>
              <a:sym typeface="Lato"/>
            </a:endParaRPr>
          </a:p>
        </p:txBody>
      </p:sp>
      <p:sp>
        <p:nvSpPr>
          <p:cNvPr id="167" name="Google Shape;167;p17"/>
          <p:cNvSpPr txBox="1"/>
          <p:nvPr/>
        </p:nvSpPr>
        <p:spPr>
          <a:xfrm>
            <a:off x="2534400" y="4528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8" name="Google Shape;168;p17"/>
          <p:cNvSpPr txBox="1"/>
          <p:nvPr/>
        </p:nvSpPr>
        <p:spPr>
          <a:xfrm>
            <a:off x="3094825" y="452800"/>
            <a:ext cx="277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FF"/>
                </a:solidFill>
                <a:latin typeface="Lato"/>
                <a:ea typeface="Lato"/>
                <a:cs typeface="Lato"/>
                <a:sym typeface="Lato"/>
              </a:rPr>
              <a:t>Classification Models</a:t>
            </a:r>
            <a:endParaRPr b="1" sz="1900">
              <a:solidFill>
                <a:srgbClr val="FFFFFF"/>
              </a:solidFill>
              <a:latin typeface="Lato"/>
              <a:ea typeface="Lato"/>
              <a:cs typeface="Lato"/>
              <a:sym typeface="Lato"/>
            </a:endParaRPr>
          </a:p>
          <a:p>
            <a:pPr indent="0" lvl="0" marL="0" rtl="0" algn="l">
              <a:spcBef>
                <a:spcPts val="0"/>
              </a:spcBef>
              <a:spcAft>
                <a:spcPts val="0"/>
              </a:spcAft>
              <a:buNone/>
            </a:pPr>
            <a:r>
              <a:t/>
            </a:r>
            <a:endParaRPr b="1" sz="2000">
              <a:solidFill>
                <a:schemeClr val="lt1"/>
              </a:solidFill>
              <a:latin typeface="Lato"/>
              <a:ea typeface="Lato"/>
              <a:cs typeface="Lato"/>
              <a:sym typeface="Lato"/>
            </a:endParaRPr>
          </a:p>
        </p:txBody>
      </p:sp>
      <p:pic>
        <p:nvPicPr>
          <p:cNvPr id="169" name="Google Shape;169;p17"/>
          <p:cNvPicPr preferRelativeResize="0"/>
          <p:nvPr/>
        </p:nvPicPr>
        <p:blipFill>
          <a:blip r:embed="rId3">
            <a:alphaModFix/>
          </a:blip>
          <a:stretch>
            <a:fillRect/>
          </a:stretch>
        </p:blipFill>
        <p:spPr>
          <a:xfrm>
            <a:off x="450113" y="2483025"/>
            <a:ext cx="8243774" cy="129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a:blip r:embed="rId3">
            <a:alphaModFix/>
          </a:blip>
          <a:stretch>
            <a:fillRect/>
          </a:stretch>
        </p:blipFill>
        <p:spPr>
          <a:xfrm>
            <a:off x="2447075" y="1716575"/>
            <a:ext cx="4249850" cy="3292750"/>
          </a:xfrm>
          <a:prstGeom prst="rect">
            <a:avLst/>
          </a:prstGeom>
          <a:noFill/>
          <a:ln>
            <a:noFill/>
          </a:ln>
        </p:spPr>
      </p:pic>
      <p:sp>
        <p:nvSpPr>
          <p:cNvPr id="175" name="Google Shape;175;p18"/>
          <p:cNvSpPr txBox="1"/>
          <p:nvPr/>
        </p:nvSpPr>
        <p:spPr>
          <a:xfrm>
            <a:off x="3409650" y="282425"/>
            <a:ext cx="2324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FF"/>
                </a:solidFill>
                <a:latin typeface="Lato"/>
                <a:ea typeface="Lato"/>
                <a:cs typeface="Lato"/>
                <a:sym typeface="Lato"/>
              </a:rPr>
              <a:t>Model Comparison</a:t>
            </a:r>
            <a:endParaRPr b="1" sz="2000">
              <a:solidFill>
                <a:schemeClr val="lt1"/>
              </a:solidFill>
              <a:latin typeface="Lato"/>
              <a:ea typeface="Lato"/>
              <a:cs typeface="Lato"/>
              <a:sym typeface="Lato"/>
            </a:endParaRPr>
          </a:p>
        </p:txBody>
      </p:sp>
      <p:sp>
        <p:nvSpPr>
          <p:cNvPr id="176" name="Google Shape;176;p18"/>
          <p:cNvSpPr txBox="1"/>
          <p:nvPr>
            <p:ph type="title"/>
          </p:nvPr>
        </p:nvSpPr>
        <p:spPr>
          <a:xfrm>
            <a:off x="1007500" y="824907"/>
            <a:ext cx="7275000" cy="1057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sz="1400">
                <a:latin typeface="Lato"/>
                <a:ea typeface="Lato"/>
                <a:cs typeface="Lato"/>
                <a:sym typeface="Lato"/>
              </a:rPr>
              <a:t>InceptionV3 outperforms all other architectures.</a:t>
            </a:r>
            <a:endParaRPr sz="1400">
              <a:latin typeface="Lato"/>
              <a:ea typeface="Lato"/>
              <a:cs typeface="Lato"/>
              <a:sym typeface="Lato"/>
            </a:endParaRPr>
          </a:p>
          <a:p>
            <a:pPr indent="-317500" lvl="1" marL="914400" rtl="0" algn="l">
              <a:lnSpc>
                <a:spcPct val="100000"/>
              </a:lnSpc>
              <a:spcBef>
                <a:spcPts val="1000"/>
              </a:spcBef>
              <a:spcAft>
                <a:spcPts val="1000"/>
              </a:spcAft>
              <a:buSzPts val="1400"/>
              <a:buFont typeface="Lato"/>
              <a:buChar char="○"/>
            </a:pPr>
            <a:r>
              <a:rPr lang="en" sz="1400">
                <a:latin typeface="Lato"/>
                <a:ea typeface="Lato"/>
                <a:cs typeface="Lato"/>
                <a:sym typeface="Lato"/>
              </a:rPr>
              <a:t>Similar performance for image sizes 512 and 224</a:t>
            </a:r>
            <a:endParaRPr sz="1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998175" y="1208275"/>
            <a:ext cx="7275000" cy="3594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Lato"/>
              <a:buChar char="●"/>
            </a:pPr>
            <a:r>
              <a:rPr lang="en" sz="1500">
                <a:latin typeface="Lato"/>
                <a:ea typeface="Lato"/>
                <a:cs typeface="Lato"/>
                <a:sym typeface="Lato"/>
              </a:rPr>
              <a:t>DICOM format of images was a new to me. I learnt about this format and converted it to an appropriate format for our models.</a:t>
            </a:r>
            <a:endParaRPr sz="1500">
              <a:latin typeface="Lato"/>
              <a:ea typeface="Lato"/>
              <a:cs typeface="Lato"/>
              <a:sym typeface="Lato"/>
            </a:endParaRPr>
          </a:p>
          <a:p>
            <a:pPr indent="-323850" lvl="0" marL="457200" rtl="0" algn="l">
              <a:lnSpc>
                <a:spcPct val="115000"/>
              </a:lnSpc>
              <a:spcBef>
                <a:spcPts val="1000"/>
              </a:spcBef>
              <a:spcAft>
                <a:spcPts val="0"/>
              </a:spcAft>
              <a:buClr>
                <a:schemeClr val="lt1"/>
              </a:buClr>
              <a:buSzPts val="1500"/>
              <a:buFont typeface="Lato"/>
              <a:buChar char="●"/>
            </a:pPr>
            <a:r>
              <a:rPr lang="en" sz="1500">
                <a:latin typeface="Lato"/>
                <a:ea typeface="Lato"/>
                <a:cs typeface="Lato"/>
                <a:sym typeface="Lato"/>
              </a:rPr>
              <a:t>Not having worked with image datasets of large size before, I never had the exposure to learn about memory optimization for training Deep Learning models. This led me to learn about and implement a Data Generator.</a:t>
            </a:r>
            <a:endParaRPr sz="1500">
              <a:latin typeface="Lato"/>
              <a:ea typeface="Lato"/>
              <a:cs typeface="Lato"/>
              <a:sym typeface="Lato"/>
            </a:endParaRPr>
          </a:p>
          <a:p>
            <a:pPr indent="-323850" lvl="0" marL="457200" rtl="0" algn="l">
              <a:lnSpc>
                <a:spcPct val="115000"/>
              </a:lnSpc>
              <a:spcBef>
                <a:spcPts val="1000"/>
              </a:spcBef>
              <a:spcAft>
                <a:spcPts val="1000"/>
              </a:spcAft>
              <a:buClr>
                <a:schemeClr val="lt1"/>
              </a:buClr>
              <a:buSzPts val="1500"/>
              <a:buFont typeface="Lato"/>
              <a:buChar char="●"/>
            </a:pPr>
            <a:r>
              <a:rPr lang="en" sz="1500">
                <a:latin typeface="Lato"/>
                <a:ea typeface="Lato"/>
                <a:cs typeface="Lato"/>
                <a:sym typeface="Lato"/>
              </a:rPr>
              <a:t>Duplicates and other irregularities in the data caused issues for training segmentation models. After thorough EDA and preprocessing, we were able to handle multiple annotations for the same patient. This way , we were able to create a more usable dataset for segmentation modelling.</a:t>
            </a:r>
            <a:endParaRPr sz="1500">
              <a:solidFill>
                <a:srgbClr val="FFFFFF"/>
              </a:solidFill>
              <a:latin typeface="Lato"/>
              <a:ea typeface="Lato"/>
              <a:cs typeface="Lato"/>
              <a:sym typeface="Lato"/>
            </a:endParaRPr>
          </a:p>
        </p:txBody>
      </p:sp>
      <p:sp>
        <p:nvSpPr>
          <p:cNvPr id="182" name="Google Shape;182;p19"/>
          <p:cNvSpPr txBox="1"/>
          <p:nvPr/>
        </p:nvSpPr>
        <p:spPr>
          <a:xfrm>
            <a:off x="3346450" y="4528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3" name="Google Shape;183;p19"/>
          <p:cNvSpPr txBox="1"/>
          <p:nvPr/>
        </p:nvSpPr>
        <p:spPr>
          <a:xfrm>
            <a:off x="3183750" y="452800"/>
            <a:ext cx="277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Lato"/>
                <a:ea typeface="Lato"/>
                <a:cs typeface="Lato"/>
                <a:sym typeface="Lato"/>
              </a:rPr>
              <a:t>Challenges and Issues</a:t>
            </a:r>
            <a:endParaRPr b="1" sz="2000">
              <a:solidFill>
                <a:schemeClr val="lt1"/>
              </a:solidFill>
              <a:latin typeface="Lato"/>
              <a:ea typeface="Lato"/>
              <a:cs typeface="Lato"/>
              <a:sym typeface="Lato"/>
            </a:endParaRPr>
          </a:p>
          <a:p>
            <a:pPr indent="0" lvl="0" marL="0" rtl="0" algn="l">
              <a:spcBef>
                <a:spcPts val="0"/>
              </a:spcBef>
              <a:spcAft>
                <a:spcPts val="0"/>
              </a:spcAft>
              <a:buNone/>
            </a:pPr>
            <a:r>
              <a:t/>
            </a:r>
            <a:endParaRPr b="1" sz="1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3498600" y="497950"/>
            <a:ext cx="21468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Future</a:t>
            </a:r>
            <a:r>
              <a:rPr b="1" lang="en" sz="2000">
                <a:latin typeface="Lato"/>
                <a:ea typeface="Lato"/>
                <a:cs typeface="Lato"/>
                <a:sym typeface="Lato"/>
              </a:rPr>
              <a:t> Actions</a:t>
            </a:r>
            <a:endParaRPr b="1" sz="2000">
              <a:latin typeface="Lato"/>
              <a:ea typeface="Lato"/>
              <a:cs typeface="Lato"/>
              <a:sym typeface="Lato"/>
            </a:endParaRPr>
          </a:p>
        </p:txBody>
      </p:sp>
      <p:sp>
        <p:nvSpPr>
          <p:cNvPr id="189" name="Google Shape;189;p20"/>
          <p:cNvSpPr txBox="1"/>
          <p:nvPr>
            <p:ph idx="1" type="body"/>
          </p:nvPr>
        </p:nvSpPr>
        <p:spPr>
          <a:xfrm>
            <a:off x="1077600" y="1363800"/>
            <a:ext cx="74631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Improving performance of Segmentation Models</a:t>
            </a:r>
            <a:endParaRPr sz="1500"/>
          </a:p>
          <a:p>
            <a:pPr indent="-323850" lvl="1" marL="914400" rtl="0" algn="l">
              <a:spcBef>
                <a:spcPts val="1000"/>
              </a:spcBef>
              <a:spcAft>
                <a:spcPts val="0"/>
              </a:spcAft>
              <a:buSzPts val="1500"/>
              <a:buChar char="○"/>
            </a:pPr>
            <a:r>
              <a:rPr lang="en" sz="1500"/>
              <a:t>Tuning for better classification and masks</a:t>
            </a:r>
            <a:endParaRPr sz="1500"/>
          </a:p>
          <a:p>
            <a:pPr indent="-323850" lvl="1" marL="914400" rtl="0" algn="l">
              <a:spcBef>
                <a:spcPts val="1000"/>
              </a:spcBef>
              <a:spcAft>
                <a:spcPts val="0"/>
              </a:spcAft>
              <a:buSzPts val="1500"/>
              <a:buChar char="○"/>
            </a:pPr>
            <a:r>
              <a:rPr lang="en" sz="1500"/>
              <a:t>Trying out more architectures</a:t>
            </a:r>
            <a:endParaRPr sz="1500"/>
          </a:p>
          <a:p>
            <a:pPr indent="-323850" lvl="1" marL="914400" rtl="0" algn="l">
              <a:spcBef>
                <a:spcPts val="1000"/>
              </a:spcBef>
              <a:spcAft>
                <a:spcPts val="0"/>
              </a:spcAft>
              <a:buSzPts val="1500"/>
              <a:buChar char="○"/>
            </a:pPr>
            <a:r>
              <a:rPr lang="en" sz="1500"/>
              <a:t>Debugging and error correction for errors being faced currently.</a:t>
            </a:r>
            <a:endParaRPr sz="1500"/>
          </a:p>
          <a:p>
            <a:pPr indent="0" lvl="0" marL="0" rtl="0" algn="l">
              <a:spcBef>
                <a:spcPts val="1000"/>
              </a:spcBef>
              <a:spcAft>
                <a:spcPts val="10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2905800" y="2234700"/>
            <a:ext cx="33324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59"/>
              <a:t>Thank You</a:t>
            </a:r>
            <a:endParaRPr sz="3859"/>
          </a:p>
          <a:p>
            <a:pPr indent="0" lvl="0" marL="0" rtl="0" algn="l">
              <a:spcBef>
                <a:spcPts val="0"/>
              </a:spcBef>
              <a:spcAft>
                <a:spcPts val="0"/>
              </a:spcAft>
              <a:buSzPts val="990"/>
              <a:buNone/>
            </a:pPr>
            <a:r>
              <a:t/>
            </a:r>
            <a:endParaRPr sz="3859"/>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