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5477"/>
  </p:normalViewPr>
  <p:slideViewPr>
    <p:cSldViewPr snapToGrid="0">
      <p:cViewPr varScale="1">
        <p:scale>
          <a:sx n="103" d="100"/>
          <a:sy n="103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150DC-B9EF-BAFB-7725-CECA4B844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AE04-0A71-20B8-C7BC-BCC44181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6CA87D-6816-343C-43ED-819DA066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476-CDE4-9D41-A09C-D89D9C0A8A39}" type="datetimeFigureOut">
              <a:rPr lang="es-ES" smtClean="0"/>
              <a:t>3/11/23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7F41DD-E2B9-5B75-00E9-2A6A6ED0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DF7B8B-B876-A823-CEED-E033C2D2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D8D2-C0BC-5442-A6A0-C54D761F4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6AB16-B10F-1BEE-BBD3-9FB8A9AC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78495A-5B29-8CB2-84A0-227445D57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F293F-9CF8-6449-A966-CF4A948B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476-CDE4-9D41-A09C-D89D9C0A8A39}" type="datetimeFigureOut">
              <a:rPr lang="es-ES" smtClean="0"/>
              <a:t>3/11/23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43F07E-57FE-94AF-E90B-EB10DDB2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3CECA4-131D-081D-CA02-46D420E1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D8D2-C0BC-5442-A6A0-C54D761F4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8CF82A-14E5-2ADF-3D3F-79C7BE485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3DDA81-336B-FF64-6126-3ECD91EE4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F930D8-3E26-AF0C-D2D5-CF651745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476-CDE4-9D41-A09C-D89D9C0A8A39}" type="datetimeFigureOut">
              <a:rPr lang="es-ES" smtClean="0"/>
              <a:t>3/11/23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569A3-4AFB-BA86-C44A-6D10095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FC9884-1273-2BE8-3835-65B5F84F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D8D2-C0BC-5442-A6A0-C54D761F4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89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562D1-2DB7-3177-1401-147C9A53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25082-8D56-A01F-BBF9-EBF42D9D3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29CE0F-896E-1710-0396-D10D4B55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476-CDE4-9D41-A09C-D89D9C0A8A39}" type="datetimeFigureOut">
              <a:rPr lang="es-ES" smtClean="0"/>
              <a:t>3/11/23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E45AF4-2543-9D79-185A-F357D2D1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FE4E85-FE4A-EF1B-6E1A-863D8879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D8D2-C0BC-5442-A6A0-C54D761F4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56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E2755-CB30-42F4-3409-F7F67E5C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4B4D5B-5F36-CDD1-0F79-84678FEE4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3E9FE3-27D5-E9D8-0119-BFA52607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476-CDE4-9D41-A09C-D89D9C0A8A39}" type="datetimeFigureOut">
              <a:rPr lang="es-ES" smtClean="0"/>
              <a:t>3/11/23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FDF612-9DAB-ACA9-FD26-60A30466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759D0C-D573-B152-DEF1-CD82CF34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D8D2-C0BC-5442-A6A0-C54D761F4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4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395C9-3456-8D0E-1E0A-C2172489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CF6544-F2B3-3ACC-7F86-5B4F8328B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036942-C832-BB41-8204-4698BE666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4BF6E9-1824-A72E-5E56-A59851B1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476-CDE4-9D41-A09C-D89D9C0A8A39}" type="datetimeFigureOut">
              <a:rPr lang="es-ES" smtClean="0"/>
              <a:t>3/11/23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8F5034-05A7-7F53-4921-81631A33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318B7A-708F-D7FE-528A-DC879909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D8D2-C0BC-5442-A6A0-C54D761F4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24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E88B0-1050-65CD-EACA-F84C4933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731C10-E45E-5087-8B7E-E7A7708BA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BA0FD3-7DBE-0CD2-F984-9C8BB8B14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B86B9C-0B31-3F5F-4478-7C85F1E9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195579-0D73-DF76-3D89-4DC8C9315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BEF3A6-A3BE-8F6F-1063-5AF604D6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476-CDE4-9D41-A09C-D89D9C0A8A39}" type="datetimeFigureOut">
              <a:rPr lang="es-ES" smtClean="0"/>
              <a:t>3/11/23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A7F9DF-06AE-1E12-6D1E-A6DB3306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A7C0A2-DAB7-3374-7A7F-8C9F47AD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D8D2-C0BC-5442-A6A0-C54D761F4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4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AC20A-33B6-973A-F2A6-FC709B3C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BB313F-ECBD-614D-8E97-4FE2DC3B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476-CDE4-9D41-A09C-D89D9C0A8A39}" type="datetimeFigureOut">
              <a:rPr lang="es-ES" smtClean="0"/>
              <a:t>3/11/23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92AEF5-7C72-0D6A-40D2-7FB281BF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626977-9C99-AB60-BFFC-FDD5FE67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D8D2-C0BC-5442-A6A0-C54D761F4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70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BA6470-0212-A5D7-7327-2616AA5D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476-CDE4-9D41-A09C-D89D9C0A8A39}" type="datetimeFigureOut">
              <a:rPr lang="es-ES" smtClean="0"/>
              <a:t>3/11/23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14835C-D530-5F66-809D-E2850CD5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EED7F3-5CD2-768C-3833-D22E73B0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D8D2-C0BC-5442-A6A0-C54D761F4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95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1FB17-0649-181D-2833-1B4FBAD4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05CDC-56A5-B747-D5AD-E1EA93A5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FFC7C2-11CE-9D76-4D94-D5AD6B2E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72C59B-0C08-A0FA-3782-7A2B36A3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476-CDE4-9D41-A09C-D89D9C0A8A39}" type="datetimeFigureOut">
              <a:rPr lang="es-ES" smtClean="0"/>
              <a:t>3/11/23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459836-E95B-B8E2-34C1-AA6C6C6C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AEA741-A558-D586-D200-9D34B8E5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D8D2-C0BC-5442-A6A0-C54D761F4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99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1F95D-9766-1D07-60FE-CF7FE141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84CDF7-0F42-6FB0-460D-25192BC09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86EB5C-0256-74C3-74A5-3BEE4AE7B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BF21A7-5177-589A-C926-BB0CA741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6476-CDE4-9D41-A09C-D89D9C0A8A39}" type="datetimeFigureOut">
              <a:rPr lang="es-ES" smtClean="0"/>
              <a:t>3/11/23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8B4501-403C-EA3D-0601-B40E03A9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51B5F4-EF36-7ADD-B6A9-25520E4C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7D8D2-C0BC-5442-A6A0-C54D761F4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6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4E9356-19A1-D246-F6AC-2FA98DE9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CEF30D-E590-6220-2089-B7D85A1D1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76C15E-582E-AF66-8DEE-4322DF4EB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86476-CDE4-9D41-A09C-D89D9C0A8A39}" type="datetimeFigureOut">
              <a:rPr lang="es-ES" smtClean="0"/>
              <a:t>3/11/23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1700C-54BF-ACD0-2123-26FD47A1E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612A0-C70D-9480-4D3A-EE0631897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D8D2-C0BC-5442-A6A0-C54D761F47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75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8DFE1-C591-4780-7924-487BAB071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Texto: etiquetas semánticas en HTML5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9EBB7C-3CAF-069A-C87B-775B51F4F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rgbClr val="374151"/>
                </a:solidFill>
                <a:latin typeface="Söhne"/>
              </a:rPr>
              <a:t>S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ignificado y estructura del texto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446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B17C3-95B7-71B8-1CB8-5739ADD5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Etiquetas semánticas en HTML5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F12F9-A928-2A40-2A24-12C1293E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Estas etiquetas ofrecen semántica y estructura al contenido, lo cual es especialmente útil para motores de búsqueda y tecnologías de asistencia. </a:t>
            </a:r>
          </a:p>
          <a:p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Es bueno seguir utilizando etiquetas semánticas cuando sea apropiado para proporcionar más claridad y estructura al contenido.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942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CEE6B-574F-65BE-91D2-D1C3A74D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Etiquetas semánticas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F7E6B-FFF0-6F71-D3AB-A4CD4ED64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&lt;a&gt;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: Define un enlace.</a:t>
            </a:r>
          </a:p>
          <a:p>
            <a:pPr marL="0" indent="0" algn="l">
              <a:buNone/>
            </a:pPr>
            <a:endParaRPr lang="es-ES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es-ES" b="1" i="0" u="none" strike="noStrike" dirty="0" err="1">
                <a:solidFill>
                  <a:srgbClr val="374151"/>
                </a:solidFill>
                <a:effectLst/>
                <a:latin typeface="Söhne"/>
              </a:rPr>
              <a:t>strong</a:t>
            </a: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: Define un texto de gran importancia o énfasis fuerte.</a:t>
            </a:r>
          </a:p>
          <a:p>
            <a:pPr marL="0" indent="0" algn="l">
              <a:buNone/>
            </a:pPr>
            <a:endParaRPr lang="es-ES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&lt;em&gt;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: Pone énfasis en el texto, lo que suele implicar una diferenciación a través de la inclinación del texto (itálico).</a:t>
            </a:r>
          </a:p>
          <a:p>
            <a:pPr marL="0" indent="0" algn="l">
              <a:buNone/>
            </a:pPr>
            <a:endParaRPr lang="es-ES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es-ES" b="1" i="0" u="none" strike="noStrike" dirty="0" err="1">
                <a:solidFill>
                  <a:srgbClr val="374151"/>
                </a:solidFill>
                <a:effectLst/>
                <a:latin typeface="Söhne"/>
              </a:rPr>
              <a:t>blockquote</a:t>
            </a: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: Se utiliza para citar un bloque de texto de otra fuente. A menudo se representa visualmente con una sangría.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65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2485D-E970-FCC6-A989-58B92AD6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Etiquetas semánticas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6568D1-52F1-6AA7-8F03-EF9B6D71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&lt;q&gt;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: Cita un fragmento corto de texto en línea. Los navegadores suelen añadir comillas alrededor del contenido.</a:t>
            </a:r>
          </a:p>
          <a:p>
            <a:pPr marL="0" indent="0" algn="l">
              <a:buNone/>
            </a:pPr>
            <a:endParaRPr lang="es-ES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es-ES" b="1" i="0" u="none" strike="noStrike" dirty="0" err="1">
                <a:solidFill>
                  <a:srgbClr val="374151"/>
                </a:solidFill>
                <a:effectLst/>
                <a:latin typeface="Söhne"/>
              </a:rPr>
              <a:t>abbr</a:t>
            </a: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: Representa una abreviatura o acrónimo y puede utilizar el atributo </a:t>
            </a:r>
            <a:r>
              <a:rPr lang="es-E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title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 para proporcionar la frase completa.</a:t>
            </a:r>
          </a:p>
          <a:p>
            <a:pPr marL="0" indent="0" algn="l">
              <a:buNone/>
            </a:pPr>
            <a:endParaRPr lang="es-ES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es-ES" b="1" i="0" u="none" strike="noStrike" dirty="0" err="1">
                <a:solidFill>
                  <a:srgbClr val="374151"/>
                </a:solidFill>
                <a:effectLst/>
                <a:latin typeface="Söhne"/>
              </a:rPr>
              <a:t>code</a:t>
            </a: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: Muestra un fragmento de código de programación. Por defecto, suele mostrarse con una fuente monoespaciada.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676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F40B2-EC8C-52A0-A478-8E59F0C0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Etiquetas semánticas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2BCE14-E907-486D-B8B5-F4F01D90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&lt;time&gt;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: Representa una hora, fecha o rango de fechas y horas.</a:t>
            </a:r>
          </a:p>
          <a:p>
            <a:pPr marL="0" indent="0" algn="l">
              <a:buNone/>
            </a:pPr>
            <a:endParaRPr lang="es-ES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&lt;cite&gt;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: Se utiliza para hacer referencia al título de una obra creativa. Puede referirse a un libro, una canción, una película, etc.</a:t>
            </a:r>
          </a:p>
          <a:p>
            <a:pPr marL="0" indent="0" algn="l">
              <a:buNone/>
            </a:pPr>
            <a:endParaRPr lang="es-ES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es-ES" b="1" i="0" u="none" strike="noStrike" dirty="0" err="1">
                <a:solidFill>
                  <a:srgbClr val="374151"/>
                </a:solidFill>
                <a:effectLst/>
                <a:latin typeface="Söhne"/>
              </a:rPr>
              <a:t>dfn</a:t>
            </a: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: Representa un término que se está definiendo dentro del contexto.</a:t>
            </a:r>
          </a:p>
          <a:p>
            <a:pPr marL="0" indent="0" algn="l">
              <a:buNone/>
            </a:pPr>
            <a:endParaRPr lang="es-ES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es-ES" b="1" i="0" u="none" strike="noStrike" dirty="0" err="1">
                <a:solidFill>
                  <a:srgbClr val="374151"/>
                </a:solidFill>
                <a:effectLst/>
                <a:latin typeface="Söhne"/>
              </a:rPr>
              <a:t>address</a:t>
            </a: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: Proporciona información de contacto para su </a:t>
            </a:r>
            <a:r>
              <a:rPr lang="es-ES" b="0" i="0" u="none" strike="noStrike">
                <a:solidFill>
                  <a:srgbClr val="374151"/>
                </a:solidFill>
                <a:effectLst/>
                <a:latin typeface="Söhne"/>
              </a:rPr>
              <a:t>contenedor padre.</a:t>
            </a:r>
            <a:endParaRPr lang="es-E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870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B270A-7708-143C-3C31-4C792488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Etiquetas semánticas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2BB7A-6659-92FA-DE4A-DBEAE145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&lt;s&gt;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: Indica texto que ya no es relevante o que ha sido superado por información actual.</a:t>
            </a:r>
          </a:p>
          <a:p>
            <a:pPr marL="0" indent="0" algn="l">
              <a:buNone/>
            </a:pPr>
            <a:endParaRPr lang="es-ES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es-ES" b="1" i="0" u="none" strike="noStrike" dirty="0" err="1">
                <a:solidFill>
                  <a:srgbClr val="374151"/>
                </a:solidFill>
                <a:effectLst/>
                <a:latin typeface="Söhne"/>
              </a:rPr>
              <a:t>small</a:t>
            </a: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: Disminuye la importancia del texto, y suele usarse para comentarios secundarios o para derechos de autor y otros textos de nota al pie.</a:t>
            </a:r>
          </a:p>
          <a:p>
            <a:pPr marL="0" indent="0" algn="l">
              <a:buNone/>
            </a:pPr>
            <a:endParaRPr lang="es-ES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es-ES" b="1" i="0" u="none" strike="noStrike" dirty="0" err="1">
                <a:solidFill>
                  <a:srgbClr val="374151"/>
                </a:solidFill>
                <a:effectLst/>
                <a:latin typeface="Söhne"/>
              </a:rPr>
              <a:t>mark</a:t>
            </a: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: Se utiliza para destacar partes del texto, por ejemplo, en resultados de búsqueda o para indicar relevancia.</a:t>
            </a:r>
          </a:p>
          <a:p>
            <a:pPr marL="0" indent="0" algn="l">
              <a:buNone/>
            </a:pPr>
            <a:endParaRPr lang="es-ES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es-ES" b="1" i="0" u="none" strike="noStrike" dirty="0" err="1">
                <a:solidFill>
                  <a:srgbClr val="374151"/>
                </a:solidFill>
                <a:effectLst/>
                <a:latin typeface="Söhne"/>
              </a:rPr>
              <a:t>var</a:t>
            </a:r>
            <a:r>
              <a:rPr lang="es-ES" b="1" i="0" u="none" strike="noStrike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r>
              <a:rPr lang="es-ES" b="0" i="0" u="none" strike="noStrike" dirty="0">
                <a:solidFill>
                  <a:srgbClr val="374151"/>
                </a:solidFill>
                <a:effectLst/>
                <a:latin typeface="Söhne"/>
              </a:rPr>
              <a:t>: Representa el nombre de una variable en una expresión matemática o en un contexto de programación.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758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359</Words>
  <Application>Microsoft Macintosh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Tema de Office</vt:lpstr>
      <vt:lpstr>Texto: etiquetas semánticas en HTML5</vt:lpstr>
      <vt:lpstr>Etiquetas semánticas en HTML5</vt:lpstr>
      <vt:lpstr>Etiquetas semánticas I</vt:lpstr>
      <vt:lpstr>Etiquetas semánticas II</vt:lpstr>
      <vt:lpstr>Etiquetas semánticas III</vt:lpstr>
      <vt:lpstr>Etiquetas semánticas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Texto: etiquetas semánticas en HTML5</dc:title>
  <dc:creator>Fernando Poveda Sahuquillo</dc:creator>
  <cp:lastModifiedBy>Fernando Poveda Sahuquillo</cp:lastModifiedBy>
  <cp:revision>4</cp:revision>
  <dcterms:created xsi:type="dcterms:W3CDTF">2023-11-03T16:02:20Z</dcterms:created>
  <dcterms:modified xsi:type="dcterms:W3CDTF">2023-11-03T16:20:27Z</dcterms:modified>
</cp:coreProperties>
</file>