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22"/>
  </p:normalViewPr>
  <p:slideViewPr>
    <p:cSldViewPr snapToGrid="0">
      <p:cViewPr varScale="1">
        <p:scale>
          <a:sx n="96" d="100"/>
          <a:sy n="96" d="100"/>
        </p:scale>
        <p:origin x="8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263B41-6B32-1C54-435C-7AB3D07D3B3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5DD5A87-F3CF-4419-B4A9-D29FFA97CE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47B938F-612A-C3F3-62D5-54501B0E0803}"/>
              </a:ext>
            </a:extLst>
          </p:cNvPr>
          <p:cNvSpPr>
            <a:spLocks noGrp="1"/>
          </p:cNvSpPr>
          <p:nvPr>
            <p:ph type="dt" sz="half" idx="10"/>
          </p:nvPr>
        </p:nvSpPr>
        <p:spPr/>
        <p:txBody>
          <a:bodyPr/>
          <a:lstStyle/>
          <a:p>
            <a:fld id="{5C482CDB-3892-B84C-8367-0BFCA845312C}" type="datetimeFigureOut">
              <a:rPr lang="es-ES" smtClean="0"/>
              <a:t>26/1/24</a:t>
            </a:fld>
            <a:endParaRPr lang="es-ES"/>
          </a:p>
        </p:txBody>
      </p:sp>
      <p:sp>
        <p:nvSpPr>
          <p:cNvPr id="5" name="Marcador de pie de página 4">
            <a:extLst>
              <a:ext uri="{FF2B5EF4-FFF2-40B4-BE49-F238E27FC236}">
                <a16:creationId xmlns:a16="http://schemas.microsoft.com/office/drawing/2014/main" id="{2B7BDB46-9F11-232A-A443-D672F10D9D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35DA927-9961-4F24-86F8-9F20C20B5384}"/>
              </a:ext>
            </a:extLst>
          </p:cNvPr>
          <p:cNvSpPr>
            <a:spLocks noGrp="1"/>
          </p:cNvSpPr>
          <p:nvPr>
            <p:ph type="sldNum" sz="quarter" idx="12"/>
          </p:nvPr>
        </p:nvSpPr>
        <p:spPr/>
        <p:txBody>
          <a:bodyPr/>
          <a:lstStyle/>
          <a:p>
            <a:fld id="{AC7CEE4F-0B77-6C43-B3EF-C3C1C114D2F3}" type="slidenum">
              <a:rPr lang="es-ES" smtClean="0"/>
              <a:t>‹Nº›</a:t>
            </a:fld>
            <a:endParaRPr lang="es-ES"/>
          </a:p>
        </p:txBody>
      </p:sp>
    </p:spTree>
    <p:extLst>
      <p:ext uri="{BB962C8B-B14F-4D97-AF65-F5344CB8AC3E}">
        <p14:creationId xmlns:p14="http://schemas.microsoft.com/office/powerpoint/2010/main" val="3616429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84DE31-4B62-AE01-7DAC-C314F896DF19}"/>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98A554E-D999-430C-57AF-B47DAA3CB0F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A7A844F-26A8-D73E-12B3-65116E9CB617}"/>
              </a:ext>
            </a:extLst>
          </p:cNvPr>
          <p:cNvSpPr>
            <a:spLocks noGrp="1"/>
          </p:cNvSpPr>
          <p:nvPr>
            <p:ph type="dt" sz="half" idx="10"/>
          </p:nvPr>
        </p:nvSpPr>
        <p:spPr/>
        <p:txBody>
          <a:bodyPr/>
          <a:lstStyle/>
          <a:p>
            <a:fld id="{5C482CDB-3892-B84C-8367-0BFCA845312C}" type="datetimeFigureOut">
              <a:rPr lang="es-ES" smtClean="0"/>
              <a:t>26/1/24</a:t>
            </a:fld>
            <a:endParaRPr lang="es-ES"/>
          </a:p>
        </p:txBody>
      </p:sp>
      <p:sp>
        <p:nvSpPr>
          <p:cNvPr id="5" name="Marcador de pie de página 4">
            <a:extLst>
              <a:ext uri="{FF2B5EF4-FFF2-40B4-BE49-F238E27FC236}">
                <a16:creationId xmlns:a16="http://schemas.microsoft.com/office/drawing/2014/main" id="{2E1E83E4-B480-692C-11E4-87F5F83797E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92C3ECE-9FB0-1E24-D559-81D708FECC45}"/>
              </a:ext>
            </a:extLst>
          </p:cNvPr>
          <p:cNvSpPr>
            <a:spLocks noGrp="1"/>
          </p:cNvSpPr>
          <p:nvPr>
            <p:ph type="sldNum" sz="quarter" idx="12"/>
          </p:nvPr>
        </p:nvSpPr>
        <p:spPr/>
        <p:txBody>
          <a:bodyPr/>
          <a:lstStyle/>
          <a:p>
            <a:fld id="{AC7CEE4F-0B77-6C43-B3EF-C3C1C114D2F3}" type="slidenum">
              <a:rPr lang="es-ES" smtClean="0"/>
              <a:t>‹Nº›</a:t>
            </a:fld>
            <a:endParaRPr lang="es-ES"/>
          </a:p>
        </p:txBody>
      </p:sp>
    </p:spTree>
    <p:extLst>
      <p:ext uri="{BB962C8B-B14F-4D97-AF65-F5344CB8AC3E}">
        <p14:creationId xmlns:p14="http://schemas.microsoft.com/office/powerpoint/2010/main" val="3669074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A744BA6-883B-7E99-90EA-EDF70FA759A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8F7146A-2C35-DEE7-1796-353129C8E62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125BDE0-FB78-A20E-1FE9-8D25BE022742}"/>
              </a:ext>
            </a:extLst>
          </p:cNvPr>
          <p:cNvSpPr>
            <a:spLocks noGrp="1"/>
          </p:cNvSpPr>
          <p:nvPr>
            <p:ph type="dt" sz="half" idx="10"/>
          </p:nvPr>
        </p:nvSpPr>
        <p:spPr/>
        <p:txBody>
          <a:bodyPr/>
          <a:lstStyle/>
          <a:p>
            <a:fld id="{5C482CDB-3892-B84C-8367-0BFCA845312C}" type="datetimeFigureOut">
              <a:rPr lang="es-ES" smtClean="0"/>
              <a:t>26/1/24</a:t>
            </a:fld>
            <a:endParaRPr lang="es-ES"/>
          </a:p>
        </p:txBody>
      </p:sp>
      <p:sp>
        <p:nvSpPr>
          <p:cNvPr id="5" name="Marcador de pie de página 4">
            <a:extLst>
              <a:ext uri="{FF2B5EF4-FFF2-40B4-BE49-F238E27FC236}">
                <a16:creationId xmlns:a16="http://schemas.microsoft.com/office/drawing/2014/main" id="{FFA31B46-0FF9-5803-196D-23CA3A38B54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4F2CB64-BBE8-ED18-F5DF-F99CF1C33AD7}"/>
              </a:ext>
            </a:extLst>
          </p:cNvPr>
          <p:cNvSpPr>
            <a:spLocks noGrp="1"/>
          </p:cNvSpPr>
          <p:nvPr>
            <p:ph type="sldNum" sz="quarter" idx="12"/>
          </p:nvPr>
        </p:nvSpPr>
        <p:spPr/>
        <p:txBody>
          <a:bodyPr/>
          <a:lstStyle/>
          <a:p>
            <a:fld id="{AC7CEE4F-0B77-6C43-B3EF-C3C1C114D2F3}" type="slidenum">
              <a:rPr lang="es-ES" smtClean="0"/>
              <a:t>‹Nº›</a:t>
            </a:fld>
            <a:endParaRPr lang="es-ES"/>
          </a:p>
        </p:txBody>
      </p:sp>
    </p:spTree>
    <p:extLst>
      <p:ext uri="{BB962C8B-B14F-4D97-AF65-F5344CB8AC3E}">
        <p14:creationId xmlns:p14="http://schemas.microsoft.com/office/powerpoint/2010/main" val="126070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5C721-EB6A-EAC7-D234-D4994D1A3DC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5ED4005-11A6-820C-574D-141C93141B0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C220B0E-FB55-CC89-7F4F-93E34391A1F3}"/>
              </a:ext>
            </a:extLst>
          </p:cNvPr>
          <p:cNvSpPr>
            <a:spLocks noGrp="1"/>
          </p:cNvSpPr>
          <p:nvPr>
            <p:ph type="dt" sz="half" idx="10"/>
          </p:nvPr>
        </p:nvSpPr>
        <p:spPr/>
        <p:txBody>
          <a:bodyPr/>
          <a:lstStyle/>
          <a:p>
            <a:fld id="{5C482CDB-3892-B84C-8367-0BFCA845312C}" type="datetimeFigureOut">
              <a:rPr lang="es-ES" smtClean="0"/>
              <a:t>26/1/24</a:t>
            </a:fld>
            <a:endParaRPr lang="es-ES"/>
          </a:p>
        </p:txBody>
      </p:sp>
      <p:sp>
        <p:nvSpPr>
          <p:cNvPr id="5" name="Marcador de pie de página 4">
            <a:extLst>
              <a:ext uri="{FF2B5EF4-FFF2-40B4-BE49-F238E27FC236}">
                <a16:creationId xmlns:a16="http://schemas.microsoft.com/office/drawing/2014/main" id="{99053F28-A445-2F6B-B5F1-71639E8CE5E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599117F-753D-02C5-1D9E-051BD4D98166}"/>
              </a:ext>
            </a:extLst>
          </p:cNvPr>
          <p:cNvSpPr>
            <a:spLocks noGrp="1"/>
          </p:cNvSpPr>
          <p:nvPr>
            <p:ph type="sldNum" sz="quarter" idx="12"/>
          </p:nvPr>
        </p:nvSpPr>
        <p:spPr/>
        <p:txBody>
          <a:bodyPr/>
          <a:lstStyle/>
          <a:p>
            <a:fld id="{AC7CEE4F-0B77-6C43-B3EF-C3C1C114D2F3}" type="slidenum">
              <a:rPr lang="es-ES" smtClean="0"/>
              <a:t>‹Nº›</a:t>
            </a:fld>
            <a:endParaRPr lang="es-ES"/>
          </a:p>
        </p:txBody>
      </p:sp>
    </p:spTree>
    <p:extLst>
      <p:ext uri="{BB962C8B-B14F-4D97-AF65-F5344CB8AC3E}">
        <p14:creationId xmlns:p14="http://schemas.microsoft.com/office/powerpoint/2010/main" val="136704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628195-031D-0F80-9F92-FC6C9D3A8C9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8390697-9E46-E1E1-0B31-F6DE6BA516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23C0B11-3B33-B6DC-9323-6ADC91EA9BF5}"/>
              </a:ext>
            </a:extLst>
          </p:cNvPr>
          <p:cNvSpPr>
            <a:spLocks noGrp="1"/>
          </p:cNvSpPr>
          <p:nvPr>
            <p:ph type="dt" sz="half" idx="10"/>
          </p:nvPr>
        </p:nvSpPr>
        <p:spPr/>
        <p:txBody>
          <a:bodyPr/>
          <a:lstStyle/>
          <a:p>
            <a:fld id="{5C482CDB-3892-B84C-8367-0BFCA845312C}" type="datetimeFigureOut">
              <a:rPr lang="es-ES" smtClean="0"/>
              <a:t>26/1/24</a:t>
            </a:fld>
            <a:endParaRPr lang="es-ES"/>
          </a:p>
        </p:txBody>
      </p:sp>
      <p:sp>
        <p:nvSpPr>
          <p:cNvPr id="5" name="Marcador de pie de página 4">
            <a:extLst>
              <a:ext uri="{FF2B5EF4-FFF2-40B4-BE49-F238E27FC236}">
                <a16:creationId xmlns:a16="http://schemas.microsoft.com/office/drawing/2014/main" id="{E7AC514A-600F-7A16-C095-822A04D093C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D83855D-947C-FBA0-FEA6-3A8DB573EC51}"/>
              </a:ext>
            </a:extLst>
          </p:cNvPr>
          <p:cNvSpPr>
            <a:spLocks noGrp="1"/>
          </p:cNvSpPr>
          <p:nvPr>
            <p:ph type="sldNum" sz="quarter" idx="12"/>
          </p:nvPr>
        </p:nvSpPr>
        <p:spPr/>
        <p:txBody>
          <a:bodyPr/>
          <a:lstStyle/>
          <a:p>
            <a:fld id="{AC7CEE4F-0B77-6C43-B3EF-C3C1C114D2F3}" type="slidenum">
              <a:rPr lang="es-ES" smtClean="0"/>
              <a:t>‹Nº›</a:t>
            </a:fld>
            <a:endParaRPr lang="es-ES"/>
          </a:p>
        </p:txBody>
      </p:sp>
    </p:spTree>
    <p:extLst>
      <p:ext uri="{BB962C8B-B14F-4D97-AF65-F5344CB8AC3E}">
        <p14:creationId xmlns:p14="http://schemas.microsoft.com/office/powerpoint/2010/main" val="3970895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05FCD4-E0B7-EA58-8DF4-378FCEFDBE1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E150D40-39F6-4DAA-0A07-2866C6BD5A3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5E0D9D3-AF44-F36F-A88C-59D31C47A6B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93A5BC8-B6F1-DF65-9D89-C23CD0281549}"/>
              </a:ext>
            </a:extLst>
          </p:cNvPr>
          <p:cNvSpPr>
            <a:spLocks noGrp="1"/>
          </p:cNvSpPr>
          <p:nvPr>
            <p:ph type="dt" sz="half" idx="10"/>
          </p:nvPr>
        </p:nvSpPr>
        <p:spPr/>
        <p:txBody>
          <a:bodyPr/>
          <a:lstStyle/>
          <a:p>
            <a:fld id="{5C482CDB-3892-B84C-8367-0BFCA845312C}" type="datetimeFigureOut">
              <a:rPr lang="es-ES" smtClean="0"/>
              <a:t>26/1/24</a:t>
            </a:fld>
            <a:endParaRPr lang="es-ES"/>
          </a:p>
        </p:txBody>
      </p:sp>
      <p:sp>
        <p:nvSpPr>
          <p:cNvPr id="6" name="Marcador de pie de página 5">
            <a:extLst>
              <a:ext uri="{FF2B5EF4-FFF2-40B4-BE49-F238E27FC236}">
                <a16:creationId xmlns:a16="http://schemas.microsoft.com/office/drawing/2014/main" id="{72360297-61D1-C5C4-408A-C8C5D9802CF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00DBBFA-BFB1-16F3-C238-615AD5F810F7}"/>
              </a:ext>
            </a:extLst>
          </p:cNvPr>
          <p:cNvSpPr>
            <a:spLocks noGrp="1"/>
          </p:cNvSpPr>
          <p:nvPr>
            <p:ph type="sldNum" sz="quarter" idx="12"/>
          </p:nvPr>
        </p:nvSpPr>
        <p:spPr/>
        <p:txBody>
          <a:bodyPr/>
          <a:lstStyle/>
          <a:p>
            <a:fld id="{AC7CEE4F-0B77-6C43-B3EF-C3C1C114D2F3}" type="slidenum">
              <a:rPr lang="es-ES" smtClean="0"/>
              <a:t>‹Nº›</a:t>
            </a:fld>
            <a:endParaRPr lang="es-ES"/>
          </a:p>
        </p:txBody>
      </p:sp>
    </p:spTree>
    <p:extLst>
      <p:ext uri="{BB962C8B-B14F-4D97-AF65-F5344CB8AC3E}">
        <p14:creationId xmlns:p14="http://schemas.microsoft.com/office/powerpoint/2010/main" val="3213645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904EC3-FACA-6678-5E3F-2795F909BE9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134EE60-957B-AC0E-9F71-1E3917094E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A082478-0407-EA51-76A7-F78A776AA67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1CACB33-3C47-54BD-51A4-352AABF24F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B778479-8477-0D28-6B0F-8DAA0B42512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FC45BD1-FC03-C3E7-08B1-38C8044A8787}"/>
              </a:ext>
            </a:extLst>
          </p:cNvPr>
          <p:cNvSpPr>
            <a:spLocks noGrp="1"/>
          </p:cNvSpPr>
          <p:nvPr>
            <p:ph type="dt" sz="half" idx="10"/>
          </p:nvPr>
        </p:nvSpPr>
        <p:spPr/>
        <p:txBody>
          <a:bodyPr/>
          <a:lstStyle/>
          <a:p>
            <a:fld id="{5C482CDB-3892-B84C-8367-0BFCA845312C}" type="datetimeFigureOut">
              <a:rPr lang="es-ES" smtClean="0"/>
              <a:t>26/1/24</a:t>
            </a:fld>
            <a:endParaRPr lang="es-ES"/>
          </a:p>
        </p:txBody>
      </p:sp>
      <p:sp>
        <p:nvSpPr>
          <p:cNvPr id="8" name="Marcador de pie de página 7">
            <a:extLst>
              <a:ext uri="{FF2B5EF4-FFF2-40B4-BE49-F238E27FC236}">
                <a16:creationId xmlns:a16="http://schemas.microsoft.com/office/drawing/2014/main" id="{12E013E0-0E28-EAD8-B10B-A0CA3A4D7911}"/>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BA24B9C-DD99-873E-EE29-F7C65F2B3718}"/>
              </a:ext>
            </a:extLst>
          </p:cNvPr>
          <p:cNvSpPr>
            <a:spLocks noGrp="1"/>
          </p:cNvSpPr>
          <p:nvPr>
            <p:ph type="sldNum" sz="quarter" idx="12"/>
          </p:nvPr>
        </p:nvSpPr>
        <p:spPr/>
        <p:txBody>
          <a:bodyPr/>
          <a:lstStyle/>
          <a:p>
            <a:fld id="{AC7CEE4F-0B77-6C43-B3EF-C3C1C114D2F3}" type="slidenum">
              <a:rPr lang="es-ES" smtClean="0"/>
              <a:t>‹Nº›</a:t>
            </a:fld>
            <a:endParaRPr lang="es-ES"/>
          </a:p>
        </p:txBody>
      </p:sp>
    </p:spTree>
    <p:extLst>
      <p:ext uri="{BB962C8B-B14F-4D97-AF65-F5344CB8AC3E}">
        <p14:creationId xmlns:p14="http://schemas.microsoft.com/office/powerpoint/2010/main" val="92779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69546-926D-62AB-04FD-6919F5E92A8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3C38CAA8-20F7-6803-3731-DF0785B31202}"/>
              </a:ext>
            </a:extLst>
          </p:cNvPr>
          <p:cNvSpPr>
            <a:spLocks noGrp="1"/>
          </p:cNvSpPr>
          <p:nvPr>
            <p:ph type="dt" sz="half" idx="10"/>
          </p:nvPr>
        </p:nvSpPr>
        <p:spPr/>
        <p:txBody>
          <a:bodyPr/>
          <a:lstStyle/>
          <a:p>
            <a:fld id="{5C482CDB-3892-B84C-8367-0BFCA845312C}" type="datetimeFigureOut">
              <a:rPr lang="es-ES" smtClean="0"/>
              <a:t>26/1/24</a:t>
            </a:fld>
            <a:endParaRPr lang="es-ES"/>
          </a:p>
        </p:txBody>
      </p:sp>
      <p:sp>
        <p:nvSpPr>
          <p:cNvPr id="4" name="Marcador de pie de página 3">
            <a:extLst>
              <a:ext uri="{FF2B5EF4-FFF2-40B4-BE49-F238E27FC236}">
                <a16:creationId xmlns:a16="http://schemas.microsoft.com/office/drawing/2014/main" id="{A382979A-86BC-4B9F-379F-2B7BA8E3CD3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3CFA50C5-D709-AACF-593B-F1E52C4CC262}"/>
              </a:ext>
            </a:extLst>
          </p:cNvPr>
          <p:cNvSpPr>
            <a:spLocks noGrp="1"/>
          </p:cNvSpPr>
          <p:nvPr>
            <p:ph type="sldNum" sz="quarter" idx="12"/>
          </p:nvPr>
        </p:nvSpPr>
        <p:spPr/>
        <p:txBody>
          <a:bodyPr/>
          <a:lstStyle/>
          <a:p>
            <a:fld id="{AC7CEE4F-0B77-6C43-B3EF-C3C1C114D2F3}" type="slidenum">
              <a:rPr lang="es-ES" smtClean="0"/>
              <a:t>‹Nº›</a:t>
            </a:fld>
            <a:endParaRPr lang="es-ES"/>
          </a:p>
        </p:txBody>
      </p:sp>
    </p:spTree>
    <p:extLst>
      <p:ext uri="{BB962C8B-B14F-4D97-AF65-F5344CB8AC3E}">
        <p14:creationId xmlns:p14="http://schemas.microsoft.com/office/powerpoint/2010/main" val="1511473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6E845CB-0844-8A9E-0851-BC5ECFE29D90}"/>
              </a:ext>
            </a:extLst>
          </p:cNvPr>
          <p:cNvSpPr>
            <a:spLocks noGrp="1"/>
          </p:cNvSpPr>
          <p:nvPr>
            <p:ph type="dt" sz="half" idx="10"/>
          </p:nvPr>
        </p:nvSpPr>
        <p:spPr/>
        <p:txBody>
          <a:bodyPr/>
          <a:lstStyle/>
          <a:p>
            <a:fld id="{5C482CDB-3892-B84C-8367-0BFCA845312C}" type="datetimeFigureOut">
              <a:rPr lang="es-ES" smtClean="0"/>
              <a:t>26/1/24</a:t>
            </a:fld>
            <a:endParaRPr lang="es-ES"/>
          </a:p>
        </p:txBody>
      </p:sp>
      <p:sp>
        <p:nvSpPr>
          <p:cNvPr id="3" name="Marcador de pie de página 2">
            <a:extLst>
              <a:ext uri="{FF2B5EF4-FFF2-40B4-BE49-F238E27FC236}">
                <a16:creationId xmlns:a16="http://schemas.microsoft.com/office/drawing/2014/main" id="{90F02738-D7AB-EFDB-CE93-EA7C01673F74}"/>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06A12D59-1E03-CF1F-56BE-C20B1529FE9B}"/>
              </a:ext>
            </a:extLst>
          </p:cNvPr>
          <p:cNvSpPr>
            <a:spLocks noGrp="1"/>
          </p:cNvSpPr>
          <p:nvPr>
            <p:ph type="sldNum" sz="quarter" idx="12"/>
          </p:nvPr>
        </p:nvSpPr>
        <p:spPr/>
        <p:txBody>
          <a:bodyPr/>
          <a:lstStyle/>
          <a:p>
            <a:fld id="{AC7CEE4F-0B77-6C43-B3EF-C3C1C114D2F3}" type="slidenum">
              <a:rPr lang="es-ES" smtClean="0"/>
              <a:t>‹Nº›</a:t>
            </a:fld>
            <a:endParaRPr lang="es-ES"/>
          </a:p>
        </p:txBody>
      </p:sp>
    </p:spTree>
    <p:extLst>
      <p:ext uri="{BB962C8B-B14F-4D97-AF65-F5344CB8AC3E}">
        <p14:creationId xmlns:p14="http://schemas.microsoft.com/office/powerpoint/2010/main" val="329093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691C72-ADE4-96B4-C406-BD05F28F7BA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3FB9C42-811C-D836-7772-5B2341C63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3550314-3B0D-294A-0CE7-ADC6471CF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A39A235-3818-7331-750E-B57187F57425}"/>
              </a:ext>
            </a:extLst>
          </p:cNvPr>
          <p:cNvSpPr>
            <a:spLocks noGrp="1"/>
          </p:cNvSpPr>
          <p:nvPr>
            <p:ph type="dt" sz="half" idx="10"/>
          </p:nvPr>
        </p:nvSpPr>
        <p:spPr/>
        <p:txBody>
          <a:bodyPr/>
          <a:lstStyle/>
          <a:p>
            <a:fld id="{5C482CDB-3892-B84C-8367-0BFCA845312C}" type="datetimeFigureOut">
              <a:rPr lang="es-ES" smtClean="0"/>
              <a:t>26/1/24</a:t>
            </a:fld>
            <a:endParaRPr lang="es-ES"/>
          </a:p>
        </p:txBody>
      </p:sp>
      <p:sp>
        <p:nvSpPr>
          <p:cNvPr id="6" name="Marcador de pie de página 5">
            <a:extLst>
              <a:ext uri="{FF2B5EF4-FFF2-40B4-BE49-F238E27FC236}">
                <a16:creationId xmlns:a16="http://schemas.microsoft.com/office/drawing/2014/main" id="{D0BB7585-A6B1-45BF-D1F1-0355755F946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97E5547-AA53-C05A-FBDF-9F1D312EDD00}"/>
              </a:ext>
            </a:extLst>
          </p:cNvPr>
          <p:cNvSpPr>
            <a:spLocks noGrp="1"/>
          </p:cNvSpPr>
          <p:nvPr>
            <p:ph type="sldNum" sz="quarter" idx="12"/>
          </p:nvPr>
        </p:nvSpPr>
        <p:spPr/>
        <p:txBody>
          <a:bodyPr/>
          <a:lstStyle/>
          <a:p>
            <a:fld id="{AC7CEE4F-0B77-6C43-B3EF-C3C1C114D2F3}" type="slidenum">
              <a:rPr lang="es-ES" smtClean="0"/>
              <a:t>‹Nº›</a:t>
            </a:fld>
            <a:endParaRPr lang="es-ES"/>
          </a:p>
        </p:txBody>
      </p:sp>
    </p:spTree>
    <p:extLst>
      <p:ext uri="{BB962C8B-B14F-4D97-AF65-F5344CB8AC3E}">
        <p14:creationId xmlns:p14="http://schemas.microsoft.com/office/powerpoint/2010/main" val="3261201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6C5E43-E33B-ACD2-37A2-33DCDA10AEB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E070D1F-71D3-CB34-CDE0-73FB1AF8C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4106035D-8A91-5E0C-BA54-5D1C3E8035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F7921AB-3CC4-5C0E-2B17-706BC81B3D47}"/>
              </a:ext>
            </a:extLst>
          </p:cNvPr>
          <p:cNvSpPr>
            <a:spLocks noGrp="1"/>
          </p:cNvSpPr>
          <p:nvPr>
            <p:ph type="dt" sz="half" idx="10"/>
          </p:nvPr>
        </p:nvSpPr>
        <p:spPr/>
        <p:txBody>
          <a:bodyPr/>
          <a:lstStyle/>
          <a:p>
            <a:fld id="{5C482CDB-3892-B84C-8367-0BFCA845312C}" type="datetimeFigureOut">
              <a:rPr lang="es-ES" smtClean="0"/>
              <a:t>26/1/24</a:t>
            </a:fld>
            <a:endParaRPr lang="es-ES"/>
          </a:p>
        </p:txBody>
      </p:sp>
      <p:sp>
        <p:nvSpPr>
          <p:cNvPr id="6" name="Marcador de pie de página 5">
            <a:extLst>
              <a:ext uri="{FF2B5EF4-FFF2-40B4-BE49-F238E27FC236}">
                <a16:creationId xmlns:a16="http://schemas.microsoft.com/office/drawing/2014/main" id="{ED5DEC41-EF2C-46E6-73FB-9B7B0171658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914D7CE-8452-CA79-00D2-E9165724D7B6}"/>
              </a:ext>
            </a:extLst>
          </p:cNvPr>
          <p:cNvSpPr>
            <a:spLocks noGrp="1"/>
          </p:cNvSpPr>
          <p:nvPr>
            <p:ph type="sldNum" sz="quarter" idx="12"/>
          </p:nvPr>
        </p:nvSpPr>
        <p:spPr/>
        <p:txBody>
          <a:bodyPr/>
          <a:lstStyle/>
          <a:p>
            <a:fld id="{AC7CEE4F-0B77-6C43-B3EF-C3C1C114D2F3}" type="slidenum">
              <a:rPr lang="es-ES" smtClean="0"/>
              <a:t>‹Nº›</a:t>
            </a:fld>
            <a:endParaRPr lang="es-ES"/>
          </a:p>
        </p:txBody>
      </p:sp>
    </p:spTree>
    <p:extLst>
      <p:ext uri="{BB962C8B-B14F-4D97-AF65-F5344CB8AC3E}">
        <p14:creationId xmlns:p14="http://schemas.microsoft.com/office/powerpoint/2010/main" val="2071317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723F34E-CD92-D512-3A2E-2A8CD57A85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0CE1B03-38E5-EE8E-DAAB-DC4D23115B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5CDF1FC-D5F6-F3D0-E4CB-088F6A421B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482CDB-3892-B84C-8367-0BFCA845312C}" type="datetimeFigureOut">
              <a:rPr lang="es-ES" smtClean="0"/>
              <a:t>26/1/24</a:t>
            </a:fld>
            <a:endParaRPr lang="es-ES"/>
          </a:p>
        </p:txBody>
      </p:sp>
      <p:sp>
        <p:nvSpPr>
          <p:cNvPr id="5" name="Marcador de pie de página 4">
            <a:extLst>
              <a:ext uri="{FF2B5EF4-FFF2-40B4-BE49-F238E27FC236}">
                <a16:creationId xmlns:a16="http://schemas.microsoft.com/office/drawing/2014/main" id="{9FD82336-C409-D4BB-AED0-49D4A4C6D8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A1C1AD83-DB18-DD67-1F62-9F8CE068F5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CEE4F-0B77-6C43-B3EF-C3C1C114D2F3}" type="slidenum">
              <a:rPr lang="es-ES" smtClean="0"/>
              <a:t>‹Nº›</a:t>
            </a:fld>
            <a:endParaRPr lang="es-ES"/>
          </a:p>
        </p:txBody>
      </p:sp>
    </p:spTree>
    <p:extLst>
      <p:ext uri="{BB962C8B-B14F-4D97-AF65-F5344CB8AC3E}">
        <p14:creationId xmlns:p14="http://schemas.microsoft.com/office/powerpoint/2010/main" val="2371295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E03F1C-2B7B-B514-3930-1EFB982B05CC}"/>
              </a:ext>
            </a:extLst>
          </p:cNvPr>
          <p:cNvSpPr>
            <a:spLocks noGrp="1"/>
          </p:cNvSpPr>
          <p:nvPr>
            <p:ph type="ctrTitle"/>
          </p:nvPr>
        </p:nvSpPr>
        <p:spPr/>
        <p:txBody>
          <a:bodyPr/>
          <a:lstStyle/>
          <a:p>
            <a:r>
              <a:rPr lang="es-ES" dirty="0" err="1"/>
              <a:t>Flexbox</a:t>
            </a:r>
            <a:endParaRPr lang="es-ES" dirty="0"/>
          </a:p>
        </p:txBody>
      </p:sp>
      <p:sp>
        <p:nvSpPr>
          <p:cNvPr id="3" name="Subtítulo 2">
            <a:extLst>
              <a:ext uri="{FF2B5EF4-FFF2-40B4-BE49-F238E27FC236}">
                <a16:creationId xmlns:a16="http://schemas.microsoft.com/office/drawing/2014/main" id="{A846C187-9433-1F0A-0A74-C2D0A1426428}"/>
              </a:ext>
            </a:extLst>
          </p:cNvPr>
          <p:cNvSpPr>
            <a:spLocks noGrp="1"/>
          </p:cNvSpPr>
          <p:nvPr>
            <p:ph type="subTitle" idx="1"/>
          </p:nvPr>
        </p:nvSpPr>
        <p:spPr/>
        <p:txBody>
          <a:bodyPr/>
          <a:lstStyle/>
          <a:p>
            <a:r>
              <a:rPr lang="es-ES" dirty="0"/>
              <a:t>CSS</a:t>
            </a:r>
          </a:p>
        </p:txBody>
      </p:sp>
    </p:spTree>
    <p:extLst>
      <p:ext uri="{BB962C8B-B14F-4D97-AF65-F5344CB8AC3E}">
        <p14:creationId xmlns:p14="http://schemas.microsoft.com/office/powerpoint/2010/main" val="1097013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94D7E-23F6-904C-5555-B666F019F741}"/>
              </a:ext>
            </a:extLst>
          </p:cNvPr>
          <p:cNvSpPr>
            <a:spLocks noGrp="1"/>
          </p:cNvSpPr>
          <p:nvPr>
            <p:ph type="title"/>
          </p:nvPr>
        </p:nvSpPr>
        <p:spPr/>
        <p:txBody>
          <a:bodyPr/>
          <a:lstStyle/>
          <a:p>
            <a:pPr algn="ctr"/>
            <a:r>
              <a:rPr lang="es-ES" b="1" i="0" dirty="0" err="1">
                <a:solidFill>
                  <a:srgbClr val="374151"/>
                </a:solidFill>
                <a:effectLst/>
                <a:latin typeface="Söhne"/>
              </a:rPr>
              <a:t>align-items</a:t>
            </a:r>
            <a:endParaRPr lang="es-ES" dirty="0"/>
          </a:p>
        </p:txBody>
      </p:sp>
      <p:sp>
        <p:nvSpPr>
          <p:cNvPr id="3" name="Marcador de contenido 2">
            <a:extLst>
              <a:ext uri="{FF2B5EF4-FFF2-40B4-BE49-F238E27FC236}">
                <a16:creationId xmlns:a16="http://schemas.microsoft.com/office/drawing/2014/main" id="{F381EF49-A49A-C448-032A-2DAB0A091054}"/>
              </a:ext>
            </a:extLst>
          </p:cNvPr>
          <p:cNvSpPr>
            <a:spLocks noGrp="1"/>
          </p:cNvSpPr>
          <p:nvPr>
            <p:ph idx="1"/>
          </p:nvPr>
        </p:nvSpPr>
        <p:spPr/>
        <p:txBody>
          <a:bodyPr/>
          <a:lstStyle/>
          <a:p>
            <a:r>
              <a:rPr lang="es-ES" b="0" i="0" dirty="0">
                <a:solidFill>
                  <a:srgbClr val="374151"/>
                </a:solidFill>
                <a:effectLst/>
                <a:latin typeface="Söhne"/>
              </a:rPr>
              <a:t>La propiedad </a:t>
            </a:r>
            <a:r>
              <a:rPr lang="es-ES" dirty="0" err="1"/>
              <a:t>align-items</a:t>
            </a:r>
            <a:r>
              <a:rPr lang="es-ES" b="0" i="0" dirty="0">
                <a:solidFill>
                  <a:srgbClr val="374151"/>
                </a:solidFill>
                <a:effectLst/>
                <a:latin typeface="Söhne"/>
              </a:rPr>
              <a:t> en CSS </a:t>
            </a:r>
            <a:r>
              <a:rPr lang="es-ES" b="0" i="0" dirty="0" err="1">
                <a:solidFill>
                  <a:srgbClr val="374151"/>
                </a:solidFill>
                <a:effectLst/>
                <a:latin typeface="Söhne"/>
              </a:rPr>
              <a:t>Flexbox</a:t>
            </a:r>
            <a:r>
              <a:rPr lang="es-ES" b="0" i="0" dirty="0">
                <a:solidFill>
                  <a:srgbClr val="374151"/>
                </a:solidFill>
                <a:effectLst/>
                <a:latin typeface="Söhne"/>
              </a:rPr>
              <a:t> se utiliza para alinear los elementos hijos de un contenedor </a:t>
            </a:r>
            <a:r>
              <a:rPr lang="es-ES" b="0" i="0" dirty="0" err="1">
                <a:solidFill>
                  <a:srgbClr val="374151"/>
                </a:solidFill>
                <a:effectLst/>
                <a:latin typeface="Söhne"/>
              </a:rPr>
              <a:t>flex</a:t>
            </a:r>
            <a:r>
              <a:rPr lang="es-ES" b="0" i="0" dirty="0">
                <a:solidFill>
                  <a:srgbClr val="374151"/>
                </a:solidFill>
                <a:effectLst/>
                <a:latin typeface="Söhne"/>
              </a:rPr>
              <a:t> en el eje cruzado. Mientras que </a:t>
            </a:r>
            <a:r>
              <a:rPr lang="es-ES" dirty="0" err="1"/>
              <a:t>justify-content</a:t>
            </a:r>
            <a:r>
              <a:rPr lang="es-ES" b="0" i="0" dirty="0">
                <a:solidFill>
                  <a:srgbClr val="374151"/>
                </a:solidFill>
                <a:effectLst/>
                <a:latin typeface="Söhne"/>
              </a:rPr>
              <a:t> alinea los elementos a lo largo del eje principal (horizontal por defecto), </a:t>
            </a:r>
            <a:r>
              <a:rPr lang="es-ES" dirty="0" err="1"/>
              <a:t>align-items</a:t>
            </a:r>
            <a:r>
              <a:rPr lang="es-ES" b="0" i="0" dirty="0">
                <a:solidFill>
                  <a:srgbClr val="374151"/>
                </a:solidFill>
                <a:effectLst/>
                <a:latin typeface="Söhne"/>
              </a:rPr>
              <a:t> se enfoca en el eje perpendicular a este, es decir, el eje cruzado (vertical por defecto). Es importante para controlar cómo los elementos </a:t>
            </a:r>
            <a:r>
              <a:rPr lang="es-ES" b="0" i="0" dirty="0" err="1">
                <a:solidFill>
                  <a:srgbClr val="374151"/>
                </a:solidFill>
                <a:effectLst/>
                <a:latin typeface="Söhne"/>
              </a:rPr>
              <a:t>flex</a:t>
            </a:r>
            <a:r>
              <a:rPr lang="es-ES" b="0" i="0" dirty="0">
                <a:solidFill>
                  <a:srgbClr val="374151"/>
                </a:solidFill>
                <a:effectLst/>
                <a:latin typeface="Söhne"/>
              </a:rPr>
              <a:t> se alinean en el eje cruzado cuando el contenedor tiene espacio adicional en ese eje. </a:t>
            </a:r>
          </a:p>
          <a:p>
            <a:r>
              <a:rPr lang="es-ES" b="0" i="0" dirty="0">
                <a:solidFill>
                  <a:srgbClr val="374151"/>
                </a:solidFill>
                <a:effectLst/>
                <a:latin typeface="Söhne"/>
              </a:rPr>
              <a:t>A continuación están las opciones para </a:t>
            </a:r>
            <a:r>
              <a:rPr lang="es-ES" dirty="0" err="1"/>
              <a:t>align-items</a:t>
            </a:r>
            <a:r>
              <a:rPr lang="es-ES" b="0" i="0" dirty="0">
                <a:solidFill>
                  <a:srgbClr val="374151"/>
                </a:solidFill>
                <a:effectLst/>
                <a:latin typeface="Söhne"/>
              </a:rPr>
              <a:t>:</a:t>
            </a:r>
            <a:endParaRPr lang="es-ES" dirty="0"/>
          </a:p>
        </p:txBody>
      </p:sp>
    </p:spTree>
    <p:extLst>
      <p:ext uri="{BB962C8B-B14F-4D97-AF65-F5344CB8AC3E}">
        <p14:creationId xmlns:p14="http://schemas.microsoft.com/office/powerpoint/2010/main" val="1523388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1574B1-953D-9C2F-7CEF-93C063568B4D}"/>
              </a:ext>
            </a:extLst>
          </p:cNvPr>
          <p:cNvSpPr>
            <a:spLocks noGrp="1"/>
          </p:cNvSpPr>
          <p:nvPr>
            <p:ph type="title"/>
          </p:nvPr>
        </p:nvSpPr>
        <p:spPr/>
        <p:txBody>
          <a:bodyPr/>
          <a:lstStyle/>
          <a:p>
            <a:pPr algn="ctr"/>
            <a:r>
              <a:rPr lang="es-ES" b="1" i="0" dirty="0" err="1">
                <a:solidFill>
                  <a:srgbClr val="374151"/>
                </a:solidFill>
                <a:effectLst/>
                <a:latin typeface="Söhne"/>
              </a:rPr>
              <a:t>align-items</a:t>
            </a:r>
            <a:endParaRPr lang="es-ES" dirty="0"/>
          </a:p>
        </p:txBody>
      </p:sp>
      <p:sp>
        <p:nvSpPr>
          <p:cNvPr id="3" name="Marcador de contenido 2">
            <a:extLst>
              <a:ext uri="{FF2B5EF4-FFF2-40B4-BE49-F238E27FC236}">
                <a16:creationId xmlns:a16="http://schemas.microsoft.com/office/drawing/2014/main" id="{FA4F311E-6D3A-BC77-8B20-8058AC7FDE6A}"/>
              </a:ext>
            </a:extLst>
          </p:cNvPr>
          <p:cNvSpPr>
            <a:spLocks noGrp="1"/>
          </p:cNvSpPr>
          <p:nvPr>
            <p:ph idx="1"/>
          </p:nvPr>
        </p:nvSpPr>
        <p:spPr/>
        <p:txBody>
          <a:bodyPr/>
          <a:lstStyle/>
          <a:p>
            <a:pPr marL="0" indent="0" algn="l">
              <a:buNone/>
            </a:pPr>
            <a:r>
              <a:rPr lang="es-ES" b="1" i="0" dirty="0" err="1">
                <a:solidFill>
                  <a:srgbClr val="374151"/>
                </a:solidFill>
                <a:effectLst/>
                <a:latin typeface="Söhne"/>
              </a:rPr>
              <a:t>stretch</a:t>
            </a:r>
            <a:r>
              <a:rPr lang="es-ES" b="0" i="0" dirty="0">
                <a:solidFill>
                  <a:srgbClr val="374151"/>
                </a:solidFill>
                <a:effectLst/>
                <a:latin typeface="Söhne"/>
              </a:rPr>
              <a:t>: Este es el valor predeterminado. Los elementos se estiran para llenar el contenedor en el eje cruzado. Si un elemento no tiene una altura explícita, se estirará para llenar todo el espacio disponible en el eje cruzado del contenedor.</a:t>
            </a:r>
          </a:p>
          <a:p>
            <a:pPr marL="0" indent="0" algn="l">
              <a:buNone/>
            </a:pPr>
            <a:r>
              <a:rPr lang="es-ES" b="1" i="0" dirty="0" err="1">
                <a:solidFill>
                  <a:srgbClr val="374151"/>
                </a:solidFill>
                <a:effectLst/>
                <a:latin typeface="Söhne"/>
              </a:rPr>
              <a:t>flex-start</a:t>
            </a:r>
            <a:r>
              <a:rPr lang="es-ES" b="0" i="0" dirty="0">
                <a:solidFill>
                  <a:srgbClr val="374151"/>
                </a:solidFill>
                <a:effectLst/>
                <a:latin typeface="Söhne"/>
              </a:rPr>
              <a:t>: Los elementos se alinean hacia el inicio del eje cruzado. En un contenedor con </a:t>
            </a:r>
            <a:r>
              <a:rPr lang="es-ES" b="0" i="0" dirty="0" err="1">
                <a:solidFill>
                  <a:srgbClr val="374151"/>
                </a:solidFill>
                <a:effectLst/>
                <a:latin typeface="Söhne"/>
              </a:rPr>
              <a:t>flex-direction</a:t>
            </a:r>
            <a:r>
              <a:rPr lang="es-ES" b="0" i="0" dirty="0">
                <a:solidFill>
                  <a:srgbClr val="374151"/>
                </a:solidFill>
                <a:effectLst/>
                <a:latin typeface="Söhne"/>
              </a:rPr>
              <a:t>: </a:t>
            </a:r>
            <a:r>
              <a:rPr lang="es-ES" b="0" i="0" dirty="0" err="1">
                <a:solidFill>
                  <a:srgbClr val="374151"/>
                </a:solidFill>
                <a:effectLst/>
                <a:latin typeface="Söhne"/>
              </a:rPr>
              <a:t>row</a:t>
            </a:r>
            <a:r>
              <a:rPr lang="es-ES" b="0" i="0" dirty="0">
                <a:solidFill>
                  <a:srgbClr val="374151"/>
                </a:solidFill>
                <a:effectLst/>
                <a:latin typeface="Söhne"/>
              </a:rPr>
              <a:t>, esto significa que los elementos se alinearán en la parte superior del contenedor.</a:t>
            </a:r>
          </a:p>
          <a:p>
            <a:pPr marL="0" indent="0" algn="l">
              <a:buNone/>
            </a:pPr>
            <a:r>
              <a:rPr lang="es-ES" b="1" i="0" dirty="0" err="1">
                <a:solidFill>
                  <a:srgbClr val="374151"/>
                </a:solidFill>
                <a:effectLst/>
                <a:latin typeface="Söhne"/>
              </a:rPr>
              <a:t>flex-end</a:t>
            </a:r>
            <a:r>
              <a:rPr lang="es-ES" b="0" i="0" dirty="0">
                <a:solidFill>
                  <a:srgbClr val="374151"/>
                </a:solidFill>
                <a:effectLst/>
                <a:latin typeface="Söhne"/>
              </a:rPr>
              <a:t>: Los elementos se alinean hacia el final del eje cruzado. En un contenedor con </a:t>
            </a:r>
            <a:r>
              <a:rPr lang="es-ES" b="0" i="0" dirty="0" err="1">
                <a:solidFill>
                  <a:srgbClr val="374151"/>
                </a:solidFill>
                <a:effectLst/>
                <a:latin typeface="Söhne"/>
              </a:rPr>
              <a:t>flex-direction</a:t>
            </a:r>
            <a:r>
              <a:rPr lang="es-ES" b="0" i="0" dirty="0">
                <a:solidFill>
                  <a:srgbClr val="374151"/>
                </a:solidFill>
                <a:effectLst/>
                <a:latin typeface="Söhne"/>
              </a:rPr>
              <a:t>: </a:t>
            </a:r>
            <a:r>
              <a:rPr lang="es-ES" b="0" i="0" dirty="0" err="1">
                <a:solidFill>
                  <a:srgbClr val="374151"/>
                </a:solidFill>
                <a:effectLst/>
                <a:latin typeface="Söhne"/>
              </a:rPr>
              <a:t>row</a:t>
            </a:r>
            <a:r>
              <a:rPr lang="es-ES" b="0" i="0" dirty="0">
                <a:solidFill>
                  <a:srgbClr val="374151"/>
                </a:solidFill>
                <a:effectLst/>
                <a:latin typeface="Söhne"/>
              </a:rPr>
              <a:t>, esto significa que los elementos se alinearán en la parte inferior del contenedor.</a:t>
            </a:r>
          </a:p>
          <a:p>
            <a:endParaRPr lang="es-ES" dirty="0"/>
          </a:p>
        </p:txBody>
      </p:sp>
    </p:spTree>
    <p:extLst>
      <p:ext uri="{BB962C8B-B14F-4D97-AF65-F5344CB8AC3E}">
        <p14:creationId xmlns:p14="http://schemas.microsoft.com/office/powerpoint/2010/main" val="976568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352C3E-7858-EE00-6EBA-5541A218BB31}"/>
              </a:ext>
            </a:extLst>
          </p:cNvPr>
          <p:cNvSpPr>
            <a:spLocks noGrp="1"/>
          </p:cNvSpPr>
          <p:nvPr>
            <p:ph type="title"/>
          </p:nvPr>
        </p:nvSpPr>
        <p:spPr/>
        <p:txBody>
          <a:bodyPr/>
          <a:lstStyle/>
          <a:p>
            <a:pPr algn="ctr"/>
            <a:r>
              <a:rPr lang="es-ES" b="1" i="0" dirty="0" err="1">
                <a:solidFill>
                  <a:srgbClr val="374151"/>
                </a:solidFill>
                <a:effectLst/>
                <a:latin typeface="Söhne"/>
              </a:rPr>
              <a:t>align-items</a:t>
            </a:r>
            <a:endParaRPr lang="es-ES" dirty="0"/>
          </a:p>
        </p:txBody>
      </p:sp>
      <p:sp>
        <p:nvSpPr>
          <p:cNvPr id="3" name="Marcador de contenido 2">
            <a:extLst>
              <a:ext uri="{FF2B5EF4-FFF2-40B4-BE49-F238E27FC236}">
                <a16:creationId xmlns:a16="http://schemas.microsoft.com/office/drawing/2014/main" id="{B4C64618-4390-7487-7F77-9B0B81A33EB6}"/>
              </a:ext>
            </a:extLst>
          </p:cNvPr>
          <p:cNvSpPr>
            <a:spLocks noGrp="1"/>
          </p:cNvSpPr>
          <p:nvPr>
            <p:ph idx="1"/>
          </p:nvPr>
        </p:nvSpPr>
        <p:spPr/>
        <p:txBody>
          <a:bodyPr/>
          <a:lstStyle/>
          <a:p>
            <a:pPr marL="0" indent="0" algn="l">
              <a:buNone/>
            </a:pPr>
            <a:r>
              <a:rPr lang="es-ES" b="1" i="0" dirty="0">
                <a:solidFill>
                  <a:srgbClr val="374151"/>
                </a:solidFill>
                <a:effectLst/>
                <a:latin typeface="Söhne"/>
              </a:rPr>
              <a:t>center</a:t>
            </a:r>
            <a:r>
              <a:rPr lang="es-ES" b="0" i="0" dirty="0">
                <a:solidFill>
                  <a:srgbClr val="374151"/>
                </a:solidFill>
                <a:effectLst/>
                <a:latin typeface="Söhne"/>
              </a:rPr>
              <a:t>: Los elementos se centran en el eje cruzado. En un contenedor con </a:t>
            </a:r>
            <a:r>
              <a:rPr lang="es-ES" b="0" i="0" dirty="0" err="1">
                <a:solidFill>
                  <a:srgbClr val="374151"/>
                </a:solidFill>
                <a:effectLst/>
                <a:latin typeface="Söhne"/>
              </a:rPr>
              <a:t>flex-direction</a:t>
            </a:r>
            <a:r>
              <a:rPr lang="es-ES" b="0" i="0" dirty="0">
                <a:solidFill>
                  <a:srgbClr val="374151"/>
                </a:solidFill>
                <a:effectLst/>
                <a:latin typeface="Söhne"/>
              </a:rPr>
              <a:t>: </a:t>
            </a:r>
            <a:r>
              <a:rPr lang="es-ES" b="0" i="0" dirty="0" err="1">
                <a:solidFill>
                  <a:srgbClr val="374151"/>
                </a:solidFill>
                <a:effectLst/>
                <a:latin typeface="Söhne"/>
              </a:rPr>
              <a:t>row</a:t>
            </a:r>
            <a:r>
              <a:rPr lang="es-ES" b="0" i="0" dirty="0">
                <a:solidFill>
                  <a:srgbClr val="374151"/>
                </a:solidFill>
                <a:effectLst/>
                <a:latin typeface="Söhne"/>
              </a:rPr>
              <a:t>, los elementos se centrarán verticalmente.</a:t>
            </a:r>
          </a:p>
          <a:p>
            <a:pPr marL="0" indent="0" algn="l">
              <a:buNone/>
            </a:pPr>
            <a:r>
              <a:rPr lang="es-ES" b="1" i="0" dirty="0" err="1">
                <a:solidFill>
                  <a:srgbClr val="374151"/>
                </a:solidFill>
                <a:effectLst/>
                <a:latin typeface="Söhne"/>
              </a:rPr>
              <a:t>baseline</a:t>
            </a:r>
            <a:r>
              <a:rPr lang="es-ES" b="0" i="0" dirty="0">
                <a:solidFill>
                  <a:srgbClr val="374151"/>
                </a:solidFill>
                <a:effectLst/>
                <a:latin typeface="Söhne"/>
              </a:rPr>
              <a:t>: Los elementos se alinean según la línea base de su contenido. Esto significa que el texto o contenido similar en los elementos se alinea a lo largo de una línea común, incluso si los tamaños de los elementos son diferentes.</a:t>
            </a:r>
          </a:p>
          <a:p>
            <a:endParaRPr lang="es-ES" dirty="0"/>
          </a:p>
        </p:txBody>
      </p:sp>
    </p:spTree>
    <p:extLst>
      <p:ext uri="{BB962C8B-B14F-4D97-AF65-F5344CB8AC3E}">
        <p14:creationId xmlns:p14="http://schemas.microsoft.com/office/powerpoint/2010/main" val="395822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1F47739-C099-D626-AB4B-B15161113FBB}"/>
              </a:ext>
            </a:extLst>
          </p:cNvPr>
          <p:cNvSpPr>
            <a:spLocks noGrp="1"/>
          </p:cNvSpPr>
          <p:nvPr>
            <p:ph idx="1"/>
          </p:nvPr>
        </p:nvSpPr>
        <p:spPr/>
        <p:txBody>
          <a:bodyPr/>
          <a:lstStyle/>
          <a:p>
            <a:pPr marL="0" indent="0" algn="l">
              <a:buNone/>
            </a:pPr>
            <a:r>
              <a:rPr lang="es-ES" b="0" i="0" dirty="0" err="1">
                <a:solidFill>
                  <a:srgbClr val="374151"/>
                </a:solidFill>
                <a:effectLst/>
                <a:latin typeface="Söhne"/>
              </a:rPr>
              <a:t>Flexbox</a:t>
            </a:r>
            <a:r>
              <a:rPr lang="es-ES" b="0" i="0" dirty="0">
                <a:solidFill>
                  <a:srgbClr val="374151"/>
                </a:solidFill>
                <a:effectLst/>
                <a:latin typeface="Söhne"/>
              </a:rPr>
              <a:t> trabaja con dos tipos de elementos: el contenedor </a:t>
            </a:r>
            <a:r>
              <a:rPr lang="es-ES" b="0" i="0" dirty="0" err="1">
                <a:solidFill>
                  <a:srgbClr val="374151"/>
                </a:solidFill>
                <a:effectLst/>
                <a:latin typeface="Söhne"/>
              </a:rPr>
              <a:t>flex</a:t>
            </a:r>
            <a:r>
              <a:rPr lang="es-ES" b="0" i="0" dirty="0">
                <a:solidFill>
                  <a:srgbClr val="374151"/>
                </a:solidFill>
                <a:effectLst/>
                <a:latin typeface="Söhne"/>
              </a:rPr>
              <a:t> (</a:t>
            </a:r>
            <a:r>
              <a:rPr lang="es-ES" b="0" i="0" dirty="0" err="1">
                <a:solidFill>
                  <a:srgbClr val="374151"/>
                </a:solidFill>
                <a:effectLst/>
                <a:latin typeface="Söhne"/>
              </a:rPr>
              <a:t>flex</a:t>
            </a:r>
            <a:r>
              <a:rPr lang="es-ES" b="0" i="0" dirty="0">
                <a:solidFill>
                  <a:srgbClr val="374151"/>
                </a:solidFill>
                <a:effectLst/>
                <a:latin typeface="Söhne"/>
              </a:rPr>
              <a:t> container) y los elementos </a:t>
            </a:r>
            <a:r>
              <a:rPr lang="es-ES" b="0" i="0" dirty="0" err="1">
                <a:solidFill>
                  <a:srgbClr val="374151"/>
                </a:solidFill>
                <a:effectLst/>
                <a:latin typeface="Söhne"/>
              </a:rPr>
              <a:t>flex</a:t>
            </a:r>
            <a:r>
              <a:rPr lang="es-ES" b="0" i="0" dirty="0">
                <a:solidFill>
                  <a:srgbClr val="374151"/>
                </a:solidFill>
                <a:effectLst/>
                <a:latin typeface="Söhne"/>
              </a:rPr>
              <a:t> (</a:t>
            </a:r>
            <a:r>
              <a:rPr lang="es-ES" b="0" i="0" dirty="0" err="1">
                <a:solidFill>
                  <a:srgbClr val="374151"/>
                </a:solidFill>
                <a:effectLst/>
                <a:latin typeface="Söhne"/>
              </a:rPr>
              <a:t>flex</a:t>
            </a:r>
            <a:r>
              <a:rPr lang="es-ES" b="0" i="0" dirty="0">
                <a:solidFill>
                  <a:srgbClr val="374151"/>
                </a:solidFill>
                <a:effectLst/>
                <a:latin typeface="Söhne"/>
              </a:rPr>
              <a:t> </a:t>
            </a:r>
            <a:r>
              <a:rPr lang="es-ES" b="0" i="0" dirty="0" err="1">
                <a:solidFill>
                  <a:srgbClr val="374151"/>
                </a:solidFill>
                <a:effectLst/>
                <a:latin typeface="Söhne"/>
              </a:rPr>
              <a:t>items</a:t>
            </a:r>
            <a:r>
              <a:rPr lang="es-ES" b="0" i="0" dirty="0">
                <a:solidFill>
                  <a:srgbClr val="374151"/>
                </a:solidFill>
                <a:effectLst/>
                <a:latin typeface="Söhne"/>
              </a:rPr>
              <a:t>).</a:t>
            </a:r>
          </a:p>
          <a:p>
            <a:pPr algn="l">
              <a:buFont typeface="+mj-lt"/>
              <a:buAutoNum type="arabicPeriod"/>
            </a:pPr>
            <a:r>
              <a:rPr lang="es-ES" b="1" i="0" dirty="0">
                <a:solidFill>
                  <a:srgbClr val="374151"/>
                </a:solidFill>
                <a:effectLst/>
                <a:latin typeface="Söhne"/>
              </a:rPr>
              <a:t>Contenedor Flex</a:t>
            </a:r>
            <a:r>
              <a:rPr lang="es-ES" b="0" i="0" dirty="0">
                <a:solidFill>
                  <a:srgbClr val="374151"/>
                </a:solidFill>
                <a:effectLst/>
                <a:latin typeface="Söhne"/>
              </a:rPr>
              <a:t>: Es el elemento padre que envuelve a los elementos </a:t>
            </a:r>
            <a:r>
              <a:rPr lang="es-ES" b="0" i="0" dirty="0" err="1">
                <a:solidFill>
                  <a:srgbClr val="374151"/>
                </a:solidFill>
                <a:effectLst/>
                <a:latin typeface="Söhne"/>
              </a:rPr>
              <a:t>flex</a:t>
            </a:r>
            <a:r>
              <a:rPr lang="es-ES" b="0" i="0" dirty="0">
                <a:solidFill>
                  <a:srgbClr val="374151"/>
                </a:solidFill>
                <a:effectLst/>
                <a:latin typeface="Söhne"/>
              </a:rPr>
              <a:t>. Se define usando </a:t>
            </a:r>
            <a:r>
              <a:rPr lang="es-ES" b="0" i="0" dirty="0" err="1">
                <a:solidFill>
                  <a:srgbClr val="374151"/>
                </a:solidFill>
                <a:effectLst/>
                <a:latin typeface="Söhne"/>
              </a:rPr>
              <a:t>display</a:t>
            </a:r>
            <a:r>
              <a:rPr lang="es-ES" b="0" i="0" dirty="0">
                <a:solidFill>
                  <a:srgbClr val="374151"/>
                </a:solidFill>
                <a:effectLst/>
                <a:latin typeface="Söhne"/>
              </a:rPr>
              <a:t>: </a:t>
            </a:r>
            <a:r>
              <a:rPr lang="es-ES" b="0" i="0" dirty="0" err="1">
                <a:solidFill>
                  <a:srgbClr val="374151"/>
                </a:solidFill>
                <a:effectLst/>
                <a:latin typeface="Söhne"/>
              </a:rPr>
              <a:t>flex</a:t>
            </a:r>
            <a:r>
              <a:rPr lang="es-ES" b="0" i="0" dirty="0">
                <a:solidFill>
                  <a:srgbClr val="374151"/>
                </a:solidFill>
                <a:effectLst/>
                <a:latin typeface="Söhne"/>
              </a:rPr>
              <a:t>; o </a:t>
            </a:r>
            <a:r>
              <a:rPr lang="es-ES" b="0" i="0" dirty="0" err="1">
                <a:solidFill>
                  <a:srgbClr val="374151"/>
                </a:solidFill>
                <a:effectLst/>
                <a:latin typeface="Söhne"/>
              </a:rPr>
              <a:t>display</a:t>
            </a:r>
            <a:r>
              <a:rPr lang="es-ES" b="0" i="0" dirty="0">
                <a:solidFill>
                  <a:srgbClr val="374151"/>
                </a:solidFill>
                <a:effectLst/>
                <a:latin typeface="Söhne"/>
              </a:rPr>
              <a:t>: </a:t>
            </a:r>
            <a:r>
              <a:rPr lang="es-ES" b="0" i="0" dirty="0" err="1">
                <a:solidFill>
                  <a:srgbClr val="374151"/>
                </a:solidFill>
                <a:effectLst/>
                <a:latin typeface="Söhne"/>
              </a:rPr>
              <a:t>inline-flex</a:t>
            </a:r>
            <a:r>
              <a:rPr lang="es-ES" b="0" i="0" dirty="0">
                <a:solidFill>
                  <a:srgbClr val="374151"/>
                </a:solidFill>
                <a:effectLst/>
                <a:latin typeface="Söhne"/>
              </a:rPr>
              <a:t>;.</a:t>
            </a:r>
          </a:p>
          <a:p>
            <a:pPr algn="l">
              <a:buFont typeface="+mj-lt"/>
              <a:buAutoNum type="arabicPeriod"/>
            </a:pPr>
            <a:r>
              <a:rPr lang="es-ES" b="1" i="0" dirty="0">
                <a:solidFill>
                  <a:srgbClr val="374151"/>
                </a:solidFill>
                <a:effectLst/>
                <a:latin typeface="Söhne"/>
              </a:rPr>
              <a:t>Elementos Flex</a:t>
            </a:r>
            <a:r>
              <a:rPr lang="es-ES" b="0" i="0" dirty="0">
                <a:solidFill>
                  <a:srgbClr val="374151"/>
                </a:solidFill>
                <a:effectLst/>
                <a:latin typeface="Söhne"/>
              </a:rPr>
              <a:t>: Son los elementos hijos directos del contenedor </a:t>
            </a:r>
            <a:r>
              <a:rPr lang="es-ES" b="0" i="0" dirty="0" err="1">
                <a:solidFill>
                  <a:srgbClr val="374151"/>
                </a:solidFill>
                <a:effectLst/>
                <a:latin typeface="Söhne"/>
              </a:rPr>
              <a:t>flex</a:t>
            </a:r>
            <a:r>
              <a:rPr lang="es-ES" b="0" i="0" dirty="0">
                <a:solidFill>
                  <a:srgbClr val="374151"/>
                </a:solidFill>
                <a:effectLst/>
                <a:latin typeface="Söhne"/>
              </a:rPr>
              <a:t>. Estos elementos se pueden manipular de varias maneras dentro del contenedor </a:t>
            </a:r>
            <a:r>
              <a:rPr lang="es-ES" b="0" i="0" dirty="0" err="1">
                <a:solidFill>
                  <a:srgbClr val="374151"/>
                </a:solidFill>
                <a:effectLst/>
                <a:latin typeface="Söhne"/>
              </a:rPr>
              <a:t>flex</a:t>
            </a:r>
            <a:r>
              <a:rPr lang="es-ES" b="0" i="0" dirty="0">
                <a:solidFill>
                  <a:srgbClr val="374151"/>
                </a:solidFill>
                <a:effectLst/>
                <a:latin typeface="Söhne"/>
              </a:rPr>
              <a:t>.</a:t>
            </a:r>
          </a:p>
          <a:p>
            <a:endParaRPr lang="es-ES" dirty="0"/>
          </a:p>
        </p:txBody>
      </p:sp>
      <p:sp>
        <p:nvSpPr>
          <p:cNvPr id="2" name="Título 1">
            <a:extLst>
              <a:ext uri="{FF2B5EF4-FFF2-40B4-BE49-F238E27FC236}">
                <a16:creationId xmlns:a16="http://schemas.microsoft.com/office/drawing/2014/main" id="{C84D6D5F-0AF6-D29D-CE14-30ABF70ADD4F}"/>
              </a:ext>
            </a:extLst>
          </p:cNvPr>
          <p:cNvSpPr>
            <a:spLocks noGrp="1"/>
          </p:cNvSpPr>
          <p:nvPr>
            <p:ph type="title"/>
          </p:nvPr>
        </p:nvSpPr>
        <p:spPr/>
        <p:txBody>
          <a:bodyPr/>
          <a:lstStyle/>
          <a:p>
            <a:pPr algn="ctr"/>
            <a:r>
              <a:rPr lang="es-ES" b="1" i="0" dirty="0">
                <a:effectLst/>
                <a:latin typeface="Söhne"/>
              </a:rPr>
              <a:t>Conceptos Básicos de </a:t>
            </a:r>
            <a:r>
              <a:rPr lang="es-ES" b="1" i="0" dirty="0" err="1">
                <a:effectLst/>
                <a:latin typeface="Söhne"/>
              </a:rPr>
              <a:t>Flexbox</a:t>
            </a:r>
            <a:endParaRPr lang="es-ES" dirty="0"/>
          </a:p>
        </p:txBody>
      </p:sp>
    </p:spTree>
    <p:extLst>
      <p:ext uri="{BB962C8B-B14F-4D97-AF65-F5344CB8AC3E}">
        <p14:creationId xmlns:p14="http://schemas.microsoft.com/office/powerpoint/2010/main" val="1282477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B689DA-F587-A406-D93E-0F0973610409}"/>
              </a:ext>
            </a:extLst>
          </p:cNvPr>
          <p:cNvSpPr>
            <a:spLocks noGrp="1"/>
          </p:cNvSpPr>
          <p:nvPr>
            <p:ph type="title"/>
          </p:nvPr>
        </p:nvSpPr>
        <p:spPr/>
        <p:txBody>
          <a:bodyPr/>
          <a:lstStyle/>
          <a:p>
            <a:pPr algn="ctr"/>
            <a:r>
              <a:rPr lang="es-ES" b="1" i="0" dirty="0">
                <a:effectLst/>
                <a:latin typeface="Söhne"/>
              </a:rPr>
              <a:t>Propiedades del Contenedor Flex</a:t>
            </a:r>
            <a:endParaRPr lang="es-ES" dirty="0"/>
          </a:p>
        </p:txBody>
      </p:sp>
      <p:sp>
        <p:nvSpPr>
          <p:cNvPr id="3" name="Marcador de contenido 2">
            <a:extLst>
              <a:ext uri="{FF2B5EF4-FFF2-40B4-BE49-F238E27FC236}">
                <a16:creationId xmlns:a16="http://schemas.microsoft.com/office/drawing/2014/main" id="{6A4A6A4F-59A9-0598-331B-D89F0D74AEEE}"/>
              </a:ext>
            </a:extLst>
          </p:cNvPr>
          <p:cNvSpPr>
            <a:spLocks noGrp="1"/>
          </p:cNvSpPr>
          <p:nvPr>
            <p:ph idx="1"/>
          </p:nvPr>
        </p:nvSpPr>
        <p:spPr/>
        <p:txBody>
          <a:bodyPr>
            <a:normAutofit/>
          </a:bodyPr>
          <a:lstStyle/>
          <a:p>
            <a:pPr algn="l">
              <a:buFont typeface="Arial" panose="020B0604020202020204" pitchFamily="34" charset="0"/>
              <a:buChar char="•"/>
            </a:pPr>
            <a:r>
              <a:rPr lang="es-ES" b="1" i="0" dirty="0" err="1">
                <a:solidFill>
                  <a:srgbClr val="374151"/>
                </a:solidFill>
                <a:effectLst/>
                <a:latin typeface="Söhne"/>
              </a:rPr>
              <a:t>flex-direction</a:t>
            </a:r>
            <a:r>
              <a:rPr lang="es-ES" b="0" i="0" dirty="0">
                <a:solidFill>
                  <a:srgbClr val="374151"/>
                </a:solidFill>
                <a:effectLst/>
                <a:latin typeface="Söhne"/>
              </a:rPr>
              <a:t>: Define la dirección principal de los elementos </a:t>
            </a:r>
            <a:r>
              <a:rPr lang="es-ES" b="0" i="0" dirty="0" err="1">
                <a:solidFill>
                  <a:srgbClr val="374151"/>
                </a:solidFill>
                <a:effectLst/>
                <a:latin typeface="Söhne"/>
              </a:rPr>
              <a:t>flex</a:t>
            </a:r>
            <a:r>
              <a:rPr lang="es-ES" b="0" i="0" dirty="0">
                <a:solidFill>
                  <a:srgbClr val="374151"/>
                </a:solidFill>
                <a:effectLst/>
                <a:latin typeface="Söhne"/>
              </a:rPr>
              <a:t>. Puede ser </a:t>
            </a:r>
            <a:r>
              <a:rPr lang="es-ES" b="0" i="0" dirty="0" err="1">
                <a:solidFill>
                  <a:srgbClr val="374151"/>
                </a:solidFill>
                <a:effectLst/>
                <a:latin typeface="Söhne"/>
              </a:rPr>
              <a:t>row</a:t>
            </a:r>
            <a:r>
              <a:rPr lang="es-ES" b="0" i="0" dirty="0">
                <a:solidFill>
                  <a:srgbClr val="374151"/>
                </a:solidFill>
                <a:effectLst/>
                <a:latin typeface="Söhne"/>
              </a:rPr>
              <a:t>, </a:t>
            </a:r>
            <a:r>
              <a:rPr lang="es-ES" b="0" i="0" dirty="0" err="1">
                <a:solidFill>
                  <a:srgbClr val="374151"/>
                </a:solidFill>
                <a:effectLst/>
                <a:latin typeface="Söhne"/>
              </a:rPr>
              <a:t>row</a:t>
            </a:r>
            <a:r>
              <a:rPr lang="es-ES" b="0" i="0" dirty="0">
                <a:solidFill>
                  <a:srgbClr val="374151"/>
                </a:solidFill>
                <a:effectLst/>
                <a:latin typeface="Söhne"/>
              </a:rPr>
              <a:t>-reverse, </a:t>
            </a:r>
            <a:r>
              <a:rPr lang="es-ES" b="0" i="0" dirty="0" err="1">
                <a:solidFill>
                  <a:srgbClr val="374151"/>
                </a:solidFill>
                <a:effectLst/>
                <a:latin typeface="Söhne"/>
              </a:rPr>
              <a:t>column</a:t>
            </a:r>
            <a:r>
              <a:rPr lang="es-ES" b="0" i="0" dirty="0">
                <a:solidFill>
                  <a:srgbClr val="374151"/>
                </a:solidFill>
                <a:effectLst/>
                <a:latin typeface="Söhne"/>
              </a:rPr>
              <a:t>, o </a:t>
            </a:r>
            <a:r>
              <a:rPr lang="es-ES" b="0" i="0" dirty="0" err="1">
                <a:solidFill>
                  <a:srgbClr val="374151"/>
                </a:solidFill>
                <a:effectLst/>
                <a:latin typeface="Söhne"/>
              </a:rPr>
              <a:t>column</a:t>
            </a:r>
            <a:r>
              <a:rPr lang="es-ES" b="0" i="0" dirty="0">
                <a:solidFill>
                  <a:srgbClr val="374151"/>
                </a:solidFill>
                <a:effectLst/>
                <a:latin typeface="Söhne"/>
              </a:rPr>
              <a:t>-reverse.</a:t>
            </a:r>
          </a:p>
          <a:p>
            <a:pPr algn="l">
              <a:buFont typeface="Arial" panose="020B0604020202020204" pitchFamily="34" charset="0"/>
              <a:buChar char="•"/>
            </a:pPr>
            <a:r>
              <a:rPr lang="es-ES" b="1" i="0" dirty="0" err="1">
                <a:solidFill>
                  <a:srgbClr val="374151"/>
                </a:solidFill>
                <a:effectLst/>
                <a:latin typeface="Söhne"/>
              </a:rPr>
              <a:t>justify-content</a:t>
            </a:r>
            <a:r>
              <a:rPr lang="es-ES" b="0" i="0" dirty="0">
                <a:solidFill>
                  <a:srgbClr val="374151"/>
                </a:solidFill>
                <a:effectLst/>
                <a:latin typeface="Söhne"/>
              </a:rPr>
              <a:t>: Alinea los elementos </a:t>
            </a:r>
            <a:r>
              <a:rPr lang="es-ES" b="0" i="0" dirty="0" err="1">
                <a:solidFill>
                  <a:srgbClr val="374151"/>
                </a:solidFill>
                <a:effectLst/>
                <a:latin typeface="Söhne"/>
              </a:rPr>
              <a:t>flex</a:t>
            </a:r>
            <a:r>
              <a:rPr lang="es-ES" b="0" i="0" dirty="0">
                <a:solidFill>
                  <a:srgbClr val="374151"/>
                </a:solidFill>
                <a:effectLst/>
                <a:latin typeface="Söhne"/>
              </a:rPr>
              <a:t> en el eje principal (horizontal si </a:t>
            </a:r>
            <a:r>
              <a:rPr lang="es-ES" b="0" i="0" dirty="0" err="1">
                <a:solidFill>
                  <a:srgbClr val="374151"/>
                </a:solidFill>
                <a:effectLst/>
                <a:latin typeface="Söhne"/>
              </a:rPr>
              <a:t>flex-direction</a:t>
            </a:r>
            <a:r>
              <a:rPr lang="es-ES" b="0" i="0" dirty="0">
                <a:solidFill>
                  <a:srgbClr val="374151"/>
                </a:solidFill>
                <a:effectLst/>
                <a:latin typeface="Söhne"/>
              </a:rPr>
              <a:t> es </a:t>
            </a:r>
            <a:r>
              <a:rPr lang="es-ES" b="0" i="0" dirty="0" err="1">
                <a:solidFill>
                  <a:srgbClr val="374151"/>
                </a:solidFill>
                <a:effectLst/>
                <a:latin typeface="Söhne"/>
              </a:rPr>
              <a:t>row</a:t>
            </a:r>
            <a:r>
              <a:rPr lang="es-ES" b="0" i="0" dirty="0">
                <a:solidFill>
                  <a:srgbClr val="374151"/>
                </a:solidFill>
                <a:effectLst/>
                <a:latin typeface="Söhne"/>
              </a:rPr>
              <a:t>, vertical si es </a:t>
            </a:r>
            <a:r>
              <a:rPr lang="es-ES" b="0" i="0" dirty="0" err="1">
                <a:solidFill>
                  <a:srgbClr val="374151"/>
                </a:solidFill>
                <a:effectLst/>
                <a:latin typeface="Söhne"/>
              </a:rPr>
              <a:t>column</a:t>
            </a:r>
            <a:r>
              <a:rPr lang="es-ES" b="0" i="0" dirty="0">
                <a:solidFill>
                  <a:srgbClr val="374151"/>
                </a:solidFill>
                <a:effectLst/>
                <a:latin typeface="Söhne"/>
              </a:rPr>
              <a:t>). Valores comunes incluyen </a:t>
            </a:r>
            <a:r>
              <a:rPr lang="es-ES" b="0" i="0" dirty="0" err="1">
                <a:solidFill>
                  <a:srgbClr val="374151"/>
                </a:solidFill>
                <a:effectLst/>
                <a:latin typeface="Söhne"/>
              </a:rPr>
              <a:t>flex-start</a:t>
            </a:r>
            <a:r>
              <a:rPr lang="es-ES" b="0" i="0" dirty="0">
                <a:solidFill>
                  <a:srgbClr val="374151"/>
                </a:solidFill>
                <a:effectLst/>
                <a:latin typeface="Söhne"/>
              </a:rPr>
              <a:t>, </a:t>
            </a:r>
            <a:r>
              <a:rPr lang="es-ES" b="0" i="0" dirty="0" err="1">
                <a:solidFill>
                  <a:srgbClr val="374151"/>
                </a:solidFill>
                <a:effectLst/>
                <a:latin typeface="Söhne"/>
              </a:rPr>
              <a:t>flex-end</a:t>
            </a:r>
            <a:r>
              <a:rPr lang="es-ES" b="0" i="0" dirty="0">
                <a:solidFill>
                  <a:srgbClr val="374151"/>
                </a:solidFill>
                <a:effectLst/>
                <a:latin typeface="Söhne"/>
              </a:rPr>
              <a:t>, center, </a:t>
            </a:r>
            <a:r>
              <a:rPr lang="es-ES" b="0" i="0" dirty="0" err="1">
                <a:solidFill>
                  <a:srgbClr val="374151"/>
                </a:solidFill>
                <a:effectLst/>
                <a:latin typeface="Söhne"/>
              </a:rPr>
              <a:t>space-between</a:t>
            </a:r>
            <a:r>
              <a:rPr lang="es-ES" b="0" i="0" dirty="0">
                <a:solidFill>
                  <a:srgbClr val="374151"/>
                </a:solidFill>
                <a:effectLst/>
                <a:latin typeface="Söhne"/>
              </a:rPr>
              <a:t>, y </a:t>
            </a:r>
            <a:r>
              <a:rPr lang="es-ES" b="0" i="0" dirty="0" err="1">
                <a:solidFill>
                  <a:srgbClr val="374151"/>
                </a:solidFill>
                <a:effectLst/>
                <a:latin typeface="Söhne"/>
              </a:rPr>
              <a:t>space-around</a:t>
            </a:r>
            <a:r>
              <a:rPr lang="es-ES" b="0" i="0" dirty="0">
                <a:solidFill>
                  <a:srgbClr val="374151"/>
                </a:solidFill>
                <a:effectLst/>
                <a:latin typeface="Söhne"/>
              </a:rPr>
              <a:t>.</a:t>
            </a:r>
          </a:p>
          <a:p>
            <a:pPr algn="l">
              <a:buFont typeface="Arial" panose="020B0604020202020204" pitchFamily="34" charset="0"/>
              <a:buChar char="•"/>
            </a:pPr>
            <a:r>
              <a:rPr lang="es-ES" b="1" i="0" dirty="0" err="1">
                <a:solidFill>
                  <a:srgbClr val="374151"/>
                </a:solidFill>
                <a:effectLst/>
                <a:latin typeface="Söhne"/>
              </a:rPr>
              <a:t>align-items</a:t>
            </a:r>
            <a:r>
              <a:rPr lang="es-ES" b="0" i="0" dirty="0">
                <a:solidFill>
                  <a:srgbClr val="374151"/>
                </a:solidFill>
                <a:effectLst/>
                <a:latin typeface="Söhne"/>
              </a:rPr>
              <a:t>: Alinea los elementos </a:t>
            </a:r>
            <a:r>
              <a:rPr lang="es-ES" b="0" i="0" dirty="0" err="1">
                <a:solidFill>
                  <a:srgbClr val="374151"/>
                </a:solidFill>
                <a:effectLst/>
                <a:latin typeface="Söhne"/>
              </a:rPr>
              <a:t>flex</a:t>
            </a:r>
            <a:r>
              <a:rPr lang="es-ES" b="0" i="0" dirty="0">
                <a:solidFill>
                  <a:srgbClr val="374151"/>
                </a:solidFill>
                <a:effectLst/>
                <a:latin typeface="Söhne"/>
              </a:rPr>
              <a:t> en el eje cruzado. Valores comunes son </a:t>
            </a:r>
            <a:r>
              <a:rPr lang="es-ES" b="0" i="0" dirty="0" err="1">
                <a:solidFill>
                  <a:srgbClr val="374151"/>
                </a:solidFill>
                <a:effectLst/>
                <a:latin typeface="Söhne"/>
              </a:rPr>
              <a:t>flex-start</a:t>
            </a:r>
            <a:r>
              <a:rPr lang="es-ES" b="0" i="0" dirty="0">
                <a:solidFill>
                  <a:srgbClr val="374151"/>
                </a:solidFill>
                <a:effectLst/>
                <a:latin typeface="Söhne"/>
              </a:rPr>
              <a:t>, </a:t>
            </a:r>
            <a:r>
              <a:rPr lang="es-ES" b="0" i="0" dirty="0" err="1">
                <a:solidFill>
                  <a:srgbClr val="374151"/>
                </a:solidFill>
                <a:effectLst/>
                <a:latin typeface="Söhne"/>
              </a:rPr>
              <a:t>flex-end</a:t>
            </a:r>
            <a:r>
              <a:rPr lang="es-ES" b="0" i="0" dirty="0">
                <a:solidFill>
                  <a:srgbClr val="374151"/>
                </a:solidFill>
                <a:effectLst/>
                <a:latin typeface="Söhne"/>
              </a:rPr>
              <a:t>, center, </a:t>
            </a:r>
            <a:r>
              <a:rPr lang="es-ES" b="0" i="0" dirty="0" err="1">
                <a:solidFill>
                  <a:srgbClr val="374151"/>
                </a:solidFill>
                <a:effectLst/>
                <a:latin typeface="Söhne"/>
              </a:rPr>
              <a:t>baseline</a:t>
            </a:r>
            <a:r>
              <a:rPr lang="es-ES" b="0" i="0" dirty="0">
                <a:solidFill>
                  <a:srgbClr val="374151"/>
                </a:solidFill>
                <a:effectLst/>
                <a:latin typeface="Söhne"/>
              </a:rPr>
              <a:t>, y </a:t>
            </a:r>
            <a:r>
              <a:rPr lang="es-ES" b="0" i="0" dirty="0" err="1">
                <a:solidFill>
                  <a:srgbClr val="374151"/>
                </a:solidFill>
                <a:effectLst/>
                <a:latin typeface="Söhne"/>
              </a:rPr>
              <a:t>stretch</a:t>
            </a:r>
            <a:r>
              <a:rPr lang="es-ES" b="0" i="0" dirty="0">
                <a:solidFill>
                  <a:srgbClr val="374151"/>
                </a:solidFill>
                <a:effectLst/>
                <a:latin typeface="Söhne"/>
              </a:rPr>
              <a:t>.</a:t>
            </a:r>
          </a:p>
          <a:p>
            <a:pPr algn="l">
              <a:buFont typeface="Arial" panose="020B0604020202020204" pitchFamily="34" charset="0"/>
              <a:buChar char="•"/>
            </a:pPr>
            <a:r>
              <a:rPr lang="es-ES" b="1" i="0" dirty="0" err="1">
                <a:solidFill>
                  <a:srgbClr val="374151"/>
                </a:solidFill>
                <a:effectLst/>
                <a:latin typeface="Söhne"/>
              </a:rPr>
              <a:t>flex-wrap</a:t>
            </a:r>
            <a:r>
              <a:rPr lang="es-ES" b="0" i="0" dirty="0">
                <a:solidFill>
                  <a:srgbClr val="374151"/>
                </a:solidFill>
                <a:effectLst/>
                <a:latin typeface="Söhne"/>
              </a:rPr>
              <a:t>: Controla si los elementos </a:t>
            </a:r>
            <a:r>
              <a:rPr lang="es-ES" b="0" i="0" dirty="0" err="1">
                <a:solidFill>
                  <a:srgbClr val="374151"/>
                </a:solidFill>
                <a:effectLst/>
                <a:latin typeface="Söhne"/>
              </a:rPr>
              <a:t>flex</a:t>
            </a:r>
            <a:r>
              <a:rPr lang="es-ES" b="0" i="0" dirty="0">
                <a:solidFill>
                  <a:srgbClr val="374151"/>
                </a:solidFill>
                <a:effectLst/>
                <a:latin typeface="Söhne"/>
              </a:rPr>
              <a:t> se envuelven o no. Valores: </a:t>
            </a:r>
            <a:r>
              <a:rPr lang="es-ES" b="0" i="0" dirty="0" err="1">
                <a:solidFill>
                  <a:srgbClr val="374151"/>
                </a:solidFill>
                <a:effectLst/>
                <a:latin typeface="Söhne"/>
              </a:rPr>
              <a:t>nowrap</a:t>
            </a:r>
            <a:r>
              <a:rPr lang="es-ES" b="0" i="0" dirty="0">
                <a:solidFill>
                  <a:srgbClr val="374151"/>
                </a:solidFill>
                <a:effectLst/>
                <a:latin typeface="Söhne"/>
              </a:rPr>
              <a:t>, </a:t>
            </a:r>
            <a:r>
              <a:rPr lang="es-ES" b="0" i="0" dirty="0" err="1">
                <a:solidFill>
                  <a:srgbClr val="374151"/>
                </a:solidFill>
                <a:effectLst/>
                <a:latin typeface="Söhne"/>
              </a:rPr>
              <a:t>wrap</a:t>
            </a:r>
            <a:r>
              <a:rPr lang="es-ES" b="0" i="0" dirty="0">
                <a:solidFill>
                  <a:srgbClr val="374151"/>
                </a:solidFill>
                <a:effectLst/>
                <a:latin typeface="Söhne"/>
              </a:rPr>
              <a:t>, </a:t>
            </a:r>
            <a:r>
              <a:rPr lang="es-ES" b="0" i="0" dirty="0" err="1">
                <a:solidFill>
                  <a:srgbClr val="374151"/>
                </a:solidFill>
                <a:effectLst/>
                <a:latin typeface="Söhne"/>
              </a:rPr>
              <a:t>wrap</a:t>
            </a:r>
            <a:r>
              <a:rPr lang="es-ES" b="0" i="0" dirty="0">
                <a:solidFill>
                  <a:srgbClr val="374151"/>
                </a:solidFill>
                <a:effectLst/>
                <a:latin typeface="Söhne"/>
              </a:rPr>
              <a:t>-reverse.</a:t>
            </a:r>
          </a:p>
          <a:p>
            <a:endParaRPr lang="es-ES" dirty="0"/>
          </a:p>
        </p:txBody>
      </p:sp>
    </p:spTree>
    <p:extLst>
      <p:ext uri="{BB962C8B-B14F-4D97-AF65-F5344CB8AC3E}">
        <p14:creationId xmlns:p14="http://schemas.microsoft.com/office/powerpoint/2010/main" val="48021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8ACF9-4B7B-BF38-2AF5-F08952FA34E3}"/>
              </a:ext>
            </a:extLst>
          </p:cNvPr>
          <p:cNvSpPr>
            <a:spLocks noGrp="1"/>
          </p:cNvSpPr>
          <p:nvPr>
            <p:ph type="title"/>
          </p:nvPr>
        </p:nvSpPr>
        <p:spPr/>
        <p:txBody>
          <a:bodyPr>
            <a:normAutofit/>
          </a:bodyPr>
          <a:lstStyle/>
          <a:p>
            <a:pPr algn="ctr"/>
            <a:r>
              <a:rPr lang="es-ES" b="1" i="0" dirty="0">
                <a:effectLst/>
                <a:latin typeface="Söhne"/>
              </a:rPr>
              <a:t>Propiedades de los Elementos Flex</a:t>
            </a:r>
            <a:endParaRPr lang="es-ES" dirty="0"/>
          </a:p>
        </p:txBody>
      </p:sp>
      <p:sp>
        <p:nvSpPr>
          <p:cNvPr id="3" name="Marcador de contenido 2">
            <a:extLst>
              <a:ext uri="{FF2B5EF4-FFF2-40B4-BE49-F238E27FC236}">
                <a16:creationId xmlns:a16="http://schemas.microsoft.com/office/drawing/2014/main" id="{0C7D0F44-8EB7-4BD9-EFB8-AF0A9749A14F}"/>
              </a:ext>
            </a:extLst>
          </p:cNvPr>
          <p:cNvSpPr>
            <a:spLocks noGrp="1"/>
          </p:cNvSpPr>
          <p:nvPr>
            <p:ph idx="1"/>
          </p:nvPr>
        </p:nvSpPr>
        <p:spPr/>
        <p:txBody>
          <a:bodyPr/>
          <a:lstStyle/>
          <a:p>
            <a:pPr algn="l">
              <a:buFont typeface="Arial" panose="020B0604020202020204" pitchFamily="34" charset="0"/>
              <a:buChar char="•"/>
            </a:pPr>
            <a:r>
              <a:rPr lang="es-ES" b="1" i="0" dirty="0" err="1">
                <a:solidFill>
                  <a:srgbClr val="374151"/>
                </a:solidFill>
                <a:effectLst/>
                <a:latin typeface="Söhne"/>
              </a:rPr>
              <a:t>flex-grow</a:t>
            </a:r>
            <a:r>
              <a:rPr lang="es-ES" b="0" i="0" dirty="0">
                <a:solidFill>
                  <a:srgbClr val="374151"/>
                </a:solidFill>
                <a:effectLst/>
                <a:latin typeface="Söhne"/>
              </a:rPr>
              <a:t>: Define la capacidad de un elemento </a:t>
            </a:r>
            <a:r>
              <a:rPr lang="es-ES" b="0" i="0" dirty="0" err="1">
                <a:solidFill>
                  <a:srgbClr val="374151"/>
                </a:solidFill>
                <a:effectLst/>
                <a:latin typeface="Söhne"/>
              </a:rPr>
              <a:t>flex</a:t>
            </a:r>
            <a:r>
              <a:rPr lang="es-ES" b="0" i="0" dirty="0">
                <a:solidFill>
                  <a:srgbClr val="374151"/>
                </a:solidFill>
                <a:effectLst/>
                <a:latin typeface="Söhne"/>
              </a:rPr>
              <a:t> para crecer si es necesario.</a:t>
            </a:r>
          </a:p>
          <a:p>
            <a:pPr algn="l">
              <a:buFont typeface="Arial" panose="020B0604020202020204" pitchFamily="34" charset="0"/>
              <a:buChar char="•"/>
            </a:pPr>
            <a:r>
              <a:rPr lang="es-ES" b="1" i="0" dirty="0" err="1">
                <a:solidFill>
                  <a:srgbClr val="374151"/>
                </a:solidFill>
                <a:effectLst/>
                <a:latin typeface="Söhne"/>
              </a:rPr>
              <a:t>flex-shrink</a:t>
            </a:r>
            <a:r>
              <a:rPr lang="es-ES" b="0" i="0" dirty="0">
                <a:solidFill>
                  <a:srgbClr val="374151"/>
                </a:solidFill>
                <a:effectLst/>
                <a:latin typeface="Söhne"/>
              </a:rPr>
              <a:t>: Define cómo un elemento </a:t>
            </a:r>
            <a:r>
              <a:rPr lang="es-ES" b="0" i="0" dirty="0" err="1">
                <a:solidFill>
                  <a:srgbClr val="374151"/>
                </a:solidFill>
                <a:effectLst/>
                <a:latin typeface="Söhne"/>
              </a:rPr>
              <a:t>flex</a:t>
            </a:r>
            <a:r>
              <a:rPr lang="es-ES" b="0" i="0" dirty="0">
                <a:solidFill>
                  <a:srgbClr val="374151"/>
                </a:solidFill>
                <a:effectLst/>
                <a:latin typeface="Söhne"/>
              </a:rPr>
              <a:t> se encoge si no hay suficiente espacio.</a:t>
            </a:r>
          </a:p>
          <a:p>
            <a:pPr algn="l">
              <a:buFont typeface="Arial" panose="020B0604020202020204" pitchFamily="34" charset="0"/>
              <a:buChar char="•"/>
            </a:pPr>
            <a:r>
              <a:rPr lang="es-ES" b="1" i="0" dirty="0" err="1">
                <a:solidFill>
                  <a:srgbClr val="374151"/>
                </a:solidFill>
                <a:effectLst/>
                <a:latin typeface="Söhne"/>
              </a:rPr>
              <a:t>flex</a:t>
            </a:r>
            <a:r>
              <a:rPr lang="es-ES" b="1" i="0" dirty="0">
                <a:solidFill>
                  <a:srgbClr val="374151"/>
                </a:solidFill>
                <a:effectLst/>
                <a:latin typeface="Söhne"/>
              </a:rPr>
              <a:t>-basis</a:t>
            </a:r>
            <a:r>
              <a:rPr lang="es-ES" b="0" i="0" dirty="0">
                <a:solidFill>
                  <a:srgbClr val="374151"/>
                </a:solidFill>
                <a:effectLst/>
                <a:latin typeface="Söhne"/>
              </a:rPr>
              <a:t>: Define el tamaño inicial de un elemento </a:t>
            </a:r>
            <a:r>
              <a:rPr lang="es-ES" b="0" i="0" dirty="0" err="1">
                <a:solidFill>
                  <a:srgbClr val="374151"/>
                </a:solidFill>
                <a:effectLst/>
                <a:latin typeface="Söhne"/>
              </a:rPr>
              <a:t>flex</a:t>
            </a:r>
            <a:r>
              <a:rPr lang="es-ES" b="0" i="0" dirty="0">
                <a:solidFill>
                  <a:srgbClr val="374151"/>
                </a:solidFill>
                <a:effectLst/>
                <a:latin typeface="Söhne"/>
              </a:rPr>
              <a:t>.</a:t>
            </a:r>
          </a:p>
          <a:p>
            <a:pPr algn="l">
              <a:buFont typeface="Arial" panose="020B0604020202020204" pitchFamily="34" charset="0"/>
              <a:buChar char="•"/>
            </a:pPr>
            <a:r>
              <a:rPr lang="es-ES" b="1" i="0" dirty="0" err="1">
                <a:solidFill>
                  <a:srgbClr val="374151"/>
                </a:solidFill>
                <a:effectLst/>
                <a:latin typeface="Söhne"/>
              </a:rPr>
              <a:t>flex</a:t>
            </a:r>
            <a:r>
              <a:rPr lang="es-ES" b="0" i="0" dirty="0">
                <a:solidFill>
                  <a:srgbClr val="374151"/>
                </a:solidFill>
                <a:effectLst/>
                <a:latin typeface="Söhne"/>
              </a:rPr>
              <a:t>: Es un atajo para </a:t>
            </a:r>
            <a:r>
              <a:rPr lang="es-ES" b="0" i="0" dirty="0" err="1">
                <a:solidFill>
                  <a:srgbClr val="374151"/>
                </a:solidFill>
                <a:effectLst/>
                <a:latin typeface="Söhne"/>
              </a:rPr>
              <a:t>flex-grow</a:t>
            </a:r>
            <a:r>
              <a:rPr lang="es-ES" b="0" i="0" dirty="0">
                <a:solidFill>
                  <a:srgbClr val="374151"/>
                </a:solidFill>
                <a:effectLst/>
                <a:latin typeface="Söhne"/>
              </a:rPr>
              <a:t>, </a:t>
            </a:r>
            <a:r>
              <a:rPr lang="es-ES" b="0" i="0" dirty="0" err="1">
                <a:solidFill>
                  <a:srgbClr val="374151"/>
                </a:solidFill>
                <a:effectLst/>
                <a:latin typeface="Söhne"/>
              </a:rPr>
              <a:t>flex-shrink</a:t>
            </a:r>
            <a:r>
              <a:rPr lang="es-ES" b="0" i="0" dirty="0">
                <a:solidFill>
                  <a:srgbClr val="374151"/>
                </a:solidFill>
                <a:effectLst/>
                <a:latin typeface="Söhne"/>
              </a:rPr>
              <a:t>, y </a:t>
            </a:r>
            <a:r>
              <a:rPr lang="es-ES" b="0" i="0" dirty="0" err="1">
                <a:solidFill>
                  <a:srgbClr val="374151"/>
                </a:solidFill>
                <a:effectLst/>
                <a:latin typeface="Söhne"/>
              </a:rPr>
              <a:t>flex</a:t>
            </a:r>
            <a:r>
              <a:rPr lang="es-ES" b="0" i="0" dirty="0">
                <a:solidFill>
                  <a:srgbClr val="374151"/>
                </a:solidFill>
                <a:effectLst/>
                <a:latin typeface="Söhne"/>
              </a:rPr>
              <a:t>-basis.</a:t>
            </a:r>
          </a:p>
          <a:p>
            <a:pPr algn="l">
              <a:buFont typeface="Arial" panose="020B0604020202020204" pitchFamily="34" charset="0"/>
              <a:buChar char="•"/>
            </a:pPr>
            <a:r>
              <a:rPr lang="es-ES" b="1" i="0" dirty="0" err="1">
                <a:solidFill>
                  <a:srgbClr val="374151"/>
                </a:solidFill>
                <a:effectLst/>
                <a:latin typeface="Söhne"/>
              </a:rPr>
              <a:t>align-self</a:t>
            </a:r>
            <a:r>
              <a:rPr lang="es-ES" b="0" i="0" dirty="0">
                <a:solidFill>
                  <a:srgbClr val="374151"/>
                </a:solidFill>
                <a:effectLst/>
                <a:latin typeface="Söhne"/>
              </a:rPr>
              <a:t>: Permite anular la alineación del eje cruzado para elementos </a:t>
            </a:r>
            <a:r>
              <a:rPr lang="es-ES" b="0" i="0" dirty="0" err="1">
                <a:solidFill>
                  <a:srgbClr val="374151"/>
                </a:solidFill>
                <a:effectLst/>
                <a:latin typeface="Söhne"/>
              </a:rPr>
              <a:t>flex</a:t>
            </a:r>
            <a:r>
              <a:rPr lang="es-ES" b="0" i="0" dirty="0">
                <a:solidFill>
                  <a:srgbClr val="374151"/>
                </a:solidFill>
                <a:effectLst/>
                <a:latin typeface="Söhne"/>
              </a:rPr>
              <a:t> individuales.</a:t>
            </a:r>
          </a:p>
          <a:p>
            <a:endParaRPr lang="es-ES" dirty="0"/>
          </a:p>
        </p:txBody>
      </p:sp>
    </p:spTree>
    <p:extLst>
      <p:ext uri="{BB962C8B-B14F-4D97-AF65-F5344CB8AC3E}">
        <p14:creationId xmlns:p14="http://schemas.microsoft.com/office/powerpoint/2010/main" val="2329382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83FB9E-FCDF-7742-17E5-736160E01A1E}"/>
              </a:ext>
            </a:extLst>
          </p:cNvPr>
          <p:cNvSpPr>
            <a:spLocks noGrp="1"/>
          </p:cNvSpPr>
          <p:nvPr>
            <p:ph type="title"/>
          </p:nvPr>
        </p:nvSpPr>
        <p:spPr/>
        <p:txBody>
          <a:bodyPr/>
          <a:lstStyle/>
          <a:p>
            <a:pPr algn="ctr"/>
            <a:r>
              <a:rPr lang="es-ES" dirty="0"/>
              <a:t>	</a:t>
            </a:r>
            <a:r>
              <a:rPr lang="es-ES" b="1" dirty="0" err="1"/>
              <a:t>flex</a:t>
            </a:r>
            <a:r>
              <a:rPr lang="es-ES" b="1" dirty="0"/>
              <a:t>: x </a:t>
            </a:r>
            <a:r>
              <a:rPr lang="es-ES" dirty="0"/>
              <a:t>(propiedad importante de los elementos </a:t>
            </a:r>
            <a:r>
              <a:rPr lang="es-ES" dirty="0" err="1"/>
              <a:t>flex</a:t>
            </a:r>
            <a:r>
              <a:rPr lang="es-ES" dirty="0"/>
              <a:t>)</a:t>
            </a:r>
          </a:p>
        </p:txBody>
      </p:sp>
      <p:sp>
        <p:nvSpPr>
          <p:cNvPr id="3" name="Marcador de contenido 2">
            <a:extLst>
              <a:ext uri="{FF2B5EF4-FFF2-40B4-BE49-F238E27FC236}">
                <a16:creationId xmlns:a16="http://schemas.microsoft.com/office/drawing/2014/main" id="{3859E4FB-E364-1F92-84F6-BF4104AA0D95}"/>
              </a:ext>
            </a:extLst>
          </p:cNvPr>
          <p:cNvSpPr>
            <a:spLocks noGrp="1"/>
          </p:cNvSpPr>
          <p:nvPr>
            <p:ph idx="1"/>
          </p:nvPr>
        </p:nvSpPr>
        <p:spPr/>
        <p:txBody>
          <a:bodyPr>
            <a:normAutofit fontScale="40000" lnSpcReduction="20000"/>
          </a:bodyPr>
          <a:lstStyle/>
          <a:p>
            <a:r>
              <a:rPr lang="es-ES" sz="6000" dirty="0"/>
              <a:t>En los elementos </a:t>
            </a:r>
            <a:r>
              <a:rPr lang="es-ES" sz="6000" dirty="0" err="1"/>
              <a:t>flex</a:t>
            </a:r>
            <a:r>
              <a:rPr lang="es-ES" sz="6000" dirty="0"/>
              <a:t>, con </a:t>
            </a:r>
            <a:r>
              <a:rPr lang="es-ES" sz="6000" dirty="0" err="1"/>
              <a:t>flex:número</a:t>
            </a:r>
            <a:r>
              <a:rPr lang="es-ES" sz="6000" dirty="0"/>
              <a:t> definimos el ancho de ese elemento dentro del contenedor </a:t>
            </a:r>
            <a:r>
              <a:rPr lang="es-ES" sz="6000" dirty="0" err="1"/>
              <a:t>flex</a:t>
            </a:r>
            <a:r>
              <a:rPr lang="es-ES" sz="6000" dirty="0"/>
              <a:t> (con eje horizontal).</a:t>
            </a:r>
          </a:p>
          <a:p>
            <a:endParaRPr lang="es-ES" dirty="0"/>
          </a:p>
          <a:p>
            <a:pPr marL="0" indent="0">
              <a:buNone/>
            </a:pPr>
            <a:r>
              <a:rPr lang="es-ES" b="0" dirty="0">
                <a:solidFill>
                  <a:srgbClr val="800000"/>
                </a:solidFill>
                <a:effectLst/>
                <a:latin typeface="Menlo" panose="020B0609030804020204" pitchFamily="49" charset="0"/>
              </a:rPr>
              <a:t>	.contenedor-</a:t>
            </a:r>
            <a:r>
              <a:rPr lang="es-ES" b="0" dirty="0" err="1">
                <a:solidFill>
                  <a:srgbClr val="800000"/>
                </a:solidFill>
                <a:effectLst/>
                <a:latin typeface="Menlo" panose="020B0609030804020204" pitchFamily="49" charset="0"/>
              </a:rPr>
              <a:t>flex</a:t>
            </a:r>
            <a:r>
              <a:rPr lang="es-ES" b="0" dirty="0">
                <a:solidFill>
                  <a:srgbClr val="000000"/>
                </a:solidFill>
                <a:effectLst/>
                <a:latin typeface="Menlo" panose="020B0609030804020204" pitchFamily="49" charset="0"/>
              </a:rPr>
              <a:t> {</a:t>
            </a:r>
          </a:p>
          <a:p>
            <a:pPr marL="0" indent="0">
              <a:buNone/>
            </a:pPr>
            <a:r>
              <a:rPr lang="es-ES" b="0" dirty="0">
                <a:solidFill>
                  <a:srgbClr val="E50000"/>
                </a:solidFill>
                <a:effectLst/>
                <a:latin typeface="Menlo" panose="020B0609030804020204" pitchFamily="49" charset="0"/>
              </a:rPr>
              <a:t>	   </a:t>
            </a:r>
            <a:r>
              <a:rPr lang="es-ES" b="0" dirty="0" err="1">
                <a:solidFill>
                  <a:srgbClr val="E50000"/>
                </a:solidFill>
                <a:effectLst/>
                <a:latin typeface="Menlo" panose="020B0609030804020204" pitchFamily="49" charset="0"/>
              </a:rPr>
              <a:t>display</a:t>
            </a:r>
            <a:r>
              <a:rPr lang="es-ES" b="0" dirty="0">
                <a:solidFill>
                  <a:srgbClr val="000000"/>
                </a:solidFill>
                <a:effectLst/>
                <a:latin typeface="Menlo" panose="020B0609030804020204" pitchFamily="49" charset="0"/>
              </a:rPr>
              <a:t>: </a:t>
            </a:r>
            <a:r>
              <a:rPr lang="es-ES" b="0" dirty="0" err="1">
                <a:solidFill>
                  <a:srgbClr val="0451A5"/>
                </a:solidFill>
                <a:effectLst/>
                <a:latin typeface="Menlo" panose="020B0609030804020204" pitchFamily="49" charset="0"/>
              </a:rPr>
              <a:t>flex</a:t>
            </a:r>
            <a:r>
              <a:rPr lang="es-ES" b="0" dirty="0">
                <a:solidFill>
                  <a:srgbClr val="000000"/>
                </a:solidFill>
                <a:effectLst/>
                <a:latin typeface="Menlo" panose="020B0609030804020204" pitchFamily="49" charset="0"/>
              </a:rPr>
              <a:t>;</a:t>
            </a:r>
          </a:p>
          <a:p>
            <a:pPr marL="0" indent="0">
              <a:buNone/>
            </a:pPr>
            <a:r>
              <a:rPr lang="es-ES" b="0" dirty="0">
                <a:solidFill>
                  <a:srgbClr val="E50000"/>
                </a:solidFill>
                <a:effectLst/>
                <a:latin typeface="Menlo" panose="020B0609030804020204" pitchFamily="49" charset="0"/>
              </a:rPr>
              <a:t>	   </a:t>
            </a:r>
            <a:r>
              <a:rPr lang="es-ES" b="0" dirty="0" err="1">
                <a:solidFill>
                  <a:srgbClr val="E50000"/>
                </a:solidFill>
                <a:effectLst/>
                <a:latin typeface="Menlo" panose="020B0609030804020204" pitchFamily="49" charset="0"/>
              </a:rPr>
              <a:t>justify-content</a:t>
            </a:r>
            <a:r>
              <a:rPr lang="es-ES" b="0" dirty="0">
                <a:solidFill>
                  <a:srgbClr val="000000"/>
                </a:solidFill>
                <a:effectLst/>
                <a:latin typeface="Menlo" panose="020B0609030804020204" pitchFamily="49" charset="0"/>
              </a:rPr>
              <a:t>: </a:t>
            </a:r>
            <a:r>
              <a:rPr lang="es-ES" b="0" dirty="0">
                <a:solidFill>
                  <a:srgbClr val="0451A5"/>
                </a:solidFill>
                <a:effectLst/>
                <a:latin typeface="Menlo" panose="020B0609030804020204" pitchFamily="49" charset="0"/>
              </a:rPr>
              <a:t>center</a:t>
            </a:r>
            <a:r>
              <a:rPr lang="es-ES" b="0" dirty="0">
                <a:solidFill>
                  <a:srgbClr val="000000"/>
                </a:solidFill>
                <a:effectLst/>
                <a:latin typeface="Menlo" panose="020B0609030804020204" pitchFamily="49" charset="0"/>
              </a:rPr>
              <a:t>;</a:t>
            </a:r>
          </a:p>
          <a:p>
            <a:pPr marL="0" indent="0">
              <a:buNone/>
            </a:pPr>
            <a:r>
              <a:rPr lang="es-ES" b="0" dirty="0">
                <a:solidFill>
                  <a:srgbClr val="000000"/>
                </a:solidFill>
                <a:effectLst/>
                <a:latin typeface="Menlo" panose="020B0609030804020204" pitchFamily="49" charset="0"/>
              </a:rPr>
              <a:t>	}</a:t>
            </a:r>
          </a:p>
          <a:p>
            <a:pPr marL="0" indent="0">
              <a:buNone/>
            </a:pPr>
            <a:br>
              <a:rPr lang="es-ES" b="0" dirty="0">
                <a:solidFill>
                  <a:srgbClr val="000000"/>
                </a:solidFill>
                <a:effectLst/>
                <a:latin typeface="Menlo" panose="020B0609030804020204" pitchFamily="49" charset="0"/>
              </a:rPr>
            </a:br>
            <a:r>
              <a:rPr lang="es-ES" b="0" dirty="0">
                <a:solidFill>
                  <a:srgbClr val="000000"/>
                </a:solidFill>
                <a:effectLst/>
                <a:latin typeface="Menlo" panose="020B0609030804020204" pitchFamily="49" charset="0"/>
              </a:rPr>
              <a:t>	</a:t>
            </a:r>
            <a:r>
              <a:rPr lang="es-ES" b="0" dirty="0">
                <a:solidFill>
                  <a:srgbClr val="800000"/>
                </a:solidFill>
                <a:effectLst/>
                <a:latin typeface="Menlo" panose="020B0609030804020204" pitchFamily="49" charset="0"/>
              </a:rPr>
              <a:t>.elemento-flex1</a:t>
            </a:r>
            <a:r>
              <a:rPr lang="es-ES" b="0" dirty="0">
                <a:solidFill>
                  <a:srgbClr val="000000"/>
                </a:solidFill>
                <a:effectLst/>
                <a:latin typeface="Menlo" panose="020B0609030804020204" pitchFamily="49" charset="0"/>
              </a:rPr>
              <a:t> {</a:t>
            </a:r>
          </a:p>
          <a:p>
            <a:pPr marL="0" indent="0">
              <a:buNone/>
            </a:pPr>
            <a:r>
              <a:rPr lang="es-ES" b="0" dirty="0">
                <a:solidFill>
                  <a:srgbClr val="E50000"/>
                </a:solidFill>
                <a:effectLst/>
                <a:latin typeface="Menlo" panose="020B0609030804020204" pitchFamily="49" charset="0"/>
              </a:rPr>
              <a:t>	   </a:t>
            </a:r>
            <a:r>
              <a:rPr lang="es-ES" b="0" dirty="0" err="1">
                <a:solidFill>
                  <a:srgbClr val="E50000"/>
                </a:solidFill>
                <a:effectLst/>
                <a:latin typeface="Menlo" panose="020B0609030804020204" pitchFamily="49" charset="0"/>
              </a:rPr>
              <a:t>flex</a:t>
            </a:r>
            <a:r>
              <a:rPr lang="es-ES" b="0" dirty="0">
                <a:solidFill>
                  <a:srgbClr val="000000"/>
                </a:solidFill>
                <a:effectLst/>
                <a:latin typeface="Menlo" panose="020B0609030804020204" pitchFamily="49" charset="0"/>
              </a:rPr>
              <a:t>: </a:t>
            </a:r>
            <a:r>
              <a:rPr lang="es-ES" b="0" dirty="0">
                <a:solidFill>
                  <a:srgbClr val="098658"/>
                </a:solidFill>
                <a:effectLst/>
                <a:latin typeface="Menlo" panose="020B0609030804020204" pitchFamily="49" charset="0"/>
              </a:rPr>
              <a:t>1</a:t>
            </a:r>
            <a:r>
              <a:rPr lang="es-ES" b="0" dirty="0">
                <a:solidFill>
                  <a:srgbClr val="000000"/>
                </a:solidFill>
                <a:effectLst/>
                <a:latin typeface="Menlo" panose="020B0609030804020204" pitchFamily="49" charset="0"/>
              </a:rPr>
              <a:t>;</a:t>
            </a:r>
          </a:p>
          <a:p>
            <a:pPr marL="0" indent="0">
              <a:buNone/>
            </a:pPr>
            <a:r>
              <a:rPr lang="es-ES" b="0" dirty="0">
                <a:solidFill>
                  <a:srgbClr val="000000"/>
                </a:solidFill>
                <a:effectLst/>
                <a:latin typeface="Menlo" panose="020B0609030804020204" pitchFamily="49" charset="0"/>
              </a:rPr>
              <a:t>	}</a:t>
            </a:r>
          </a:p>
          <a:p>
            <a:pPr marL="0" indent="0">
              <a:buNone/>
            </a:pPr>
            <a:br>
              <a:rPr lang="es-ES" b="0" dirty="0">
                <a:solidFill>
                  <a:srgbClr val="000000"/>
                </a:solidFill>
                <a:effectLst/>
                <a:latin typeface="Menlo" panose="020B0609030804020204" pitchFamily="49" charset="0"/>
              </a:rPr>
            </a:br>
            <a:r>
              <a:rPr lang="es-ES" b="0" dirty="0">
                <a:solidFill>
                  <a:srgbClr val="000000"/>
                </a:solidFill>
                <a:effectLst/>
                <a:latin typeface="Menlo" panose="020B0609030804020204" pitchFamily="49" charset="0"/>
              </a:rPr>
              <a:t>	</a:t>
            </a:r>
            <a:r>
              <a:rPr lang="es-ES" b="0" dirty="0">
                <a:solidFill>
                  <a:srgbClr val="800000"/>
                </a:solidFill>
                <a:effectLst/>
                <a:latin typeface="Menlo" panose="020B0609030804020204" pitchFamily="49" charset="0"/>
              </a:rPr>
              <a:t>.elemento-flex2</a:t>
            </a:r>
            <a:r>
              <a:rPr lang="es-ES" b="0" dirty="0">
                <a:solidFill>
                  <a:srgbClr val="000000"/>
                </a:solidFill>
                <a:effectLst/>
                <a:latin typeface="Menlo" panose="020B0609030804020204" pitchFamily="49" charset="0"/>
              </a:rPr>
              <a:t> {</a:t>
            </a:r>
          </a:p>
          <a:p>
            <a:pPr marL="0" indent="0">
              <a:buNone/>
            </a:pPr>
            <a:r>
              <a:rPr lang="es-ES" b="0" dirty="0">
                <a:solidFill>
                  <a:srgbClr val="E50000"/>
                </a:solidFill>
                <a:effectLst/>
                <a:latin typeface="Menlo" panose="020B0609030804020204" pitchFamily="49" charset="0"/>
              </a:rPr>
              <a:t>	   </a:t>
            </a:r>
            <a:r>
              <a:rPr lang="es-ES" b="0" dirty="0" err="1">
                <a:solidFill>
                  <a:srgbClr val="E50000"/>
                </a:solidFill>
                <a:effectLst/>
                <a:latin typeface="Menlo" panose="020B0609030804020204" pitchFamily="49" charset="0"/>
              </a:rPr>
              <a:t>flex</a:t>
            </a:r>
            <a:r>
              <a:rPr lang="es-ES" b="0" dirty="0">
                <a:solidFill>
                  <a:srgbClr val="000000"/>
                </a:solidFill>
                <a:effectLst/>
                <a:latin typeface="Menlo" panose="020B0609030804020204" pitchFamily="49" charset="0"/>
              </a:rPr>
              <a:t>: </a:t>
            </a:r>
            <a:r>
              <a:rPr lang="es-ES" b="0" dirty="0">
                <a:solidFill>
                  <a:srgbClr val="098658"/>
                </a:solidFill>
                <a:effectLst/>
                <a:latin typeface="Menlo" panose="020B0609030804020204" pitchFamily="49" charset="0"/>
              </a:rPr>
              <a:t>2</a:t>
            </a:r>
            <a:r>
              <a:rPr lang="es-ES" b="0" dirty="0">
                <a:solidFill>
                  <a:srgbClr val="000000"/>
                </a:solidFill>
                <a:effectLst/>
                <a:latin typeface="Menlo" panose="020B0609030804020204" pitchFamily="49" charset="0"/>
              </a:rPr>
              <a:t>;</a:t>
            </a:r>
          </a:p>
          <a:p>
            <a:pPr marL="0" indent="0">
              <a:buNone/>
            </a:pPr>
            <a:r>
              <a:rPr lang="es-ES" b="0" dirty="0">
                <a:solidFill>
                  <a:srgbClr val="000000"/>
                </a:solidFill>
                <a:effectLst/>
                <a:latin typeface="Menlo" panose="020B0609030804020204" pitchFamily="49" charset="0"/>
              </a:rPr>
              <a:t>	}</a:t>
            </a:r>
          </a:p>
          <a:p>
            <a:pPr marL="0" indent="0">
              <a:buNone/>
            </a:pPr>
            <a:r>
              <a:rPr lang="es-ES" sz="5900" dirty="0"/>
              <a:t> En este ejemplo los elementos flex2 tendrán un ancho el doble que los </a:t>
            </a:r>
            <a:r>
              <a:rPr lang="es-ES" sz="5900"/>
              <a:t>elementos flex1.</a:t>
            </a:r>
            <a:endParaRPr lang="es-ES" sz="5900" dirty="0"/>
          </a:p>
        </p:txBody>
      </p:sp>
    </p:spTree>
    <p:extLst>
      <p:ext uri="{BB962C8B-B14F-4D97-AF65-F5344CB8AC3E}">
        <p14:creationId xmlns:p14="http://schemas.microsoft.com/office/powerpoint/2010/main" val="1740581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4AC04D-5011-0A42-E020-D6632717CF23}"/>
              </a:ext>
            </a:extLst>
          </p:cNvPr>
          <p:cNvSpPr>
            <a:spLocks noGrp="1"/>
          </p:cNvSpPr>
          <p:nvPr>
            <p:ph type="title"/>
          </p:nvPr>
        </p:nvSpPr>
        <p:spPr/>
        <p:txBody>
          <a:bodyPr/>
          <a:lstStyle/>
          <a:p>
            <a:pPr algn="ctr"/>
            <a:r>
              <a:rPr lang="es-ES" b="1" i="0" dirty="0" err="1">
                <a:solidFill>
                  <a:srgbClr val="374151"/>
                </a:solidFill>
                <a:effectLst/>
                <a:latin typeface="Söhne"/>
              </a:rPr>
              <a:t>flex-direction</a:t>
            </a:r>
            <a:endParaRPr lang="es-ES" dirty="0"/>
          </a:p>
        </p:txBody>
      </p:sp>
      <p:sp>
        <p:nvSpPr>
          <p:cNvPr id="3" name="Marcador de contenido 2">
            <a:extLst>
              <a:ext uri="{FF2B5EF4-FFF2-40B4-BE49-F238E27FC236}">
                <a16:creationId xmlns:a16="http://schemas.microsoft.com/office/drawing/2014/main" id="{E22596B8-B429-7197-77D9-D7CA46E08ACD}"/>
              </a:ext>
            </a:extLst>
          </p:cNvPr>
          <p:cNvSpPr>
            <a:spLocks noGrp="1"/>
          </p:cNvSpPr>
          <p:nvPr>
            <p:ph idx="1"/>
          </p:nvPr>
        </p:nvSpPr>
        <p:spPr/>
        <p:txBody>
          <a:bodyPr>
            <a:normAutofit fontScale="85000" lnSpcReduction="10000"/>
          </a:bodyPr>
          <a:lstStyle/>
          <a:p>
            <a:pPr algn="l"/>
            <a:r>
              <a:rPr lang="es-ES" b="0" i="0" dirty="0">
                <a:solidFill>
                  <a:srgbClr val="374151"/>
                </a:solidFill>
                <a:effectLst/>
                <a:latin typeface="Söhne"/>
              </a:rPr>
              <a:t>La dirección del eje principal determina la dirección en la que los elementos </a:t>
            </a:r>
            <a:r>
              <a:rPr lang="es-ES" b="0" i="0" dirty="0" err="1">
                <a:solidFill>
                  <a:srgbClr val="374151"/>
                </a:solidFill>
                <a:effectLst/>
                <a:latin typeface="Söhne"/>
              </a:rPr>
              <a:t>flex</a:t>
            </a:r>
            <a:r>
              <a:rPr lang="es-ES" b="0" i="0" dirty="0">
                <a:solidFill>
                  <a:srgbClr val="374151"/>
                </a:solidFill>
                <a:effectLst/>
                <a:latin typeface="Söhne"/>
              </a:rPr>
              <a:t> se colocan en el contenedor. Aquí están los valores posibles para </a:t>
            </a:r>
            <a:r>
              <a:rPr lang="es-ES" b="0" i="0" dirty="0" err="1">
                <a:solidFill>
                  <a:srgbClr val="374151"/>
                </a:solidFill>
                <a:effectLst/>
                <a:latin typeface="Söhne"/>
              </a:rPr>
              <a:t>flex-direction</a:t>
            </a:r>
            <a:r>
              <a:rPr lang="es-ES" b="0" i="0" dirty="0">
                <a:solidFill>
                  <a:srgbClr val="374151"/>
                </a:solidFill>
                <a:effectLst/>
                <a:latin typeface="Söhne"/>
              </a:rPr>
              <a:t>:</a:t>
            </a:r>
          </a:p>
          <a:p>
            <a:pPr marL="0" indent="0" algn="l">
              <a:buNone/>
            </a:pPr>
            <a:r>
              <a:rPr lang="es-ES" b="1" i="0" dirty="0" err="1">
                <a:solidFill>
                  <a:srgbClr val="374151"/>
                </a:solidFill>
                <a:effectLst/>
                <a:latin typeface="Söhne"/>
              </a:rPr>
              <a:t>row</a:t>
            </a:r>
            <a:r>
              <a:rPr lang="es-ES" b="0" i="0" dirty="0">
                <a:solidFill>
                  <a:srgbClr val="374151"/>
                </a:solidFill>
                <a:effectLst/>
                <a:latin typeface="Söhne"/>
              </a:rPr>
              <a:t>: Este es el valor predeterminado. Los elementos flexibles se muestran horizontalmente, de izquierda a derecha. En contextos donde la escritura es de derecha a izquierda, los elementos se ordenan de derecha a izquierda.</a:t>
            </a:r>
          </a:p>
          <a:p>
            <a:pPr marL="0" indent="0" algn="l">
              <a:buNone/>
            </a:pPr>
            <a:r>
              <a:rPr lang="es-ES" b="1" i="0" dirty="0" err="1">
                <a:solidFill>
                  <a:srgbClr val="374151"/>
                </a:solidFill>
                <a:effectLst/>
                <a:latin typeface="Söhne"/>
              </a:rPr>
              <a:t>row</a:t>
            </a:r>
            <a:r>
              <a:rPr lang="es-ES" b="1" i="0" dirty="0">
                <a:solidFill>
                  <a:srgbClr val="374151"/>
                </a:solidFill>
                <a:effectLst/>
                <a:latin typeface="Söhne"/>
              </a:rPr>
              <a:t>-reverse</a:t>
            </a:r>
            <a:r>
              <a:rPr lang="es-ES" b="0" i="0" dirty="0">
                <a:solidFill>
                  <a:srgbClr val="374151"/>
                </a:solidFill>
                <a:effectLst/>
                <a:latin typeface="Söhne"/>
              </a:rPr>
              <a:t>: Similar a </a:t>
            </a:r>
            <a:r>
              <a:rPr lang="es-ES" b="0" i="0" dirty="0" err="1">
                <a:solidFill>
                  <a:srgbClr val="374151"/>
                </a:solidFill>
                <a:effectLst/>
                <a:latin typeface="Söhne"/>
              </a:rPr>
              <a:t>row</a:t>
            </a:r>
            <a:r>
              <a:rPr lang="es-ES" b="0" i="0" dirty="0">
                <a:solidFill>
                  <a:srgbClr val="374151"/>
                </a:solidFill>
                <a:effectLst/>
                <a:latin typeface="Söhne"/>
              </a:rPr>
              <a:t>, pero invierte el orden de los elementos: se muestran de derecha a izquierda en contextos de escritura de izquierda a derecha, y de izquierda a derecha en contextos de escritura de derecha a izquierda.</a:t>
            </a:r>
          </a:p>
          <a:p>
            <a:pPr marL="0" indent="0" algn="l">
              <a:buNone/>
            </a:pPr>
            <a:r>
              <a:rPr lang="es-ES" b="1" i="0" dirty="0" err="1">
                <a:solidFill>
                  <a:srgbClr val="374151"/>
                </a:solidFill>
                <a:effectLst/>
                <a:latin typeface="Söhne"/>
              </a:rPr>
              <a:t>column</a:t>
            </a:r>
            <a:r>
              <a:rPr lang="es-ES" b="0" i="0" dirty="0">
                <a:solidFill>
                  <a:srgbClr val="374151"/>
                </a:solidFill>
                <a:effectLst/>
                <a:latin typeface="Söhne"/>
              </a:rPr>
              <a:t>: Los elementos flexibles se muestran verticalmente, de arriba hacia abajo. Este valor apila los elementos uno encima del otro en la dirección vertical.</a:t>
            </a:r>
          </a:p>
          <a:p>
            <a:pPr marL="0" indent="0" algn="l">
              <a:buNone/>
            </a:pPr>
            <a:r>
              <a:rPr lang="es-ES" b="1" i="0" dirty="0" err="1">
                <a:solidFill>
                  <a:srgbClr val="374151"/>
                </a:solidFill>
                <a:effectLst/>
                <a:latin typeface="Söhne"/>
              </a:rPr>
              <a:t>column</a:t>
            </a:r>
            <a:r>
              <a:rPr lang="es-ES" b="1" i="0" dirty="0">
                <a:solidFill>
                  <a:srgbClr val="374151"/>
                </a:solidFill>
                <a:effectLst/>
                <a:latin typeface="Söhne"/>
              </a:rPr>
              <a:t>-reverse</a:t>
            </a:r>
            <a:r>
              <a:rPr lang="es-ES" b="0" i="0" dirty="0">
                <a:solidFill>
                  <a:srgbClr val="374151"/>
                </a:solidFill>
                <a:effectLst/>
                <a:latin typeface="Söhne"/>
              </a:rPr>
              <a:t>: Similar a </a:t>
            </a:r>
            <a:r>
              <a:rPr lang="es-ES" b="0" i="0" dirty="0" err="1">
                <a:solidFill>
                  <a:srgbClr val="374151"/>
                </a:solidFill>
                <a:effectLst/>
                <a:latin typeface="Söhne"/>
              </a:rPr>
              <a:t>column</a:t>
            </a:r>
            <a:r>
              <a:rPr lang="es-ES" b="0" i="0" dirty="0">
                <a:solidFill>
                  <a:srgbClr val="374151"/>
                </a:solidFill>
                <a:effectLst/>
                <a:latin typeface="Söhne"/>
              </a:rPr>
              <a:t>, pero invierte el orden de los elementos: se muestran de abajo hacia arriba.</a:t>
            </a:r>
          </a:p>
          <a:p>
            <a:endParaRPr lang="es-ES" dirty="0"/>
          </a:p>
        </p:txBody>
      </p:sp>
    </p:spTree>
    <p:extLst>
      <p:ext uri="{BB962C8B-B14F-4D97-AF65-F5344CB8AC3E}">
        <p14:creationId xmlns:p14="http://schemas.microsoft.com/office/powerpoint/2010/main" val="147612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C7CCD6-7A73-57AE-C93C-EF840780B5FA}"/>
              </a:ext>
            </a:extLst>
          </p:cNvPr>
          <p:cNvSpPr>
            <a:spLocks noGrp="1"/>
          </p:cNvSpPr>
          <p:nvPr>
            <p:ph type="title"/>
          </p:nvPr>
        </p:nvSpPr>
        <p:spPr/>
        <p:txBody>
          <a:bodyPr/>
          <a:lstStyle/>
          <a:p>
            <a:pPr algn="ctr"/>
            <a:r>
              <a:rPr lang="es-ES" b="1" i="0" dirty="0" err="1">
                <a:solidFill>
                  <a:srgbClr val="374151"/>
                </a:solidFill>
                <a:effectLst/>
                <a:latin typeface="Söhne"/>
              </a:rPr>
              <a:t>justify-content</a:t>
            </a:r>
            <a:endParaRPr lang="es-ES" dirty="0"/>
          </a:p>
        </p:txBody>
      </p:sp>
      <p:sp>
        <p:nvSpPr>
          <p:cNvPr id="3" name="Marcador de contenido 2">
            <a:extLst>
              <a:ext uri="{FF2B5EF4-FFF2-40B4-BE49-F238E27FC236}">
                <a16:creationId xmlns:a16="http://schemas.microsoft.com/office/drawing/2014/main" id="{8373E167-A135-E0EA-4AED-F5A8B7DBE47A}"/>
              </a:ext>
            </a:extLst>
          </p:cNvPr>
          <p:cNvSpPr>
            <a:spLocks noGrp="1"/>
          </p:cNvSpPr>
          <p:nvPr>
            <p:ph idx="1"/>
          </p:nvPr>
        </p:nvSpPr>
        <p:spPr/>
        <p:txBody>
          <a:bodyPr/>
          <a:lstStyle/>
          <a:p>
            <a:r>
              <a:rPr lang="es-ES" b="0" i="0" dirty="0">
                <a:solidFill>
                  <a:srgbClr val="374151"/>
                </a:solidFill>
                <a:effectLst/>
                <a:latin typeface="Söhne"/>
              </a:rPr>
              <a:t>La propiedad </a:t>
            </a:r>
            <a:r>
              <a:rPr lang="es-ES" dirty="0" err="1"/>
              <a:t>justify-content</a:t>
            </a:r>
            <a:r>
              <a:rPr lang="es-ES" b="0" i="0" dirty="0">
                <a:solidFill>
                  <a:srgbClr val="374151"/>
                </a:solidFill>
                <a:effectLst/>
                <a:latin typeface="Söhne"/>
              </a:rPr>
              <a:t> en CSS </a:t>
            </a:r>
            <a:r>
              <a:rPr lang="es-ES" b="0" i="0" dirty="0" err="1">
                <a:solidFill>
                  <a:srgbClr val="374151"/>
                </a:solidFill>
                <a:effectLst/>
                <a:latin typeface="Söhne"/>
              </a:rPr>
              <a:t>Flexbox</a:t>
            </a:r>
            <a:r>
              <a:rPr lang="es-ES" b="0" i="0" dirty="0">
                <a:solidFill>
                  <a:srgbClr val="374151"/>
                </a:solidFill>
                <a:effectLst/>
                <a:latin typeface="Söhne"/>
              </a:rPr>
              <a:t> es usada para alinear y distribuir el espacio entre los elementos hijos de un contenedor Flex a lo largo del eje principal. El comportamiento de </a:t>
            </a:r>
            <a:r>
              <a:rPr lang="es-ES" dirty="0" err="1"/>
              <a:t>justify-content</a:t>
            </a:r>
            <a:r>
              <a:rPr lang="es-ES" b="0" i="0" dirty="0">
                <a:solidFill>
                  <a:srgbClr val="374151"/>
                </a:solidFill>
                <a:effectLst/>
                <a:latin typeface="Söhne"/>
              </a:rPr>
              <a:t> depende de la dirección establecida por la propiedad </a:t>
            </a:r>
            <a:r>
              <a:rPr lang="es-ES" dirty="0" err="1"/>
              <a:t>flex-direction</a:t>
            </a:r>
            <a:r>
              <a:rPr lang="es-ES" b="0" i="0" dirty="0">
                <a:solidFill>
                  <a:srgbClr val="374151"/>
                </a:solidFill>
                <a:effectLst/>
                <a:latin typeface="Söhne"/>
              </a:rPr>
              <a:t> (por defecto es </a:t>
            </a:r>
            <a:r>
              <a:rPr lang="es-ES" dirty="0" err="1"/>
              <a:t>row</a:t>
            </a:r>
            <a:r>
              <a:rPr lang="es-ES" b="0" i="0" dirty="0">
                <a:solidFill>
                  <a:srgbClr val="374151"/>
                </a:solidFill>
                <a:effectLst/>
                <a:latin typeface="Söhne"/>
              </a:rPr>
              <a:t>, es decir, horizontal). </a:t>
            </a:r>
          </a:p>
          <a:p>
            <a:r>
              <a:rPr lang="es-ES" dirty="0">
                <a:solidFill>
                  <a:srgbClr val="374151"/>
                </a:solidFill>
                <a:latin typeface="Söhne"/>
              </a:rPr>
              <a:t>A continuación</a:t>
            </a:r>
            <a:r>
              <a:rPr lang="es-ES" b="0" i="0" dirty="0">
                <a:solidFill>
                  <a:srgbClr val="374151"/>
                </a:solidFill>
                <a:effectLst/>
                <a:latin typeface="Söhne"/>
              </a:rPr>
              <a:t> están las opciones más comunes para </a:t>
            </a:r>
            <a:r>
              <a:rPr lang="es-ES" dirty="0" err="1"/>
              <a:t>justify-content</a:t>
            </a:r>
            <a:r>
              <a:rPr lang="es-ES" b="0" i="0" dirty="0">
                <a:solidFill>
                  <a:srgbClr val="374151"/>
                </a:solidFill>
                <a:effectLst/>
                <a:latin typeface="Söhne"/>
              </a:rPr>
              <a:t> en un contexto </a:t>
            </a:r>
            <a:r>
              <a:rPr lang="es-ES" b="0" i="0" dirty="0" err="1">
                <a:solidFill>
                  <a:srgbClr val="374151"/>
                </a:solidFill>
                <a:effectLst/>
                <a:latin typeface="Söhne"/>
              </a:rPr>
              <a:t>Flexbox</a:t>
            </a:r>
            <a:r>
              <a:rPr lang="es-ES" b="0" i="0" dirty="0">
                <a:solidFill>
                  <a:srgbClr val="374151"/>
                </a:solidFill>
                <a:effectLst/>
                <a:latin typeface="Söhne"/>
              </a:rPr>
              <a:t>:</a:t>
            </a:r>
            <a:endParaRPr lang="es-ES" dirty="0"/>
          </a:p>
        </p:txBody>
      </p:sp>
    </p:spTree>
    <p:extLst>
      <p:ext uri="{BB962C8B-B14F-4D97-AF65-F5344CB8AC3E}">
        <p14:creationId xmlns:p14="http://schemas.microsoft.com/office/powerpoint/2010/main" val="15718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9893B5-E3D6-DAFC-189F-27D692318CA8}"/>
              </a:ext>
            </a:extLst>
          </p:cNvPr>
          <p:cNvSpPr>
            <a:spLocks noGrp="1"/>
          </p:cNvSpPr>
          <p:nvPr>
            <p:ph type="title"/>
          </p:nvPr>
        </p:nvSpPr>
        <p:spPr/>
        <p:txBody>
          <a:bodyPr/>
          <a:lstStyle/>
          <a:p>
            <a:pPr algn="ctr"/>
            <a:r>
              <a:rPr lang="es-ES" b="1" i="0" dirty="0" err="1">
                <a:solidFill>
                  <a:srgbClr val="374151"/>
                </a:solidFill>
                <a:effectLst/>
                <a:latin typeface="Söhne"/>
              </a:rPr>
              <a:t>justify-content</a:t>
            </a:r>
            <a:endParaRPr lang="es-ES" dirty="0"/>
          </a:p>
        </p:txBody>
      </p:sp>
      <p:sp>
        <p:nvSpPr>
          <p:cNvPr id="3" name="Marcador de contenido 2">
            <a:extLst>
              <a:ext uri="{FF2B5EF4-FFF2-40B4-BE49-F238E27FC236}">
                <a16:creationId xmlns:a16="http://schemas.microsoft.com/office/drawing/2014/main" id="{91F3795C-E291-08CB-09B8-294B71F1A4A5}"/>
              </a:ext>
            </a:extLst>
          </p:cNvPr>
          <p:cNvSpPr>
            <a:spLocks noGrp="1"/>
          </p:cNvSpPr>
          <p:nvPr>
            <p:ph idx="1"/>
          </p:nvPr>
        </p:nvSpPr>
        <p:spPr/>
        <p:txBody>
          <a:bodyPr/>
          <a:lstStyle/>
          <a:p>
            <a:pPr marL="0" indent="0" algn="l">
              <a:buNone/>
            </a:pPr>
            <a:r>
              <a:rPr lang="es-ES" b="1" i="0" dirty="0" err="1">
                <a:solidFill>
                  <a:srgbClr val="374151"/>
                </a:solidFill>
                <a:effectLst/>
                <a:latin typeface="Söhne"/>
              </a:rPr>
              <a:t>flex-start</a:t>
            </a:r>
            <a:r>
              <a:rPr lang="es-ES" b="0" i="0" dirty="0">
                <a:solidFill>
                  <a:srgbClr val="374151"/>
                </a:solidFill>
                <a:effectLst/>
                <a:latin typeface="Söhne"/>
              </a:rPr>
              <a:t>: Alinea los elementos hacia el inicio del contenedor. En un contenedor con </a:t>
            </a:r>
            <a:r>
              <a:rPr lang="es-ES" b="0" i="0" dirty="0" err="1">
                <a:solidFill>
                  <a:srgbClr val="374151"/>
                </a:solidFill>
                <a:effectLst/>
                <a:latin typeface="Söhne"/>
              </a:rPr>
              <a:t>flex-direction</a:t>
            </a:r>
            <a:r>
              <a:rPr lang="es-ES" b="0" i="0" dirty="0">
                <a:solidFill>
                  <a:srgbClr val="374151"/>
                </a:solidFill>
                <a:effectLst/>
                <a:latin typeface="Söhne"/>
              </a:rPr>
              <a:t>: </a:t>
            </a:r>
            <a:r>
              <a:rPr lang="es-ES" b="0" i="0" dirty="0" err="1">
                <a:solidFill>
                  <a:srgbClr val="374151"/>
                </a:solidFill>
                <a:effectLst/>
                <a:latin typeface="Söhne"/>
              </a:rPr>
              <a:t>row</a:t>
            </a:r>
            <a:r>
              <a:rPr lang="es-ES" b="0" i="0" dirty="0">
                <a:solidFill>
                  <a:srgbClr val="374151"/>
                </a:solidFill>
                <a:effectLst/>
                <a:latin typeface="Söhne"/>
              </a:rPr>
              <a:t>, esto significa alinear los elementos al principio del eje horizontal.</a:t>
            </a:r>
          </a:p>
          <a:p>
            <a:pPr marL="0" indent="0" algn="l">
              <a:buNone/>
            </a:pPr>
            <a:r>
              <a:rPr lang="es-ES" b="1" i="0" dirty="0" err="1">
                <a:solidFill>
                  <a:srgbClr val="374151"/>
                </a:solidFill>
                <a:effectLst/>
                <a:latin typeface="Söhne"/>
              </a:rPr>
              <a:t>flex-end</a:t>
            </a:r>
            <a:r>
              <a:rPr lang="es-ES" b="0" i="0" dirty="0">
                <a:solidFill>
                  <a:srgbClr val="374151"/>
                </a:solidFill>
                <a:effectLst/>
                <a:latin typeface="Söhne"/>
              </a:rPr>
              <a:t>: Alinea los elementos hacia el final del contenedor. En un contenedor con </a:t>
            </a:r>
            <a:r>
              <a:rPr lang="es-ES" b="0" i="0" dirty="0" err="1">
                <a:solidFill>
                  <a:srgbClr val="374151"/>
                </a:solidFill>
                <a:effectLst/>
                <a:latin typeface="Söhne"/>
              </a:rPr>
              <a:t>flex-direction</a:t>
            </a:r>
            <a:r>
              <a:rPr lang="es-ES" b="0" i="0" dirty="0">
                <a:solidFill>
                  <a:srgbClr val="374151"/>
                </a:solidFill>
                <a:effectLst/>
                <a:latin typeface="Söhne"/>
              </a:rPr>
              <a:t>: </a:t>
            </a:r>
            <a:r>
              <a:rPr lang="es-ES" b="0" i="0" dirty="0" err="1">
                <a:solidFill>
                  <a:srgbClr val="374151"/>
                </a:solidFill>
                <a:effectLst/>
                <a:latin typeface="Söhne"/>
              </a:rPr>
              <a:t>row</a:t>
            </a:r>
            <a:r>
              <a:rPr lang="es-ES" b="0" i="0" dirty="0">
                <a:solidFill>
                  <a:srgbClr val="374151"/>
                </a:solidFill>
                <a:effectLst/>
                <a:latin typeface="Söhne"/>
              </a:rPr>
              <a:t>, los elementos se alinearán al final del eje horizontal.</a:t>
            </a:r>
          </a:p>
          <a:p>
            <a:pPr marL="0" indent="0" algn="l">
              <a:buNone/>
            </a:pPr>
            <a:r>
              <a:rPr lang="es-ES" b="1" i="0" dirty="0">
                <a:solidFill>
                  <a:srgbClr val="374151"/>
                </a:solidFill>
                <a:effectLst/>
                <a:latin typeface="Söhne"/>
              </a:rPr>
              <a:t>center</a:t>
            </a:r>
            <a:r>
              <a:rPr lang="es-ES" b="0" i="0" dirty="0">
                <a:solidFill>
                  <a:srgbClr val="374151"/>
                </a:solidFill>
                <a:effectLst/>
                <a:latin typeface="Söhne"/>
              </a:rPr>
              <a:t>: Centra los elementos en el contenedor a lo largo del eje principal.</a:t>
            </a:r>
          </a:p>
          <a:p>
            <a:endParaRPr lang="es-ES" dirty="0"/>
          </a:p>
        </p:txBody>
      </p:sp>
    </p:spTree>
    <p:extLst>
      <p:ext uri="{BB962C8B-B14F-4D97-AF65-F5344CB8AC3E}">
        <p14:creationId xmlns:p14="http://schemas.microsoft.com/office/powerpoint/2010/main" val="88451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49A75-6D10-1E5A-710B-1F92D76B17EE}"/>
              </a:ext>
            </a:extLst>
          </p:cNvPr>
          <p:cNvSpPr>
            <a:spLocks noGrp="1"/>
          </p:cNvSpPr>
          <p:nvPr>
            <p:ph type="title"/>
          </p:nvPr>
        </p:nvSpPr>
        <p:spPr/>
        <p:txBody>
          <a:bodyPr/>
          <a:lstStyle/>
          <a:p>
            <a:pPr algn="ctr"/>
            <a:r>
              <a:rPr lang="es-ES" b="1" i="0" dirty="0" err="1">
                <a:solidFill>
                  <a:srgbClr val="374151"/>
                </a:solidFill>
                <a:effectLst/>
                <a:latin typeface="Söhne"/>
              </a:rPr>
              <a:t>justify-content</a:t>
            </a:r>
            <a:endParaRPr lang="es-ES" dirty="0"/>
          </a:p>
        </p:txBody>
      </p:sp>
      <p:sp>
        <p:nvSpPr>
          <p:cNvPr id="3" name="Marcador de contenido 2">
            <a:extLst>
              <a:ext uri="{FF2B5EF4-FFF2-40B4-BE49-F238E27FC236}">
                <a16:creationId xmlns:a16="http://schemas.microsoft.com/office/drawing/2014/main" id="{36E50F03-B00B-7A6D-7104-6DD77F377CD9}"/>
              </a:ext>
            </a:extLst>
          </p:cNvPr>
          <p:cNvSpPr>
            <a:spLocks noGrp="1"/>
          </p:cNvSpPr>
          <p:nvPr>
            <p:ph idx="1"/>
          </p:nvPr>
        </p:nvSpPr>
        <p:spPr/>
        <p:txBody>
          <a:bodyPr>
            <a:normAutofit fontScale="92500"/>
          </a:bodyPr>
          <a:lstStyle/>
          <a:p>
            <a:pPr marL="0" indent="0" algn="l">
              <a:buNone/>
            </a:pPr>
            <a:r>
              <a:rPr lang="es-ES" b="1" i="0" dirty="0" err="1">
                <a:solidFill>
                  <a:srgbClr val="374151"/>
                </a:solidFill>
                <a:effectLst/>
                <a:latin typeface="Söhne"/>
              </a:rPr>
              <a:t>space-between</a:t>
            </a:r>
            <a:r>
              <a:rPr lang="es-ES" b="0" i="0" dirty="0">
                <a:solidFill>
                  <a:srgbClr val="374151"/>
                </a:solidFill>
                <a:effectLst/>
                <a:latin typeface="Söhne"/>
              </a:rPr>
              <a:t>: Distribuye los elementos de manera uniforme en el contenedor. El primer elemento se coloca en el inicio, el último elemento en el final, y el espacio restante se reparte igualmente entre los demás elementos.</a:t>
            </a:r>
          </a:p>
          <a:p>
            <a:pPr marL="0" indent="0" algn="l">
              <a:buNone/>
            </a:pPr>
            <a:r>
              <a:rPr lang="es-ES" b="1" i="0" dirty="0" err="1">
                <a:solidFill>
                  <a:srgbClr val="374151"/>
                </a:solidFill>
                <a:effectLst/>
                <a:latin typeface="Söhne"/>
              </a:rPr>
              <a:t>space-around</a:t>
            </a:r>
            <a:r>
              <a:rPr lang="es-ES" b="0" i="0" dirty="0">
                <a:solidFill>
                  <a:srgbClr val="374151"/>
                </a:solidFill>
                <a:effectLst/>
                <a:latin typeface="Söhne"/>
              </a:rPr>
              <a:t>: Distribuye los elementos de manera que haya un espacio igual alrededor de cada uno. A diferencia de </a:t>
            </a:r>
            <a:r>
              <a:rPr lang="es-ES" b="0" i="0" dirty="0" err="1">
                <a:solidFill>
                  <a:srgbClr val="374151"/>
                </a:solidFill>
                <a:effectLst/>
                <a:latin typeface="Söhne"/>
              </a:rPr>
              <a:t>space-between</a:t>
            </a:r>
            <a:r>
              <a:rPr lang="es-ES" b="0" i="0" dirty="0">
                <a:solidFill>
                  <a:srgbClr val="374151"/>
                </a:solidFill>
                <a:effectLst/>
                <a:latin typeface="Söhne"/>
              </a:rPr>
              <a:t>, aquí el espacio en los extremos del contenedor es igual a la mitad del espacio entre los elementos.</a:t>
            </a:r>
          </a:p>
          <a:p>
            <a:pPr marL="0" indent="0" algn="l">
              <a:buNone/>
            </a:pPr>
            <a:r>
              <a:rPr lang="es-ES" b="1" i="0" dirty="0" err="1">
                <a:solidFill>
                  <a:srgbClr val="374151"/>
                </a:solidFill>
                <a:effectLst/>
                <a:latin typeface="Söhne"/>
              </a:rPr>
              <a:t>space-evenly</a:t>
            </a:r>
            <a:r>
              <a:rPr lang="es-ES" b="0" i="0" dirty="0">
                <a:solidFill>
                  <a:srgbClr val="374151"/>
                </a:solidFill>
                <a:effectLst/>
                <a:latin typeface="Söhne"/>
              </a:rPr>
              <a:t>: Distribuye los elementos de manera que haya un espacio igual entre ellos, incluyendo los espacios al inicio y al final del contenedor. Todos los espacios entre los elementos y en los extremos son iguales.</a:t>
            </a:r>
          </a:p>
          <a:p>
            <a:endParaRPr lang="es-ES" dirty="0"/>
          </a:p>
        </p:txBody>
      </p:sp>
    </p:spTree>
    <p:extLst>
      <p:ext uri="{BB962C8B-B14F-4D97-AF65-F5344CB8AC3E}">
        <p14:creationId xmlns:p14="http://schemas.microsoft.com/office/powerpoint/2010/main" val="31026307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1062</Words>
  <Application>Microsoft Macintosh PowerPoint</Application>
  <PresentationFormat>Panorámica</PresentationFormat>
  <Paragraphs>58</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Calibri Light</vt:lpstr>
      <vt:lpstr>Menlo</vt:lpstr>
      <vt:lpstr>Söhne</vt:lpstr>
      <vt:lpstr>Tema de Office</vt:lpstr>
      <vt:lpstr>Flexbox</vt:lpstr>
      <vt:lpstr>Conceptos Básicos de Flexbox</vt:lpstr>
      <vt:lpstr>Propiedades del Contenedor Flex</vt:lpstr>
      <vt:lpstr>Propiedades de los Elementos Flex</vt:lpstr>
      <vt:lpstr> flex: x (propiedad importante de los elementos flex)</vt:lpstr>
      <vt:lpstr>flex-direction</vt:lpstr>
      <vt:lpstr>justify-content</vt:lpstr>
      <vt:lpstr>justify-content</vt:lpstr>
      <vt:lpstr>justify-content</vt:lpstr>
      <vt:lpstr>align-items</vt:lpstr>
      <vt:lpstr>align-items</vt:lpstr>
      <vt:lpstr>align-items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Flexbox</dc:title>
  <dc:creator>Fernando Poveda Sahuquillo</dc:creator>
  <cp:lastModifiedBy>Fernando Poveda Sahuquillo</cp:lastModifiedBy>
  <cp:revision>6</cp:revision>
  <dcterms:created xsi:type="dcterms:W3CDTF">2023-12-06T01:58:59Z</dcterms:created>
  <dcterms:modified xsi:type="dcterms:W3CDTF">2024-01-26T01:10:03Z</dcterms:modified>
</cp:coreProperties>
</file>