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5492"/>
  </p:normalViewPr>
  <p:slideViewPr>
    <p:cSldViewPr snapToGrid="0">
      <p:cViewPr varScale="1">
        <p:scale>
          <a:sx n="103" d="100"/>
          <a:sy n="103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F2F9A-E9D1-E262-1904-F6424AA09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0AD78F-AC46-0C36-41B1-CAF1F7917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6D65F-4972-24EA-8AC1-63617715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ACB3-0796-E841-B5E1-9E4BC92DF90B}" type="datetimeFigureOut">
              <a:rPr lang="es-ES" smtClean="0"/>
              <a:t>26/1/24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DD728-6CDC-895E-93A1-B2213711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016FD-2796-95DD-E22D-03A7C18E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F99-CDAD-054E-BB73-25425D3BB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48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FFB7E-A0F3-CF86-09E3-8AB9AECA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1867AE-1C5A-F1E8-6C4E-795F9C4FA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3811C7-DECC-F4C0-9797-9C195995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ACB3-0796-E841-B5E1-9E4BC92DF90B}" type="datetimeFigureOut">
              <a:rPr lang="es-ES" smtClean="0"/>
              <a:t>26/1/24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EA9E9A-3CD0-DBBF-66E4-5DCABD85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E94FD6-3726-B2F9-98B3-51CAA3CB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F99-CDAD-054E-BB73-25425D3BB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69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FA1B8B-A5E6-52BA-23F7-838200A5D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82A666-FE83-A0DA-48EA-E04DD48EE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293BCE-31FD-B48C-8F3E-99AE800D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ACB3-0796-E841-B5E1-9E4BC92DF90B}" type="datetimeFigureOut">
              <a:rPr lang="es-ES" smtClean="0"/>
              <a:t>26/1/24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61132C-5BDE-AD9D-B8FA-F361BE5E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0A6F5B-5143-D31E-DF00-D90D409D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F99-CDAD-054E-BB73-25425D3BB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62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6BEA3-B1AA-AFCA-C60C-1D91FD04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0A0118-003D-BCB5-46E8-B93EE40D6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0BDFE6-60AE-CB1D-B7F2-22B283A0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ACB3-0796-E841-B5E1-9E4BC92DF90B}" type="datetimeFigureOut">
              <a:rPr lang="es-ES" smtClean="0"/>
              <a:t>26/1/24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C2C642-26B1-13A2-00EE-C83945FB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B95DB-53CB-FE7D-301B-8FBC64C3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F99-CDAD-054E-BB73-25425D3BB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20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0AF0F-53EC-D4E8-7A50-15D4FE323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DBDA50-6B04-98D8-5EA9-634A26D0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FBE41-5D7F-11C7-F934-7B03EC22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ACB3-0796-E841-B5E1-9E4BC92DF90B}" type="datetimeFigureOut">
              <a:rPr lang="es-ES" smtClean="0"/>
              <a:t>26/1/24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B78337-4755-601B-34BD-5013F299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10ED81-1E3E-C1EB-47E2-C592EC6A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F99-CDAD-054E-BB73-25425D3BB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94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B35F1-EE98-42F2-9679-C5CBC283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C7ED29-110D-F928-42C2-758680488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234F14-00FF-970E-C7CD-E320E2071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086D1A-BDC6-6C2E-8803-7C894C8D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ACB3-0796-E841-B5E1-9E4BC92DF90B}" type="datetimeFigureOut">
              <a:rPr lang="es-ES" smtClean="0"/>
              <a:t>26/1/24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E27C13-67C8-4395-816F-AD1E04DC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A9EB98-B7EF-2B60-4293-CD5DD6EC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F99-CDAD-054E-BB73-25425D3BB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12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47D3F-25C5-C9E4-EDAD-8AF2A4BE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AD5937-27DA-62FD-9FF6-BDDCD0154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C8780C-E882-C745-513B-D506E36A3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B523DE-9CC1-B49D-5E76-17BF5A685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6492EF-9F43-4485-22E6-F86D57009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EB7541-766C-CAFA-C2B1-D9036168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ACB3-0796-E841-B5E1-9E4BC92DF90B}" type="datetimeFigureOut">
              <a:rPr lang="es-ES" smtClean="0"/>
              <a:t>26/1/24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CB8B15-0E82-81C2-A953-A20CDE3F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CE4983-2C1E-D220-7AA2-88F4D688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F99-CDAD-054E-BB73-25425D3BB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01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BA10F-EDBE-0FBE-D2A1-AE74DB7B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01AF98-82DA-6AA0-1141-C4A0876E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ACB3-0796-E841-B5E1-9E4BC92DF90B}" type="datetimeFigureOut">
              <a:rPr lang="es-ES" smtClean="0"/>
              <a:t>26/1/24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2A1874-D8C0-7E19-5902-D9ACD4D1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CD5EEF-5BD1-BC80-4112-30E64711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F99-CDAD-054E-BB73-25425D3BB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85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0D9B44-5085-0AE6-3275-69F5B249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ACB3-0796-E841-B5E1-9E4BC92DF90B}" type="datetimeFigureOut">
              <a:rPr lang="es-ES" smtClean="0"/>
              <a:t>26/1/24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9740EF-12D1-7F7E-EBD8-A30DD95B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F1AF34-BA0A-0910-2D0D-D49C1694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F99-CDAD-054E-BB73-25425D3BB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02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22427-B4A8-7E06-9B79-1AA93503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6E8611-4BB4-D245-236B-9769CC998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C68B17-DFC3-6ADF-0381-D56EC8CB3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1D8DCC-EFCD-F48D-70D2-6AF0DA56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ACB3-0796-E841-B5E1-9E4BC92DF90B}" type="datetimeFigureOut">
              <a:rPr lang="es-ES" smtClean="0"/>
              <a:t>26/1/24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A74353-3A42-4047-4AED-C9493CF4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2A09F7-E5C9-AA36-E065-0A912167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F99-CDAD-054E-BB73-25425D3BB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19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DC5D9-8E54-1101-A69F-8AE0C03B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DF83C4-1BE7-8973-AFAB-1E2E6CC1F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136161-79CA-6F43-3CC5-3A990CBDD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5C3A3C-CEE7-4316-9A4F-3BA64C37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ACB3-0796-E841-B5E1-9E4BC92DF90B}" type="datetimeFigureOut">
              <a:rPr lang="es-ES" smtClean="0"/>
              <a:t>26/1/24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CC4D81-92F1-D264-3902-8438848C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7B0D3D-CE11-63EE-18B8-940ABEE2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BF99-CDAD-054E-BB73-25425D3BB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81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B4F09C-71B6-9619-A15E-04947E9A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49F473-1B88-A047-CA33-71C088B89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89E520-CA92-32D8-9461-C7EE826CD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6ACB3-0796-E841-B5E1-9E4BC92DF90B}" type="datetimeFigureOut">
              <a:rPr lang="es-ES" smtClean="0"/>
              <a:t>26/1/24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32305-6652-0EE4-235F-6BD616B0E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623FB9-6DF6-C426-54EB-5082A9F50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BF99-CDAD-054E-BB73-25425D3BB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32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40DE0-C445-88D2-1223-79B957D54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Grid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A34D91-F23E-CBCD-9F98-CCFA7F927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41397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93F33-BB1C-E7CC-3524-9F5724AA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CSS </a:t>
            </a:r>
            <a:r>
              <a:rPr lang="es-ES" dirty="0" err="1"/>
              <a:t>Grid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5F4EE-4F6F-F5B0-A8C8-F3C11049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s-ES" dirty="0"/>
            </a:b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CSS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Grid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Layout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, comúnmente conocido como CSS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Grid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, es un potente sistema de diseño bidimensional que ofrece una forma de crear interfaces de usuario complejas y responsivas con una gran facilidad y claridad. Fue introducido para superar las limitaciones de los métodos de diseño anteriores como el posicionamiento flotante (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float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) y los modelos de caja en línea (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flex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8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02332-B3C4-7519-E91D-80ABB892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display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22AF5C-46FE-81F7-2DCA-694078FCB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1" i="0" dirty="0" err="1">
                <a:solidFill>
                  <a:srgbClr val="374151"/>
                </a:solidFill>
                <a:effectLst/>
                <a:latin typeface="Söhne"/>
              </a:rPr>
              <a:t>display</a:t>
            </a: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s-ES" b="1" i="0" dirty="0" err="1">
                <a:solidFill>
                  <a:srgbClr val="374151"/>
                </a:solidFill>
                <a:effectLst/>
                <a:latin typeface="Söhne"/>
              </a:rPr>
              <a:t>grid</a:t>
            </a: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  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Establece un elemento como un contenedor de cuadrícula en bloque.</a:t>
            </a:r>
          </a:p>
          <a:p>
            <a:pPr algn="l"/>
            <a:endParaRPr lang="es-E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s-ES" b="1" i="0" dirty="0" err="1">
                <a:solidFill>
                  <a:srgbClr val="374151"/>
                </a:solidFill>
                <a:effectLst/>
                <a:latin typeface="Söhne"/>
              </a:rPr>
              <a:t>display</a:t>
            </a: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s-ES" b="1" i="0" dirty="0" err="1">
                <a:solidFill>
                  <a:srgbClr val="374151"/>
                </a:solidFill>
                <a:effectLst/>
                <a:latin typeface="Söhne"/>
              </a:rPr>
              <a:t>inline-grid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marL="0" indent="0">
              <a:buNone/>
            </a:pPr>
            <a:endParaRPr lang="es-E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Establece un elemento como un contenedor de cuadrícula en línea.</a:t>
            </a:r>
          </a:p>
          <a:p>
            <a:pPr algn="l"/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s-ES" dirty="0"/>
              <a:t>Mayoritariamente usaremos el tipo de </a:t>
            </a:r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dirty="0" err="1"/>
              <a:t>grid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66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EC76F-9481-FEDE-111D-D1645D5A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0" dirty="0" err="1">
                <a:solidFill>
                  <a:srgbClr val="374151"/>
                </a:solidFill>
                <a:effectLst/>
                <a:latin typeface="Söhne"/>
              </a:rPr>
              <a:t>grid-template-columns</a:t>
            </a: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8C517-A6D1-2ED5-53FE-CDA2D381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s-ES" b="1" i="0" dirty="0" err="1">
                <a:solidFill>
                  <a:srgbClr val="374151"/>
                </a:solidFill>
                <a:effectLst/>
                <a:latin typeface="Söhne"/>
              </a:rPr>
              <a:t>grid-template-columns</a:t>
            </a:r>
            <a:r>
              <a:rPr lang="es-E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Define el número y el tamaño de las columnas y filas en la cuadrícula.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Ejemplos: </a:t>
            </a:r>
          </a:p>
          <a:p>
            <a:pPr marL="0" indent="0">
              <a:buNone/>
            </a:pP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grid-template-columns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: auto auto auto; 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crea tres columnas iguales repartidas a todo lo ancho.</a:t>
            </a:r>
          </a:p>
          <a:p>
            <a:pPr marL="0" indent="0" algn="l">
              <a:buNone/>
            </a:pP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grid-template-columns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: 1fr 2fr 100px; 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crea tres columnas, donde la primera es fraccional, la segunda es el doble de la primera, y la tercera tiene un ancho fijo de 100px.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807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6E8C5-FC03-F0EC-B423-C77F282C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0" dirty="0">
                <a:effectLst/>
                <a:latin typeface="Söhne"/>
              </a:rPr>
              <a:t>“</a:t>
            </a:r>
            <a:r>
              <a:rPr lang="es-ES" b="1" i="0" dirty="0" err="1">
                <a:effectLst/>
                <a:latin typeface="Söhne"/>
              </a:rPr>
              <a:t>grid</a:t>
            </a:r>
            <a:r>
              <a:rPr lang="es-ES" b="1" i="0" dirty="0">
                <a:effectLst/>
                <a:latin typeface="Söhne"/>
              </a:rPr>
              <a:t>-</a:t>
            </a:r>
            <a:r>
              <a:rPr lang="es-ES" b="1" i="0" dirty="0" err="1">
                <a:effectLst/>
                <a:latin typeface="Söhne"/>
              </a:rPr>
              <a:t>template</a:t>
            </a:r>
            <a:r>
              <a:rPr lang="es-ES" b="1" i="0" dirty="0">
                <a:effectLst/>
                <a:latin typeface="Söhne"/>
              </a:rPr>
              <a:t>-áreas”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45774-A9A6-401C-9BC3-690A20C33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Define áreas en la cuadrícula mediante nombres y coloca elementos de cuadrícula en estas áreas.</a:t>
            </a:r>
          </a:p>
          <a:p>
            <a:r>
              <a:rPr lang="es-ES" dirty="0">
                <a:solidFill>
                  <a:srgbClr val="374151"/>
                </a:solidFill>
                <a:latin typeface="Söhne"/>
              </a:rPr>
              <a:t>Ejemplo:</a:t>
            </a:r>
          </a:p>
          <a:p>
            <a:endParaRPr lang="es-E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s-ES" sz="2400" b="0" dirty="0" err="1">
                <a:effectLst/>
                <a:latin typeface="Menlo" panose="020B0609030804020204" pitchFamily="49" charset="0"/>
              </a:rPr>
              <a:t>grid-template-areas</a:t>
            </a:r>
            <a:r>
              <a:rPr lang="es-ES" sz="2400" b="0" dirty="0">
                <a:effectLst/>
                <a:latin typeface="Menlo" panose="020B0609030804020204" pitchFamily="49" charset="0"/>
              </a:rPr>
              <a:t>: </a:t>
            </a:r>
          </a:p>
          <a:p>
            <a:pPr marL="0" indent="0">
              <a:buNone/>
            </a:pPr>
            <a:r>
              <a:rPr lang="es-ES" sz="2400" b="0" dirty="0">
                <a:effectLst/>
                <a:latin typeface="Menlo" panose="020B0609030804020204" pitchFamily="49" charset="0"/>
              </a:rPr>
              <a:t>	"</a:t>
            </a:r>
            <a:r>
              <a:rPr lang="es-ES" sz="2400" b="0" dirty="0" err="1">
                <a:effectLst/>
                <a:latin typeface="Menlo" panose="020B0609030804020204" pitchFamily="49" charset="0"/>
              </a:rPr>
              <a:t>header</a:t>
            </a:r>
            <a:r>
              <a:rPr lang="es-ES" sz="2400" b="0" dirty="0">
                <a:effectLst/>
                <a:latin typeface="Menlo" panose="020B0609030804020204" pitchFamily="49" charset="0"/>
              </a:rPr>
              <a:t> </a:t>
            </a:r>
            <a:r>
              <a:rPr lang="es-ES" sz="2400" b="0" dirty="0" err="1">
                <a:effectLst/>
                <a:latin typeface="Menlo" panose="020B0609030804020204" pitchFamily="49" charset="0"/>
              </a:rPr>
              <a:t>header</a:t>
            </a:r>
            <a:r>
              <a:rPr lang="es-ES" sz="2400" b="0" dirty="0">
                <a:effectLst/>
                <a:latin typeface="Menlo" panose="020B0609030804020204" pitchFamily="49" charset="0"/>
              </a:rPr>
              <a:t> </a:t>
            </a:r>
            <a:r>
              <a:rPr lang="es-ES" sz="2400" b="0" dirty="0" err="1">
                <a:effectLst/>
                <a:latin typeface="Menlo" panose="020B0609030804020204" pitchFamily="49" charset="0"/>
              </a:rPr>
              <a:t>header</a:t>
            </a:r>
            <a:r>
              <a:rPr lang="es-ES" sz="2400" b="0" dirty="0">
                <a:effectLst/>
                <a:latin typeface="Menlo" panose="020B0609030804020204" pitchFamily="49" charset="0"/>
              </a:rPr>
              <a:t>"</a:t>
            </a:r>
          </a:p>
          <a:p>
            <a:pPr marL="0" indent="0">
              <a:buNone/>
            </a:pPr>
            <a:r>
              <a:rPr lang="es-ES" sz="2400" b="0" dirty="0">
                <a:effectLst/>
                <a:latin typeface="Menlo" panose="020B0609030804020204" pitchFamily="49" charset="0"/>
              </a:rPr>
              <a:t>	"</a:t>
            </a:r>
            <a:r>
              <a:rPr lang="es-ES" sz="2400" b="0" dirty="0" err="1">
                <a:effectLst/>
                <a:latin typeface="Menlo" panose="020B0609030804020204" pitchFamily="49" charset="0"/>
              </a:rPr>
              <a:t>main</a:t>
            </a:r>
            <a:r>
              <a:rPr lang="es-ES" sz="2400" b="0" dirty="0">
                <a:effectLst/>
                <a:latin typeface="Menlo" panose="020B0609030804020204" pitchFamily="49" charset="0"/>
              </a:rPr>
              <a:t> </a:t>
            </a:r>
            <a:r>
              <a:rPr lang="es-ES" sz="2400" b="0" dirty="0" err="1">
                <a:effectLst/>
                <a:latin typeface="Menlo" panose="020B0609030804020204" pitchFamily="49" charset="0"/>
              </a:rPr>
              <a:t>sidebar</a:t>
            </a:r>
            <a:r>
              <a:rPr lang="es-ES" sz="2400" b="0" dirty="0">
                <a:effectLst/>
                <a:latin typeface="Menlo" panose="020B0609030804020204" pitchFamily="49" charset="0"/>
              </a:rPr>
              <a:t> </a:t>
            </a:r>
            <a:r>
              <a:rPr lang="es-ES" sz="2400" b="0" dirty="0" err="1">
                <a:effectLst/>
                <a:latin typeface="Menlo" panose="020B0609030804020204" pitchFamily="49" charset="0"/>
              </a:rPr>
              <a:t>sidebar</a:t>
            </a:r>
            <a:r>
              <a:rPr lang="es-ES" sz="2400" b="0" dirty="0">
                <a:effectLst/>
                <a:latin typeface="Menlo" panose="020B0609030804020204" pitchFamily="49" charset="0"/>
              </a:rPr>
              <a:t>"</a:t>
            </a:r>
          </a:p>
          <a:p>
            <a:pPr marL="0" indent="0">
              <a:buNone/>
            </a:pPr>
            <a:r>
              <a:rPr lang="es-ES" sz="2400" b="0" dirty="0">
                <a:effectLst/>
                <a:latin typeface="Menlo" panose="020B0609030804020204" pitchFamily="49" charset="0"/>
              </a:rPr>
              <a:t>	"</a:t>
            </a:r>
            <a:r>
              <a:rPr lang="es-ES" sz="2400" b="0" dirty="0" err="1">
                <a:effectLst/>
                <a:latin typeface="Menlo" panose="020B0609030804020204" pitchFamily="49" charset="0"/>
              </a:rPr>
              <a:t>footer</a:t>
            </a:r>
            <a:r>
              <a:rPr lang="es-ES" sz="2400" b="0" dirty="0">
                <a:effectLst/>
                <a:latin typeface="Menlo" panose="020B0609030804020204" pitchFamily="49" charset="0"/>
              </a:rPr>
              <a:t> </a:t>
            </a:r>
            <a:r>
              <a:rPr lang="es-ES" sz="2400" b="0" dirty="0" err="1">
                <a:effectLst/>
                <a:latin typeface="Menlo" panose="020B0609030804020204" pitchFamily="49" charset="0"/>
              </a:rPr>
              <a:t>footer</a:t>
            </a:r>
            <a:r>
              <a:rPr lang="es-ES" sz="2400" b="0" dirty="0">
                <a:effectLst/>
                <a:latin typeface="Menlo" panose="020B0609030804020204" pitchFamily="49" charset="0"/>
              </a:rPr>
              <a:t> </a:t>
            </a:r>
            <a:r>
              <a:rPr lang="es-ES" sz="2400" b="0" dirty="0" err="1">
                <a:effectLst/>
                <a:latin typeface="Menlo" panose="020B0609030804020204" pitchFamily="49" charset="0"/>
              </a:rPr>
              <a:t>footer</a:t>
            </a:r>
            <a:r>
              <a:rPr lang="es-ES" sz="2400" b="0" dirty="0">
                <a:effectLst/>
                <a:latin typeface="Menlo" panose="020B0609030804020204" pitchFamily="49" charset="0"/>
              </a:rPr>
              <a:t>";</a:t>
            </a:r>
          </a:p>
          <a:p>
            <a:pPr marL="0" indent="0">
              <a:buNone/>
            </a:pPr>
            <a:endParaRPr lang="es-E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774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FDF08-165F-77CD-4D82-4E357A51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0" dirty="0" err="1">
                <a:solidFill>
                  <a:srgbClr val="374151"/>
                </a:solidFill>
                <a:effectLst/>
                <a:latin typeface="Söhne"/>
              </a:rPr>
              <a:t>grid-area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620C8E-60EF-134D-1EB8-168F4824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Asigna un elemento de cuadrícula a un área definida </a:t>
            </a:r>
            <a:r>
              <a:rPr lang="es-ES" b="0" i="0">
                <a:solidFill>
                  <a:srgbClr val="374151"/>
                </a:solidFill>
                <a:effectLst/>
                <a:latin typeface="Söhne"/>
              </a:rPr>
              <a:t>en </a:t>
            </a:r>
          </a:p>
          <a:p>
            <a:pPr marL="0" indent="0" algn="l">
              <a:buNone/>
            </a:pPr>
            <a:r>
              <a:rPr lang="es-ES" b="0" i="0">
                <a:solidFill>
                  <a:srgbClr val="374151"/>
                </a:solidFill>
                <a:effectLst/>
                <a:latin typeface="Söhne"/>
              </a:rPr>
              <a:t>grid-template-areas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Ejemplo: 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grid-area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header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; </a:t>
            </a:r>
          </a:p>
          <a:p>
            <a:pPr marL="0" indent="0" algn="l">
              <a:buNone/>
            </a:pPr>
            <a:endParaRPr lang="es-E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Coloca un elemento en el área denominada "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header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".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170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01762-F592-03F0-9B37-B4A2B314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latin typeface="Söhne"/>
              </a:rPr>
              <a:t>gap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F24A8-5FD2-8B83-D105-D004536F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Define el espacio entre filas y columnas.</a:t>
            </a:r>
          </a:p>
          <a:p>
            <a:endParaRPr lang="es-E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s-ES" dirty="0">
                <a:solidFill>
                  <a:srgbClr val="374151"/>
                </a:solidFill>
                <a:latin typeface="Söhne"/>
              </a:rPr>
              <a:t>Ejemplos:</a:t>
            </a:r>
          </a:p>
          <a:p>
            <a:pPr marL="0" indent="0">
              <a:buNone/>
            </a:pPr>
            <a:r>
              <a:rPr lang="es-ES" dirty="0">
                <a:solidFill>
                  <a:srgbClr val="374151"/>
                </a:solidFill>
                <a:latin typeface="Söhne"/>
              </a:rPr>
              <a:t>gap: 10px</a:t>
            </a:r>
          </a:p>
          <a:p>
            <a:pPr marL="0" indent="0">
              <a:buNone/>
            </a:pPr>
            <a:r>
              <a:rPr lang="es-ES" dirty="0"/>
              <a:t>Establece un espacio de 10px entre filas y columnas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gap: 10px 30px;</a:t>
            </a:r>
          </a:p>
          <a:p>
            <a:pPr marL="0" indent="0">
              <a:buNone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Establece un espacio de 10px entre filas y 30px entre columnas.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7131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289</Words>
  <Application>Microsoft Macintosh PowerPoint</Application>
  <PresentationFormat>Panorámica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Söhne</vt:lpstr>
      <vt:lpstr>Tema de Office</vt:lpstr>
      <vt:lpstr>Grid</vt:lpstr>
      <vt:lpstr>CSS Grid</vt:lpstr>
      <vt:lpstr>display</vt:lpstr>
      <vt:lpstr>grid-template-columns </vt:lpstr>
      <vt:lpstr>“grid-template-áreas”</vt:lpstr>
      <vt:lpstr>grid-area</vt:lpstr>
      <vt:lpstr>gap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</dc:title>
  <dc:creator>Fernando Poveda Sahuquillo</dc:creator>
  <cp:lastModifiedBy>Fernando Poveda Sahuquillo</cp:lastModifiedBy>
  <cp:revision>6</cp:revision>
  <dcterms:created xsi:type="dcterms:W3CDTF">2024-01-26T14:52:13Z</dcterms:created>
  <dcterms:modified xsi:type="dcterms:W3CDTF">2024-01-26T18:03:34Z</dcterms:modified>
</cp:coreProperties>
</file>