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19"/>
  </p:normalViewPr>
  <p:slideViewPr>
    <p:cSldViewPr snapToGrid="0">
      <p:cViewPr varScale="1">
        <p:scale>
          <a:sx n="109" d="100"/>
          <a:sy n="109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4CDCA-FEA2-CA34-8430-C550DFB59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45C03B-3852-D129-076B-75680CFF9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C33C5-DF10-7D54-60FF-126529FC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74B1-EA72-FB4C-9FC4-F1DA6162B29E}" type="datetimeFigureOut">
              <a:rPr lang="es-ES" smtClean="0"/>
              <a:t>22/11/23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D9BFC-7C2C-1DD0-C0EB-6C6E1C57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B3DEDC-96E5-F137-F57C-A482C79F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B73E-CD7F-3A44-BEA5-88A1775D4A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09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6F8E4-4514-B794-03E9-9D587AC0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9065A9-ECFC-343C-D466-F12099A41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A4365-51FD-15D1-6ABF-9EE2FF56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74B1-EA72-FB4C-9FC4-F1DA6162B29E}" type="datetimeFigureOut">
              <a:rPr lang="es-ES" smtClean="0"/>
              <a:t>22/11/23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ED604A-2AC4-4F80-E530-B40125E0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FA3D7-CA49-268D-0994-E0907682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B73E-CD7F-3A44-BEA5-88A1775D4A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7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12F3CD-8D9C-C969-8144-A536DE3AC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8CCD9A-CCA1-B1A5-7ADD-000EFE6DE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5B7F2B-DB67-2A2E-B266-27334F9B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74B1-EA72-FB4C-9FC4-F1DA6162B29E}" type="datetimeFigureOut">
              <a:rPr lang="es-ES" smtClean="0"/>
              <a:t>22/11/23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CF933F-5F12-711A-866D-0B286A43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849404-ED5E-17BB-3696-DC7336E1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B73E-CD7F-3A44-BEA5-88A1775D4A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85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A844B-1826-0E3E-2844-5094C949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27010-84B0-58CE-C211-73E51C74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D9AC42-F1FE-94EB-BCD4-3FE0918B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74B1-EA72-FB4C-9FC4-F1DA6162B29E}" type="datetimeFigureOut">
              <a:rPr lang="es-ES" smtClean="0"/>
              <a:t>22/11/23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6B2598-E488-AC25-0EA8-5C60A602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C4925F-1492-0348-9348-AFAE09B3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B73E-CD7F-3A44-BEA5-88A1775D4A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98AC5-0A48-6F04-D1A3-C0337359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276EED-C6C3-F0DB-9B39-02F549059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522DC7-89C1-4EA0-198B-7B702FC6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74B1-EA72-FB4C-9FC4-F1DA6162B29E}" type="datetimeFigureOut">
              <a:rPr lang="es-ES" smtClean="0"/>
              <a:t>22/11/23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C452A-6806-93A9-716E-BCC3341A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A2D070-7CD1-F661-251F-1DD6ED2D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B73E-CD7F-3A44-BEA5-88A1775D4A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91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FA953-F293-DF83-3946-30B6C10B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180CFD-7118-1657-E37C-9B6E5F849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E0DAA4-F7B6-16D7-CF5E-13D8D9407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18A74C-95A1-393E-5E22-8EC9B83D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74B1-EA72-FB4C-9FC4-F1DA6162B29E}" type="datetimeFigureOut">
              <a:rPr lang="es-ES" smtClean="0"/>
              <a:t>22/11/23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5827D8-7AF3-85DA-CEF7-B24E6311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F83124-42B9-9550-5848-01D1F584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B73E-CD7F-3A44-BEA5-88A1775D4A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11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B7499-5268-C139-07C6-645A7482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B56ABA-AA0D-51B8-FE25-1F8805908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EC8BE8-6DAA-745C-9510-4D255C73A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6AC012-6CC3-691C-2C1E-6E3F05E59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FF79AD-74F0-D40B-8598-D5EA7B9CA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ED4C6D-EF8B-D0C4-01CA-7978D133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74B1-EA72-FB4C-9FC4-F1DA6162B29E}" type="datetimeFigureOut">
              <a:rPr lang="es-ES" smtClean="0"/>
              <a:t>22/11/23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2362DB-4400-10E2-360C-80A7CB65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1A0127-0866-118A-18D4-DD9A6637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B73E-CD7F-3A44-BEA5-88A1775D4A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475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C5BD8-8686-98D9-4318-393BFE75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AC0799-2B51-E86D-9E0A-C882931F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74B1-EA72-FB4C-9FC4-F1DA6162B29E}" type="datetimeFigureOut">
              <a:rPr lang="es-ES" smtClean="0"/>
              <a:t>22/11/23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054A29-2544-3A48-D031-C6B36FE0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1DD9CE-F4B6-9D0F-F4C3-20D1C863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B73E-CD7F-3A44-BEA5-88A1775D4A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04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8C322F-D6F9-CC54-E152-64B3C6C0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74B1-EA72-FB4C-9FC4-F1DA6162B29E}" type="datetimeFigureOut">
              <a:rPr lang="es-ES" smtClean="0"/>
              <a:t>22/11/23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77A313-B773-DE1E-AE53-8E18952B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927968-BBA0-6A5E-6497-B1F11053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B73E-CD7F-3A44-BEA5-88A1775D4A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02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DCBBB-838A-56F3-7CA5-0904B4A8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B797D-375E-F7E7-FBC2-4DA196B8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610F90-1B03-1C3B-24A3-35F9CD51A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F23E42-64C9-1FC4-36FB-3B3AE067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74B1-EA72-FB4C-9FC4-F1DA6162B29E}" type="datetimeFigureOut">
              <a:rPr lang="es-ES" smtClean="0"/>
              <a:t>22/11/23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8DD809-3B0F-5C43-6BA0-69107056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692CF3-02E4-BEFD-1EE5-45D51F0A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B73E-CD7F-3A44-BEA5-88A1775D4A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42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EA61B-A516-E8D5-D92D-C6562946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8309C5-E483-9EC7-3D54-A46F7A75D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95A41A-0C15-3145-F79F-D1DC97C81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A0807B-08DA-FE87-582A-29B5D21D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74B1-EA72-FB4C-9FC4-F1DA6162B29E}" type="datetimeFigureOut">
              <a:rPr lang="es-ES" smtClean="0"/>
              <a:t>22/11/23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EE74FB-4F11-0A39-4396-0B07E270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1D4675-AFE3-8C97-6148-4B534644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B73E-CD7F-3A44-BEA5-88A1775D4A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20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3F0009-9178-4254-789F-22EFAC45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F55836-FCA7-201E-9A71-B2958AF01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25C638-E89D-DB3E-568B-292A94531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074B1-EA72-FB4C-9FC4-F1DA6162B29E}" type="datetimeFigureOut">
              <a:rPr lang="es-ES" smtClean="0"/>
              <a:t>22/11/23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00946-4C2F-D884-CEEE-61F7F5C0A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89B1A-88C7-62D4-8A8C-F7C50F185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EB73E-CD7F-3A44-BEA5-88A1775D4A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84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33F1B-D688-0ABA-09C5-232525B36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Selectores en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613C77-B3E8-0292-6BC0-4DE3A1B47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90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99721-F6A6-8E2C-9453-7A32FC66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0F0F0F"/>
                </a:solidFill>
                <a:effectLst/>
                <a:latin typeface="Söhne"/>
              </a:rPr>
              <a:t>Selector de </a:t>
            </a:r>
            <a:r>
              <a:rPr lang="es-ES" b="1" i="0" dirty="0" err="1">
                <a:solidFill>
                  <a:srgbClr val="0F0F0F"/>
                </a:solidFill>
                <a:effectLst/>
                <a:latin typeface="Söhne"/>
              </a:rPr>
              <a:t>Pseudoclases</a:t>
            </a:r>
            <a:r>
              <a:rPr lang="es-ES" b="1" i="0" dirty="0">
                <a:solidFill>
                  <a:srgbClr val="0F0F0F"/>
                </a:solidFill>
                <a:effectLst/>
                <a:latin typeface="Söhne"/>
              </a:rPr>
              <a:t> (:</a:t>
            </a:r>
            <a:r>
              <a:rPr lang="es-ES" b="1" i="0" dirty="0" err="1">
                <a:solidFill>
                  <a:srgbClr val="0F0F0F"/>
                </a:solidFill>
                <a:effectLst/>
                <a:latin typeface="Söhne"/>
              </a:rPr>
              <a:t>pseudoclase</a:t>
            </a:r>
            <a:r>
              <a:rPr lang="es-ES" b="1" i="0" dirty="0">
                <a:solidFill>
                  <a:srgbClr val="0F0F0F"/>
                </a:solidFill>
                <a:effectLst/>
                <a:latin typeface="Söhne"/>
              </a:rPr>
              <a:t>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CD271-FAA2-84B9-E062-63ED0A16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Selecciona elementos en un estado específico.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Ejemplo: 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0F0F0F"/>
                </a:solidFill>
                <a:latin typeface="Söhne"/>
              </a:rPr>
              <a:t>	</a:t>
            </a:r>
            <a:r>
              <a:rPr lang="es-ES" b="0" i="0" dirty="0" err="1">
                <a:solidFill>
                  <a:srgbClr val="0F0F0F"/>
                </a:solidFill>
                <a:effectLst/>
                <a:latin typeface="Söhne"/>
              </a:rPr>
              <a:t>a:hover</a:t>
            </a: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 { color: red; }</a:t>
            </a:r>
          </a:p>
          <a:p>
            <a:pPr marL="0" indent="0" algn="l">
              <a:buNone/>
            </a:pPr>
            <a:endParaRPr lang="es-ES" dirty="0">
              <a:solidFill>
                <a:srgbClr val="0F0F0F"/>
              </a:solidFill>
              <a:latin typeface="Söhne"/>
            </a:endParaRPr>
          </a:p>
          <a:p>
            <a:pPr marL="0" indent="0" algn="l">
              <a:buNone/>
            </a:pPr>
            <a:r>
              <a:rPr lang="es-ES" b="1" i="0" dirty="0">
                <a:effectLst/>
                <a:latin typeface="Söhne"/>
              </a:rPr>
              <a:t>:</a:t>
            </a:r>
            <a:r>
              <a:rPr lang="es-ES" b="1" i="0" dirty="0" err="1">
                <a:effectLst/>
                <a:latin typeface="Söhne"/>
              </a:rPr>
              <a:t>hover</a:t>
            </a: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: Esta es una </a:t>
            </a:r>
            <a:r>
              <a:rPr lang="es-ES" b="0" i="0" dirty="0" err="1">
                <a:solidFill>
                  <a:srgbClr val="0F0F0F"/>
                </a:solidFill>
                <a:effectLst/>
                <a:latin typeface="Söhne"/>
              </a:rPr>
              <a:t>pseudoclase</a:t>
            </a: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. Las </a:t>
            </a:r>
            <a:r>
              <a:rPr lang="es-ES" b="0" i="0" dirty="0" err="1">
                <a:solidFill>
                  <a:srgbClr val="0F0F0F"/>
                </a:solidFill>
                <a:effectLst/>
                <a:latin typeface="Söhne"/>
              </a:rPr>
              <a:t>pseudoclases</a:t>
            </a: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 son palabras clave que se añaden a los selectores y que especifican un estado especial del elemento seleccionado. En este caso, </a:t>
            </a:r>
            <a:r>
              <a:rPr lang="es-ES" dirty="0"/>
              <a:t>:</a:t>
            </a:r>
            <a:r>
              <a:rPr lang="es-ES" dirty="0" err="1"/>
              <a:t>hover</a:t>
            </a:r>
            <a:r>
              <a:rPr lang="es-ES" b="0" i="0">
                <a:solidFill>
                  <a:srgbClr val="0F0F0F"/>
                </a:solidFill>
                <a:effectLst/>
                <a:latin typeface="Söhne"/>
              </a:rPr>
              <a:t> se activa cuando el usuario mueve el cursor sobre un elemento, sin necesidad de hacer clic en él.</a:t>
            </a:r>
          </a:p>
          <a:p>
            <a:pPr marL="0" indent="0" algn="l">
              <a:buNone/>
            </a:pPr>
            <a:endParaRPr lang="es-ES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097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DEFB2-3CB1-5F8F-F513-65F3E64D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Selectores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C372F4-AC00-346D-49EE-7914D9C50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En CSS, los selectores son patrones utilizados para seleccionar los elementos del documento HTML a los que se aplicarán los estilos. Aquí hay una lista de algunos selectores comunes y un ejemplo de cómo se utilizan: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930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453A3-B29C-24B8-68D9-BB411193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0" dirty="0">
                <a:effectLst/>
                <a:latin typeface="Söhne"/>
              </a:rPr>
              <a:t>Selector Universal (*)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E7E845-DDCD-C10C-11FF-8C84C392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Selecciona todos los elementos del documento.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Ejemplo: 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0F0F0F"/>
                </a:solidFill>
                <a:latin typeface="Söhne"/>
              </a:rPr>
              <a:t>	</a:t>
            </a: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* { color: blue; 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666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B7611-5447-9C23-5F74-D51D1AF3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0" dirty="0">
                <a:effectLst/>
                <a:latin typeface="Söhne"/>
              </a:rPr>
              <a:t>Selector de Tipo o Etiqueta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78190-5FB9-30EE-5A8C-AE252E24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Selecciona todos los elementos de un tipo específico.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Ejemplo: 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0F0F0F"/>
                </a:solidFill>
                <a:latin typeface="Söhne"/>
              </a:rPr>
              <a:t>	</a:t>
            </a: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h1 { </a:t>
            </a:r>
            <a:r>
              <a:rPr lang="es-ES" b="0" i="0" dirty="0" err="1">
                <a:solidFill>
                  <a:srgbClr val="0F0F0F"/>
                </a:solidFill>
                <a:effectLst/>
                <a:latin typeface="Söhne"/>
              </a:rPr>
              <a:t>font-size</a:t>
            </a: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: 24px; 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554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34BA0-E37F-25C4-F670-9B4CBC02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0" dirty="0">
                <a:solidFill>
                  <a:srgbClr val="0F0F0F"/>
                </a:solidFill>
                <a:effectLst/>
                <a:latin typeface="Söhne"/>
              </a:rPr>
              <a:t>Selector de Clase (.clase)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CCBFE5-E288-9353-9349-8A6C143B4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Selecciona todos los elementos que tienen una clase específica.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Ejemplo: </a:t>
            </a:r>
          </a:p>
          <a:p>
            <a:pPr marL="457200" lvl="1" indent="0">
              <a:buNone/>
            </a:pPr>
            <a:r>
              <a:rPr lang="es-ES" sz="2800" b="0" i="0" dirty="0">
                <a:solidFill>
                  <a:srgbClr val="0F0F0F"/>
                </a:solidFill>
                <a:effectLst/>
                <a:latin typeface="Söhne"/>
              </a:rPr>
              <a:t>.alerta { color: red; 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271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3E022-9687-73E8-71CC-4A1BA32A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0" dirty="0">
                <a:solidFill>
                  <a:srgbClr val="0F0F0F"/>
                </a:solidFill>
                <a:effectLst/>
                <a:latin typeface="Söhne"/>
              </a:rPr>
              <a:t>Selector de ID (#id)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EC241B-53C7-17DF-9305-6C22471D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Selecciona un elemento único con un ID específico.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Ejemplo: </a:t>
            </a:r>
          </a:p>
          <a:p>
            <a:pPr marL="457200" lvl="1" indent="0">
              <a:buNone/>
            </a:pPr>
            <a:r>
              <a:rPr lang="es-ES" sz="2800" b="0" i="0" dirty="0">
                <a:solidFill>
                  <a:srgbClr val="0F0F0F"/>
                </a:solidFill>
                <a:effectLst/>
                <a:latin typeface="Söhne"/>
              </a:rPr>
              <a:t>#cabecera { </a:t>
            </a:r>
            <a:r>
              <a:rPr lang="es-ES" sz="2800" b="0" i="0" dirty="0" err="1">
                <a:solidFill>
                  <a:srgbClr val="0F0F0F"/>
                </a:solidFill>
                <a:effectLst/>
                <a:latin typeface="Söhne"/>
              </a:rPr>
              <a:t>background</a:t>
            </a:r>
            <a:r>
              <a:rPr lang="es-ES" sz="2800" b="0" i="0" dirty="0">
                <a:solidFill>
                  <a:srgbClr val="0F0F0F"/>
                </a:solidFill>
                <a:effectLst/>
                <a:latin typeface="Söhne"/>
              </a:rPr>
              <a:t>-color: </a:t>
            </a:r>
            <a:r>
              <a:rPr lang="es-ES" sz="2800" b="0" i="0" dirty="0" err="1">
                <a:solidFill>
                  <a:srgbClr val="0F0F0F"/>
                </a:solidFill>
                <a:effectLst/>
                <a:latin typeface="Söhne"/>
              </a:rPr>
              <a:t>green</a:t>
            </a:r>
            <a:r>
              <a:rPr lang="es-ES" sz="2800" b="0" i="0" dirty="0">
                <a:solidFill>
                  <a:srgbClr val="0F0F0F"/>
                </a:solidFill>
                <a:effectLst/>
                <a:latin typeface="Söhne"/>
              </a:rPr>
              <a:t>; 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700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6A560-01C0-859F-D184-3FA3F76E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0" dirty="0">
                <a:effectLst/>
                <a:latin typeface="Söhne"/>
              </a:rPr>
              <a:t>Selectores de Atributos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C556C7-D8F5-75C8-8D97-AEEC497BF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0" dirty="0">
                <a:effectLst/>
                <a:latin typeface="Söhne"/>
              </a:rPr>
              <a:t> etiqueta([atributo], [atributo="valor"])</a:t>
            </a: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: Seleccionan elementos basados en la presencia o valor de un atributo.</a:t>
            </a:r>
          </a:p>
          <a:p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Ejemplo: </a:t>
            </a:r>
          </a:p>
          <a:p>
            <a:pPr marL="457200" lvl="1" indent="0">
              <a:buNone/>
            </a:pPr>
            <a:r>
              <a:rPr lang="es-ES" sz="2800" dirty="0"/>
              <a:t>input[</a:t>
            </a:r>
            <a:r>
              <a:rPr lang="es-ES" sz="2800" dirty="0" err="1"/>
              <a:t>type</a:t>
            </a:r>
            <a:r>
              <a:rPr lang="es-ES" sz="2800" dirty="0"/>
              <a:t>='</a:t>
            </a:r>
            <a:r>
              <a:rPr lang="es-ES" sz="2800" dirty="0" err="1"/>
              <a:t>text</a:t>
            </a:r>
            <a:r>
              <a:rPr lang="es-ES" sz="2800" dirty="0"/>
              <a:t>'] { </a:t>
            </a:r>
            <a:r>
              <a:rPr lang="es-ES" sz="2800" dirty="0" err="1"/>
              <a:t>border</a:t>
            </a:r>
            <a:r>
              <a:rPr lang="es-ES" sz="2800" dirty="0"/>
              <a:t>: 1px </a:t>
            </a:r>
            <a:r>
              <a:rPr lang="es-ES" sz="2800" dirty="0" err="1"/>
              <a:t>solid</a:t>
            </a:r>
            <a:r>
              <a:rPr lang="es-ES" sz="2800" dirty="0"/>
              <a:t> </a:t>
            </a:r>
            <a:r>
              <a:rPr lang="es-ES" sz="2800" dirty="0" err="1"/>
              <a:t>black</a:t>
            </a:r>
            <a:r>
              <a:rPr lang="es-ES" sz="2800" dirty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91332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41747-4954-B574-2A6E-995B5F62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0" dirty="0">
                <a:solidFill>
                  <a:srgbClr val="0F0F0F"/>
                </a:solidFill>
                <a:effectLst/>
                <a:latin typeface="Söhne"/>
              </a:rPr>
              <a:t>Selector Descendiente (A B)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3456B-C01E-3C69-B6A9-4C3278F9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1" i="0" dirty="0">
                <a:solidFill>
                  <a:srgbClr val="0F0F0F"/>
                </a:solidFill>
                <a:effectLst/>
                <a:latin typeface="Söhne"/>
              </a:rPr>
              <a:t>Selector Descendiente (A B)</a:t>
            </a: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: Selecciona todos los elementos B dentro de 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Ejemplo: </a:t>
            </a:r>
          </a:p>
          <a:p>
            <a:pPr marL="457200" lvl="1" indent="0">
              <a:buNone/>
            </a:pPr>
            <a:r>
              <a:rPr lang="es-ES" sz="2800" b="0" i="0" dirty="0" err="1">
                <a:solidFill>
                  <a:srgbClr val="0F0F0F"/>
                </a:solidFill>
                <a:effectLst/>
                <a:latin typeface="Söhne"/>
              </a:rPr>
              <a:t>div</a:t>
            </a:r>
            <a:r>
              <a:rPr lang="es-ES" sz="2800" b="0" i="0" dirty="0">
                <a:solidFill>
                  <a:srgbClr val="0F0F0F"/>
                </a:solidFill>
                <a:effectLst/>
                <a:latin typeface="Söhne"/>
              </a:rPr>
              <a:t> p { </a:t>
            </a:r>
            <a:r>
              <a:rPr lang="es-ES" sz="2800" b="0" i="0" dirty="0" err="1">
                <a:solidFill>
                  <a:srgbClr val="0F0F0F"/>
                </a:solidFill>
                <a:effectLst/>
                <a:latin typeface="Söhne"/>
              </a:rPr>
              <a:t>margin-left</a:t>
            </a:r>
            <a:r>
              <a:rPr lang="es-ES" sz="2800" b="0" i="0" dirty="0">
                <a:solidFill>
                  <a:srgbClr val="0F0F0F"/>
                </a:solidFill>
                <a:effectLst/>
                <a:latin typeface="Söhne"/>
              </a:rPr>
              <a:t>: 20px; 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737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3FF14-1C1C-412A-6700-97CEBC16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0" dirty="0">
                <a:solidFill>
                  <a:srgbClr val="0F0F0F"/>
                </a:solidFill>
                <a:effectLst/>
                <a:latin typeface="Söhne"/>
              </a:rPr>
              <a:t>Selector Hijo Directo (A &gt; B)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A4F2B-8722-A2A9-9BED-9765E613D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Selecciona los elementos B que son hijos directos de 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F0F0F"/>
                </a:solidFill>
                <a:effectLst/>
                <a:latin typeface="Söhne"/>
              </a:rPr>
              <a:t>Ejemplo: </a:t>
            </a:r>
          </a:p>
          <a:p>
            <a:pPr marL="457200" lvl="1" indent="0">
              <a:buNone/>
            </a:pPr>
            <a:r>
              <a:rPr lang="es-ES" sz="2800" b="0" i="0" dirty="0" err="1">
                <a:solidFill>
                  <a:srgbClr val="0F0F0F"/>
                </a:solidFill>
                <a:effectLst/>
                <a:latin typeface="Söhne"/>
              </a:rPr>
              <a:t>ul</a:t>
            </a:r>
            <a:r>
              <a:rPr lang="es-ES" sz="2800" b="0" i="0" dirty="0">
                <a:solidFill>
                  <a:srgbClr val="0F0F0F"/>
                </a:solidFill>
                <a:effectLst/>
                <a:latin typeface="Söhne"/>
              </a:rPr>
              <a:t> &gt; </a:t>
            </a:r>
            <a:r>
              <a:rPr lang="es-ES" sz="2800" b="0" i="0" dirty="0" err="1">
                <a:solidFill>
                  <a:srgbClr val="0F0F0F"/>
                </a:solidFill>
                <a:effectLst/>
                <a:latin typeface="Söhne"/>
              </a:rPr>
              <a:t>li</a:t>
            </a:r>
            <a:r>
              <a:rPr lang="es-ES" sz="2800" b="0" i="0" dirty="0">
                <a:solidFill>
                  <a:srgbClr val="0F0F0F"/>
                </a:solidFill>
                <a:effectLst/>
                <a:latin typeface="Söhne"/>
              </a:rPr>
              <a:t> { </a:t>
            </a:r>
            <a:r>
              <a:rPr lang="es-ES" sz="2800" b="0" i="0" dirty="0" err="1">
                <a:solidFill>
                  <a:srgbClr val="0F0F0F"/>
                </a:solidFill>
                <a:effectLst/>
                <a:latin typeface="Söhne"/>
              </a:rPr>
              <a:t>list-style-type</a:t>
            </a:r>
            <a:r>
              <a:rPr lang="es-ES" sz="2800" b="0" i="0" dirty="0">
                <a:solidFill>
                  <a:srgbClr val="0F0F0F"/>
                </a:solidFill>
                <a:effectLst/>
                <a:latin typeface="Söhne"/>
              </a:rPr>
              <a:t>: disc; 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7638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320</Words>
  <Application>Microsoft Macintosh PowerPoint</Application>
  <PresentationFormat>Panorámica</PresentationFormat>
  <Paragraphs>37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Tema de Office</vt:lpstr>
      <vt:lpstr>Selectores en CSS</vt:lpstr>
      <vt:lpstr>Selectores</vt:lpstr>
      <vt:lpstr>Selector Universal (*)</vt:lpstr>
      <vt:lpstr>Selector de Tipo o Etiqueta</vt:lpstr>
      <vt:lpstr>Selector de Clase (.clase)</vt:lpstr>
      <vt:lpstr>Selector de ID (#id)</vt:lpstr>
      <vt:lpstr>Selectores de Atributos</vt:lpstr>
      <vt:lpstr>Selector Descendiente (A B)</vt:lpstr>
      <vt:lpstr>Selector Hijo Directo (A &gt; B)</vt:lpstr>
      <vt:lpstr>Selector de Pseudoclases (:pseudoclase)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Selectores en CSS</dc:title>
  <dc:creator>Fernando Poveda Sahuquillo</dc:creator>
  <cp:lastModifiedBy>Fernando Poveda Sahuquillo</cp:lastModifiedBy>
  <cp:revision>7</cp:revision>
  <dcterms:created xsi:type="dcterms:W3CDTF">2023-11-22T18:59:07Z</dcterms:created>
  <dcterms:modified xsi:type="dcterms:W3CDTF">2023-11-22T19:13:14Z</dcterms:modified>
</cp:coreProperties>
</file>