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5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7.xml"/><Relationship Id="rId44" Type="http://schemas.openxmlformats.org/officeDocument/2006/relationships/font" Target="fonts/Lato-regular.fntdata"/><Relationship Id="rId21" Type="http://schemas.openxmlformats.org/officeDocument/2006/relationships/slide" Target="slides/slide16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19.xml"/><Relationship Id="rId46" Type="http://schemas.openxmlformats.org/officeDocument/2006/relationships/font" Target="fonts/Lato-italic.fntdata"/><Relationship Id="rId23" Type="http://schemas.openxmlformats.org/officeDocument/2006/relationships/slide" Target="slides/slide18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da76438c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da76438c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da76438c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da76438c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da76438c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da76438c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da76438c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da76438c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da76438c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da76438c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da76438c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da76438c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da76438c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da76438c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da76438c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9da76438c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da76438c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9da76438c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da76438c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da76438c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c54a6b42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c54a6b42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da76438c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9da76438c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2197861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62197861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21978619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621978619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21978619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621978619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21978619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621978619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621978619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621978619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621978619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621978619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21978619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621978619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21978619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621978619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621978619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621978619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cf9cc34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cf9cc34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621978619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621978619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621978619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621978619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621978619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621978619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621978619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621978619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621978619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621978619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cf9cc347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cf9cc347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cf9cc347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cf9cc347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cf9cc347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cf9cc347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da76438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da76438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da76438c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da76438c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da76438c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da76438c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322450"/>
            <a:ext cx="7688100" cy="17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/>
              <a:t>ME 315 SLP</a:t>
            </a:r>
            <a:endParaRPr sz="28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Vibration Suppression Control of Robotic Arms</a:t>
            </a:r>
            <a:endParaRPr sz="35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290350"/>
            <a:ext cx="7688100" cy="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Guide: Prof Ishwar Singh, McMaster University, Canada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Faculty Guide: Prof Abhishek Gupta, IIT Bombay, India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7950" y="4106950"/>
            <a:ext cx="76881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Saayuj Deshpande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2078875"/>
            <a:ext cx="3774300" cy="2032329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00" y="2078875"/>
            <a:ext cx="3751995" cy="20323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55" name="Google Shape;155;p22"/>
          <p:cNvSpPr txBox="1"/>
          <p:nvPr/>
        </p:nvSpPr>
        <p:spPr>
          <a:xfrm>
            <a:off x="729450" y="4111200"/>
            <a:ext cx="37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Fig: Angular position tracking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4632450" y="4111200"/>
            <a:ext cx="37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Fig: Transmission error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729450" y="2421775"/>
            <a:ext cx="7688700" cy="1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Rotational spring seemed promising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Transmission error: order of 1e-1 rad, but due to input nature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Still did not mimic real world scenario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Harmonic Drive Research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727650" y="1812000"/>
            <a:ext cx="7688700" cy="3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Due to the harmonic drive element in Simscape not giving satisfactory results, we try alternate ways to model it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i="1" lang="en" sz="1500"/>
              <a:t>Xian Zhang, Tao Tao, Gedong Jiang, Xuesong Mei, Chuang Zou.</a:t>
            </a:r>
            <a:r>
              <a:rPr lang="en" sz="1500"/>
              <a:t> </a:t>
            </a:r>
            <a:r>
              <a:rPr b="1" lang="en" sz="1500"/>
              <a:t>‘A Refined Dynamic Model of Harmonic Drive and Its Dynamic Response Analysis’</a:t>
            </a:r>
            <a:r>
              <a:rPr lang="en" sz="1500"/>
              <a:t> describes a model for the harmonic drive which takes into account the friction, stiffness, and transmission error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i="1" lang="en" sz="1500"/>
              <a:t>Makoto Iwasaki, Hiroyuki Nakamura.</a:t>
            </a:r>
            <a:r>
              <a:rPr lang="en" sz="1500"/>
              <a:t> </a:t>
            </a:r>
            <a:r>
              <a:rPr b="1" lang="en" sz="1500"/>
              <a:t>‘Vibration Suppression for Angular Transmission Errors in Harmonic Drive Gearings and Application to Industrial Robots’</a:t>
            </a:r>
            <a:r>
              <a:rPr lang="en" sz="1500"/>
              <a:t> describes a two-axis inertia system and a vibration suppression controller, shown on the next slide.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Described in Paper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75" y="2078875"/>
            <a:ext cx="3774300" cy="2333786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150" y="2289324"/>
            <a:ext cx="4297674" cy="19128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76" name="Google Shape;176;p25"/>
          <p:cNvSpPr txBox="1"/>
          <p:nvPr/>
        </p:nvSpPr>
        <p:spPr>
          <a:xfrm>
            <a:off x="472275" y="4412650"/>
            <a:ext cx="37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Fig: Two inertia axis system (plant model)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4472150" y="4412650"/>
            <a:ext cx="429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Fig: Vibration suppression controller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Described in Paper (Cont.)</a:t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138" y="1853850"/>
            <a:ext cx="6017720" cy="27484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84" name="Google Shape;184;p26"/>
          <p:cNvSpPr txBox="1"/>
          <p:nvPr/>
        </p:nvSpPr>
        <p:spPr>
          <a:xfrm>
            <a:off x="1563150" y="4602325"/>
            <a:ext cx="601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Fig: Simulink model of entire system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Described in Paper (Cont.)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Controller consists of: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Variable notch filter to reduce vibrations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Low-pass filter to remove sensor noise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Switching mechanism to control activation of notch filter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 tested for random inputs, but exact parameter values unknown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Company already using low-pass filter; upon recommendation to use notch filter, vibrations in robotic arm reduced considerably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the Updated Longest Link Assembly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Though vibration problem was somewhat solved, a simulation base was needed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Created an updated model with: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DC motor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Harmonic drive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Angular position tracking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Rotational spring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729450" y="1318650"/>
            <a:ext cx="7759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the Updated Longest Link Assembly (Cont.)</a:t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952625"/>
            <a:ext cx="5943600" cy="26765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03" name="Google Shape;203;p29"/>
          <p:cNvSpPr txBox="1"/>
          <p:nvPr/>
        </p:nvSpPr>
        <p:spPr>
          <a:xfrm>
            <a:off x="1600200" y="4629150"/>
            <a:ext cx="594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Fig: Updated simscape model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25" y="2078875"/>
            <a:ext cx="4151101" cy="2335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00" y="2078875"/>
            <a:ext cx="4151101" cy="2335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11" name="Google Shape;211;p30"/>
          <p:cNvSpPr txBox="1"/>
          <p:nvPr/>
        </p:nvSpPr>
        <p:spPr>
          <a:xfrm>
            <a:off x="352525" y="4413875"/>
            <a:ext cx="415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Fig: Angular position tracking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4643600" y="4413875"/>
            <a:ext cx="415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Fig: Transmission error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Position feedback was taken right from motor instead of revolute joint (as done before) which resembles the real world </a:t>
            </a:r>
            <a:r>
              <a:rPr lang="en" sz="1500"/>
              <a:t>scenario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Transmission error significant, but still no vibrations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Conclude that only harmonic drive may not be the cause of vibrations, have to introduce BLDC motor as well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135825"/>
            <a:ext cx="7688700" cy="20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Robotic arm at robotics startup - AXIBO: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6-axis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BLDC motors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Harmonic reducers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Initial Task: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Reduce vibrations faced by the arm at certain configurations and certain velocities</a:t>
            </a:r>
            <a:endParaRPr sz="1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the </a:t>
            </a:r>
            <a:r>
              <a:rPr lang="en"/>
              <a:t>BLDC Motor</a:t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729450" y="2571750"/>
            <a:ext cx="7688700" cy="12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Studied BLDC motors and field oriented control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Referred to readymade Simulink models of BLDC motors to understand better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 needed new components like three-phase inverter, the BLDC motor itself, commutation logic, PWM controller, etc.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the BLDC Motor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025" y="2059825"/>
            <a:ext cx="6817950" cy="2436543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31" name="Google Shape;231;p33"/>
          <p:cNvSpPr txBox="1"/>
          <p:nvPr/>
        </p:nvSpPr>
        <p:spPr>
          <a:xfrm>
            <a:off x="1163025" y="4496375"/>
            <a:ext cx="681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Fig: Velocity tracking model with BLDC motor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Discussion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5088250" y="2311050"/>
            <a:ext cx="3743400" cy="18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BLDC motor even without harmonic drive and added noise shows vibrations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Next step: combine BLDC motor with harmonic drive</a:t>
            </a:r>
            <a:endParaRPr sz="1500"/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1853850"/>
            <a:ext cx="4716775" cy="26531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39" name="Google Shape;239;p34"/>
          <p:cNvSpPr txBox="1"/>
          <p:nvPr/>
        </p:nvSpPr>
        <p:spPr>
          <a:xfrm>
            <a:off x="371475" y="4507025"/>
            <a:ext cx="471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Fig: Velocity tracking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BLDC Motor with Harmonic Drive &amp; Load</a:t>
            </a:r>
            <a:endParaRPr/>
          </a:p>
        </p:txBody>
      </p:sp>
      <p:pic>
        <p:nvPicPr>
          <p:cNvPr id="245" name="Google Shape;2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7688700" cy="2230214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46" name="Google Shape;246;p35"/>
          <p:cNvSpPr txBox="1"/>
          <p:nvPr/>
        </p:nvSpPr>
        <p:spPr>
          <a:xfrm>
            <a:off x="729450" y="4309100"/>
            <a:ext cx="768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Fig: Simscape model of entire assembly using BLDC motor, harmonic drive and load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52" name="Google Shape;2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63" y="2078875"/>
            <a:ext cx="4198962" cy="2335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53" name="Google Shape;25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00" y="2078875"/>
            <a:ext cx="4151126" cy="2335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54" name="Google Shape;254;p36"/>
          <p:cNvSpPr txBox="1"/>
          <p:nvPr/>
        </p:nvSpPr>
        <p:spPr>
          <a:xfrm>
            <a:off x="270400" y="4413875"/>
            <a:ext cx="426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Fig: Velocity tracking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36"/>
          <p:cNvSpPr txBox="1"/>
          <p:nvPr/>
        </p:nvSpPr>
        <p:spPr>
          <a:xfrm>
            <a:off x="4585400" y="4413875"/>
            <a:ext cx="426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Fig: Transmission error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729450" y="2431300"/>
            <a:ext cx="7688700" cy="11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Transmission error: order of 1e-3 rad, significant enough to cause vibrations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Velocity characteristics haywire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Notch filter best bet</a:t>
            </a:r>
            <a:endParaRPr sz="1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Shaping for Vibration Reduction</a:t>
            </a:r>
            <a:endParaRPr/>
          </a:p>
        </p:txBody>
      </p:sp>
      <p:sp>
        <p:nvSpPr>
          <p:cNvPr id="267" name="Google Shape;267;p38"/>
          <p:cNvSpPr txBox="1"/>
          <p:nvPr>
            <p:ph idx="1" type="body"/>
          </p:nvPr>
        </p:nvSpPr>
        <p:spPr>
          <a:xfrm>
            <a:off x="729450" y="2044350"/>
            <a:ext cx="7688700" cy="25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Input shaping: feedforward method to reduce vibrations in robotic arms, especially at end effector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i="1" lang="en" sz="1500"/>
              <a:t>Dan Kielsholm Thomsen, Rune Soe-Knudsen, Ole Balling, Xuping Zhang.</a:t>
            </a:r>
            <a:r>
              <a:rPr lang="en" sz="1500"/>
              <a:t> </a:t>
            </a:r>
            <a:r>
              <a:rPr b="1" lang="en" sz="1500"/>
              <a:t>‘Vibration control of industrial robot arms by multi-mode time-varying input shaping’</a:t>
            </a:r>
            <a:r>
              <a:rPr lang="en" sz="1500"/>
              <a:t> provides a comprehensive procedure to implement input shaping for a robotic arm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Multi-Mode Time-Varying Input Shaping Technology (TVIST) was established as the best way to dampen vibrations</a:t>
            </a:r>
            <a:endParaRPr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Shaping Model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Components: DC motor, harmonic drive, rotational spring, rotational damper, aluminium bar, PID control loop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Velocity tracking done via PID control loop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Loads applied at end of aluminium bar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mimic real world, some random noise was also added</a:t>
            </a:r>
            <a:endParaRPr sz="1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Shaping Model (Cont.)</a:t>
            </a:r>
            <a:endParaRPr/>
          </a:p>
        </p:txBody>
      </p:sp>
      <p:pic>
        <p:nvPicPr>
          <p:cNvPr id="279" name="Google Shape;2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762" y="1853850"/>
            <a:ext cx="5484475" cy="28398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80" name="Google Shape;280;p40"/>
          <p:cNvSpPr txBox="1"/>
          <p:nvPr/>
        </p:nvSpPr>
        <p:spPr>
          <a:xfrm>
            <a:off x="1829688" y="4693700"/>
            <a:ext cx="548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Fig: Combined model for studying input shaping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86" name="Google Shape;2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" y="1986563"/>
            <a:ext cx="4347949" cy="24457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87" name="Google Shape;28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86575"/>
            <a:ext cx="4347949" cy="2445721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88" name="Google Shape;288;p41"/>
          <p:cNvSpPr txBox="1"/>
          <p:nvPr/>
        </p:nvSpPr>
        <p:spPr>
          <a:xfrm>
            <a:off x="123825" y="4432300"/>
            <a:ext cx="434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Fig: Velocity tracking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41"/>
          <p:cNvSpPr txBox="1"/>
          <p:nvPr/>
        </p:nvSpPr>
        <p:spPr>
          <a:xfrm>
            <a:off x="4572025" y="4432300"/>
            <a:ext cx="434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Fig: Desired (yellow) and actual (blue) positions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1853850"/>
            <a:ext cx="76887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As studied in ME 604: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Made a schematic of the arm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Computed singularities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Conducted research on: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Harmonic drives - Transmission error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BLDC motors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Field-oriented control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Concluded: Longest link (1m) affected the most by vibrations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Proceeded to simulate assembly using </a:t>
            </a:r>
            <a:r>
              <a:rPr b="1" lang="en" sz="1500"/>
              <a:t>Simscape</a:t>
            </a:r>
            <a:endParaRPr b="1" sz="1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Discussion</a:t>
            </a:r>
            <a:endParaRPr/>
          </a:p>
        </p:txBody>
      </p:sp>
      <p:sp>
        <p:nvSpPr>
          <p:cNvPr id="295" name="Google Shape;295;p42"/>
          <p:cNvSpPr txBox="1"/>
          <p:nvPr>
            <p:ph idx="2" type="body"/>
          </p:nvPr>
        </p:nvSpPr>
        <p:spPr>
          <a:xfrm>
            <a:off x="5278750" y="2436500"/>
            <a:ext cx="35148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Results match the real-world behaviour exactly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Next steps: Apply multi-mode TVIST and see if oscillations cease</a:t>
            </a:r>
            <a:endParaRPr sz="1500"/>
          </a:p>
        </p:txBody>
      </p:sp>
      <p:pic>
        <p:nvPicPr>
          <p:cNvPr id="296" name="Google Shape;29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1853850"/>
            <a:ext cx="4983475" cy="27981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97" name="Google Shape;297;p42"/>
          <p:cNvSpPr txBox="1"/>
          <p:nvPr/>
        </p:nvSpPr>
        <p:spPr>
          <a:xfrm>
            <a:off x="295275" y="4652000"/>
            <a:ext cx="498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Fig: Desired and actual positions (zoomed in)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Hardware Testing</a:t>
            </a:r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727650" y="2259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Since the startup had products lined up, they needed help testing the robot software and hardware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Assembled and tested hardware at the company warehouse and performed limit tests and speed tests to ensure the pieces were fit to go to market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Performed some basic communication and app based tasks</a:t>
            </a:r>
            <a:endParaRPr sz="1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System for Robot</a:t>
            </a:r>
            <a:endParaRPr/>
          </a:p>
        </p:txBody>
      </p:sp>
      <p:sp>
        <p:nvSpPr>
          <p:cNvPr id="309" name="Google Shape;309;p44"/>
          <p:cNvSpPr txBox="1"/>
          <p:nvPr>
            <p:ph idx="1" type="body"/>
          </p:nvPr>
        </p:nvSpPr>
        <p:spPr>
          <a:xfrm>
            <a:off x="727650" y="1930050"/>
            <a:ext cx="7688700" cy="29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Similar to pub-sub in ROS, a server for publishing and a client for subscribing was set up using the pyzmq library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Rate of publishing, message filter, etc. can be changed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 application was set up using Streamlit library on the local machine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data received by the client was plotted against time, and the plot could be started and stopped at any time using the buttons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Finally, an interface was created with buttons for various tests of the robot, which prints the status of the robot every 1 second</a:t>
            </a:r>
            <a:endParaRPr sz="15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&amp; Client</a:t>
            </a:r>
            <a:endParaRPr/>
          </a:p>
        </p:txBody>
      </p:sp>
      <p:pic>
        <p:nvPicPr>
          <p:cNvPr id="315" name="Google Shape;3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1853850"/>
            <a:ext cx="4321750" cy="27695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16" name="Google Shape;31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075" y="1849250"/>
            <a:ext cx="4317424" cy="2778768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317" name="Google Shape;317;p45"/>
          <p:cNvSpPr txBox="1"/>
          <p:nvPr/>
        </p:nvSpPr>
        <p:spPr>
          <a:xfrm>
            <a:off x="200025" y="4628025"/>
            <a:ext cx="431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Fig: Server publishes data in this format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45"/>
          <p:cNvSpPr txBox="1"/>
          <p:nvPr/>
        </p:nvSpPr>
        <p:spPr>
          <a:xfrm>
            <a:off x="4636138" y="4628025"/>
            <a:ext cx="431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Fig: Client receives data in this format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pic>
        <p:nvPicPr>
          <p:cNvPr id="324" name="Google Shape;3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2120550"/>
            <a:ext cx="4183400" cy="23504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25" name="Google Shape;32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200" y="2120550"/>
            <a:ext cx="4183399" cy="2349589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326" name="Google Shape;326;p46"/>
          <p:cNvSpPr txBox="1"/>
          <p:nvPr/>
        </p:nvSpPr>
        <p:spPr>
          <a:xfrm>
            <a:off x="257175" y="4471025"/>
            <a:ext cx="418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Fig: Constantly updating plot with data from server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46"/>
          <p:cNvSpPr txBox="1"/>
          <p:nvPr/>
        </p:nvSpPr>
        <p:spPr>
          <a:xfrm>
            <a:off x="4664150" y="4471025"/>
            <a:ext cx="418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Fig: Testing application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the</a:t>
            </a:r>
            <a:r>
              <a:rPr lang="en"/>
              <a:t> Longest Link Assembly</a:t>
            </a:r>
            <a:endParaRPr/>
          </a:p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5377900" y="2078875"/>
            <a:ext cx="3462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Simulation contains: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DC motor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Harmonic drive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Link (Al - 0.1*0.1*1 m</a:t>
            </a:r>
            <a:r>
              <a:rPr baseline="30000" lang="en" sz="1300"/>
              <a:t>3</a:t>
            </a:r>
            <a:r>
              <a:rPr lang="en" sz="1300"/>
              <a:t>)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PID control loop</a:t>
            </a:r>
            <a:endParaRPr sz="13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4648451" cy="22611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08" name="Google Shape;108;p16"/>
          <p:cNvSpPr txBox="1"/>
          <p:nvPr/>
        </p:nvSpPr>
        <p:spPr>
          <a:xfrm>
            <a:off x="729475" y="4339975"/>
            <a:ext cx="464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Fig: Simulation of entire assembly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2078875"/>
            <a:ext cx="3774300" cy="212304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00" y="2078875"/>
            <a:ext cx="3774300" cy="2123048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16" name="Google Shape;116;p17"/>
          <p:cNvSpPr txBox="1"/>
          <p:nvPr/>
        </p:nvSpPr>
        <p:spPr>
          <a:xfrm>
            <a:off x="729325" y="4201925"/>
            <a:ext cx="37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Fig: Velocity tracking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4643600" y="4201925"/>
            <a:ext cx="37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Fig: Transmission error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2503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Vibration </a:t>
            </a:r>
            <a:r>
              <a:rPr lang="en" sz="1500"/>
              <a:t>directly</a:t>
            </a:r>
            <a:r>
              <a:rPr lang="en" sz="1500"/>
              <a:t> related to transmission error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Transmission error = Difference between input and output displacements of harmonic drive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Transmission error insignificant: order of 1e-9 rad; not realizable in real world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Studies inconclusive - we study harmonic drive separately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only Harmonic Drive</a:t>
            </a:r>
            <a:endParaRPr/>
          </a:p>
        </p:txBody>
      </p:sp>
      <p:sp>
        <p:nvSpPr>
          <p:cNvPr id="129" name="Google Shape;129;p19"/>
          <p:cNvSpPr txBox="1"/>
          <p:nvPr>
            <p:ph idx="2" type="body"/>
          </p:nvPr>
        </p:nvSpPr>
        <p:spPr>
          <a:xfrm>
            <a:off x="5282600" y="2559825"/>
            <a:ext cx="3463200" cy="1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Salient features: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Motor replaced with ideal velocity source (sinusoidal)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Harmonic drive isolated</a:t>
            </a:r>
            <a:endParaRPr sz="1300"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2078875"/>
            <a:ext cx="4553275" cy="2335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31" name="Google Shape;131;p19"/>
          <p:cNvSpPr txBox="1"/>
          <p:nvPr/>
        </p:nvSpPr>
        <p:spPr>
          <a:xfrm>
            <a:off x="729263" y="4413875"/>
            <a:ext cx="455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Fig: Simulation of harmonic drive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Discussion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2" type="body"/>
          </p:nvPr>
        </p:nvSpPr>
        <p:spPr>
          <a:xfrm>
            <a:off x="4901675" y="1853850"/>
            <a:ext cx="3930000" cy="31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Transmission error of the order of 1e-14 rad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MATLAB precision - 16 digits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Even increasing inertia/load does not have much effect on error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Conclusion: Only harmonic drive unlikely to </a:t>
            </a:r>
            <a:r>
              <a:rPr lang="en" sz="1500"/>
              <a:t>cause</a:t>
            </a:r>
            <a:r>
              <a:rPr lang="en" sz="1500"/>
              <a:t> vibrations, need some non-ideality (introduced in form of rotational spring)</a:t>
            </a:r>
            <a:endParaRPr sz="1500"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2078875"/>
            <a:ext cx="4172349" cy="23469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40" name="Google Shape;140;p20"/>
          <p:cNvSpPr txBox="1"/>
          <p:nvPr/>
        </p:nvSpPr>
        <p:spPr>
          <a:xfrm>
            <a:off x="729299" y="4425825"/>
            <a:ext cx="417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Fig: Transmission error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Harmonic Drive with Rotational Spring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1853850"/>
            <a:ext cx="7688401" cy="284618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47" name="Google Shape;147;p21"/>
          <p:cNvSpPr txBox="1"/>
          <p:nvPr/>
        </p:nvSpPr>
        <p:spPr>
          <a:xfrm>
            <a:off x="729600" y="4700025"/>
            <a:ext cx="768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Fig: Simulation of harmonic drive with rotational spring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