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8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3" r:id="rId19"/>
    <p:sldId id="284" r:id="rId20"/>
    <p:sldId id="285" r:id="rId21"/>
    <p:sldId id="298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14" r:id="rId54"/>
    <p:sldId id="309" r:id="rId55"/>
    <p:sldId id="310" r:id="rId56"/>
    <p:sldId id="311" r:id="rId57"/>
    <p:sldId id="312" r:id="rId58"/>
    <p:sldId id="313" r:id="rId59"/>
    <p:sldId id="315" r:id="rId60"/>
    <p:sldId id="316" r:id="rId61"/>
    <p:sldId id="317" r:id="rId62"/>
    <p:sldId id="324" r:id="rId63"/>
    <p:sldId id="325" r:id="rId64"/>
    <p:sldId id="327" r:id="rId65"/>
    <p:sldId id="328" r:id="rId66"/>
    <p:sldId id="329" r:id="rId67"/>
    <p:sldId id="330" r:id="rId68"/>
    <p:sldId id="331" r:id="rId69"/>
    <p:sldId id="332" r:id="rId70"/>
    <p:sldId id="334" r:id="rId71"/>
    <p:sldId id="335" r:id="rId72"/>
    <p:sldId id="340" r:id="rId73"/>
    <p:sldId id="341" r:id="rId74"/>
    <p:sldId id="342" r:id="rId75"/>
    <p:sldId id="343" r:id="rId76"/>
    <p:sldId id="344" r:id="rId77"/>
    <p:sldId id="345" r:id="rId78"/>
    <p:sldId id="336" r:id="rId79"/>
    <p:sldId id="337" r:id="rId80"/>
    <p:sldId id="338" r:id="rId81"/>
    <p:sldId id="339" r:id="rId82"/>
    <p:sldId id="346" r:id="rId83"/>
    <p:sldId id="347" r:id="rId84"/>
    <p:sldId id="348" r:id="rId85"/>
    <p:sldId id="349" r:id="rId86"/>
    <p:sldId id="350" r:id="rId87"/>
    <p:sldId id="351" r:id="rId8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C2A69-BB37-45E9-8059-A500F5F5BD70}" type="datetimeFigureOut">
              <a:rPr lang="fr-FR" smtClean="0"/>
              <a:t>26/01/2017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884EF-6752-4CDE-809F-F7400E5BFA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713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fr-FR" smtClean="0"/>
              <a:pPr/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380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fr-FR" smtClean="0"/>
              <a:pPr/>
              <a:t>69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549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fr-FR" smtClean="0"/>
              <a:pPr/>
              <a:t>70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556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fr-FR" smtClean="0"/>
              <a:pPr/>
              <a:t>71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378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fr-FR" smtClean="0"/>
              <a:pPr/>
              <a:t>72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751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fr-FR" smtClean="0"/>
              <a:pPr/>
              <a:t>73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20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fr-FR" smtClean="0"/>
              <a:pPr/>
              <a:t>74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20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fr-FR" smtClean="0"/>
              <a:pPr/>
              <a:t>75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20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fr-FR" smtClean="0"/>
              <a:pPr/>
              <a:t>76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208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fr-FR" smtClean="0"/>
              <a:pPr/>
              <a:t>77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208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fr-FR" smtClean="0"/>
              <a:pPr/>
              <a:t>78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378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fr-FR" smtClean="0"/>
              <a:pPr/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28314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fr-FR" smtClean="0"/>
              <a:pPr/>
              <a:t>79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3782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fr-FR" smtClean="0"/>
              <a:pPr/>
              <a:t>80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3782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fr-FR" smtClean="0"/>
              <a:pPr/>
              <a:t>82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3782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fr-FR" smtClean="0"/>
              <a:pPr/>
              <a:t>83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3782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fr-FR" smtClean="0"/>
              <a:pPr/>
              <a:t>84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3782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fr-FR" smtClean="0"/>
              <a:pPr/>
              <a:t>85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3782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fr-FR" smtClean="0"/>
              <a:pPr/>
              <a:t>86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3782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fr-FR" smtClean="0"/>
              <a:pPr/>
              <a:t>87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378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fr-FR" smtClean="0"/>
              <a:pPr/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117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fr-FR" smtClean="0"/>
              <a:pPr/>
              <a:t>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168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fr-FR" smtClean="0"/>
              <a:pPr/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458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fr-FR" smtClean="0"/>
              <a:pPr/>
              <a:t>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596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fr-FR" smtClean="0"/>
              <a:pPr/>
              <a:t>66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5090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fr-FR" smtClean="0"/>
              <a:pPr/>
              <a:t>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57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fr-FR" smtClean="0"/>
              <a:pPr/>
              <a:t>68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273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F6F8-158E-4F7F-AC9F-043166F8EB82}" type="datetimeFigureOut">
              <a:rPr lang="fr-FR" smtClean="0"/>
              <a:t>26/01/2017</a:t>
            </a:fld>
            <a:endParaRPr lang="fr-F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1A379-AC1C-4AA7-AA14-53D5C993C3E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F6F8-158E-4F7F-AC9F-043166F8EB82}" type="datetimeFigureOut">
              <a:rPr lang="fr-FR" smtClean="0"/>
              <a:t>26/01/2017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1A379-AC1C-4AA7-AA14-53D5C993C3E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F6F8-158E-4F7F-AC9F-043166F8EB82}" type="datetimeFigureOut">
              <a:rPr lang="fr-FR" smtClean="0"/>
              <a:t>26/01/2017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1A379-AC1C-4AA7-AA14-53D5C993C3E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F6F8-158E-4F7F-AC9F-043166F8EB82}" type="datetimeFigureOut">
              <a:rPr lang="fr-FR" smtClean="0"/>
              <a:t>26/01/2017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1A379-AC1C-4AA7-AA14-53D5C993C3E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F6F8-158E-4F7F-AC9F-043166F8EB82}" type="datetimeFigureOut">
              <a:rPr lang="fr-FR" smtClean="0"/>
              <a:t>26/01/2017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471A379-AC1C-4AA7-AA14-53D5C993C3EB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F6F8-158E-4F7F-AC9F-043166F8EB82}" type="datetimeFigureOut">
              <a:rPr lang="fr-FR" smtClean="0"/>
              <a:t>26/01/2017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1A379-AC1C-4AA7-AA14-53D5C993C3E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F6F8-158E-4F7F-AC9F-043166F8EB82}" type="datetimeFigureOut">
              <a:rPr lang="fr-FR" smtClean="0"/>
              <a:t>26/01/2017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1A379-AC1C-4AA7-AA14-53D5C993C3E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F6F8-158E-4F7F-AC9F-043166F8EB82}" type="datetimeFigureOut">
              <a:rPr lang="fr-FR" smtClean="0"/>
              <a:t>26/01/2017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1A379-AC1C-4AA7-AA14-53D5C993C3E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F6F8-158E-4F7F-AC9F-043166F8EB82}" type="datetimeFigureOut">
              <a:rPr lang="fr-FR" smtClean="0"/>
              <a:t>26/01/2017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1A379-AC1C-4AA7-AA14-53D5C993C3E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F6F8-158E-4F7F-AC9F-043166F8EB82}" type="datetimeFigureOut">
              <a:rPr lang="fr-FR" smtClean="0"/>
              <a:t>26/01/2017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1A379-AC1C-4AA7-AA14-53D5C993C3E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F6F8-158E-4F7F-AC9F-043166F8EB82}" type="datetimeFigureOut">
              <a:rPr lang="fr-FR" smtClean="0"/>
              <a:t>26/01/2017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1A379-AC1C-4AA7-AA14-53D5C993C3E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030F6F8-158E-4F7F-AC9F-043166F8EB82}" type="datetimeFigureOut">
              <a:rPr lang="fr-FR" smtClean="0"/>
              <a:t>26/01/2017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471A379-AC1C-4AA7-AA14-53D5C993C3EB}" type="slidenum">
              <a:rPr lang="fr-FR" smtClean="0"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fr-FR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64088" y="4889375"/>
            <a:ext cx="3168352" cy="936104"/>
          </a:xfrm>
        </p:spPr>
        <p:txBody>
          <a:bodyPr>
            <a:normAutofit/>
          </a:bodyPr>
          <a:lstStyle/>
          <a:p>
            <a:pPr algn="l"/>
            <a:r>
              <a:rPr lang="fr-FR" sz="2400" dirty="0" err="1" smtClean="0"/>
              <a:t>Stephane</a:t>
            </a:r>
            <a:r>
              <a:rPr lang="fr-FR" sz="2400" dirty="0" smtClean="0"/>
              <a:t> Halimi</a:t>
            </a:r>
            <a:br>
              <a:rPr lang="fr-FR" sz="2400" dirty="0" smtClean="0"/>
            </a:br>
            <a:endParaRPr lang="fr-FR" sz="2400" dirty="0"/>
          </a:p>
        </p:txBody>
      </p:sp>
      <p:pic>
        <p:nvPicPr>
          <p:cNvPr id="3074" name="Picture 2" descr="http://www.kanhasoft.com/assets/img/2014/04/php-develop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3599105"/>
            <a:ext cx="4104456" cy="2966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55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variables</a:t>
            </a:r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967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Qu’est ce qu’une variable ?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endroit dans la RAM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nom (qui doit commencer par ‘$’ puis une lettre )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type 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 portée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variables n’ont pas besoin d’être déclarées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56766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Affectation d’une variable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Affectation par valeur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Affectation par référence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On verse le contenu d’une variable dans une autre variable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 $var1 = « Paris";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 $var2 = « Nice";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 $var1 = $var2;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 echo $var1; </a:t>
            </a:r>
            <a:endParaRPr lang="fr-FR" dirty="0" smtClean="0"/>
          </a:p>
          <a:p>
            <a:r>
              <a:rPr lang="fr-FR" dirty="0" smtClean="0"/>
              <a:t>=&gt; </a:t>
            </a:r>
            <a:r>
              <a:rPr lang="fr-FR" dirty="0" smtClean="0">
                <a:solidFill>
                  <a:srgbClr val="FF0000"/>
                </a:solidFill>
              </a:rPr>
              <a:t>Nice</a:t>
            </a:r>
            <a:endParaRPr lang="fr-FR" dirty="0">
              <a:solidFill>
                <a:srgbClr val="FF0000"/>
              </a:solidFill>
            </a:endParaRPr>
          </a:p>
          <a:p>
            <a:pPr lvl="1"/>
            <a:endParaRPr lang="fr-FR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On affecte à une variable d’adresse d’une autre variable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 $var1="Paris";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 </a:t>
            </a:r>
            <a:r>
              <a:rPr lang="fr-FR" dirty="0" smtClean="0"/>
              <a:t>$</a:t>
            </a:r>
            <a:r>
              <a:rPr lang="fr-FR" dirty="0"/>
              <a:t>var2="Lyon";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 </a:t>
            </a:r>
            <a:r>
              <a:rPr lang="fr-FR" dirty="0" smtClean="0"/>
              <a:t>$</a:t>
            </a:r>
            <a:r>
              <a:rPr lang="fr-FR" dirty="0"/>
              <a:t>var2 = &amp;$var1;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 </a:t>
            </a:r>
            <a:r>
              <a:rPr lang="fr-FR" dirty="0" smtClean="0"/>
              <a:t>echo </a:t>
            </a:r>
            <a:r>
              <a:rPr lang="fr-FR" dirty="0"/>
              <a:t>$var2</a:t>
            </a:r>
            <a:r>
              <a:rPr lang="fr-FR" dirty="0" smtClean="0"/>
              <a:t>;  </a:t>
            </a:r>
          </a:p>
          <a:p>
            <a:r>
              <a:rPr lang="fr-FR" dirty="0" smtClean="0"/>
              <a:t>=&gt; </a:t>
            </a:r>
            <a:r>
              <a:rPr lang="fr-FR" dirty="0" smtClean="0">
                <a:solidFill>
                  <a:srgbClr val="FF0000"/>
                </a:solidFill>
              </a:rPr>
              <a:t>Paris</a:t>
            </a:r>
          </a:p>
        </p:txBody>
      </p:sp>
    </p:spTree>
    <p:extLst>
      <p:ext uri="{BB962C8B-B14F-4D97-AF65-F5344CB8AC3E}">
        <p14:creationId xmlns:p14="http://schemas.microsoft.com/office/powerpoint/2010/main" val="203424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variables prédéfinies</a:t>
            </a:r>
            <a:endParaRPr lang="fr-FR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4824484"/>
              </p:ext>
            </p:extLst>
          </p:nvPr>
        </p:nvGraphicFramePr>
        <p:xfrm>
          <a:off x="395536" y="1340768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568"/>
                <a:gridCol w="6203032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Nom de la variable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Contient</a:t>
                      </a:r>
                      <a:endParaRPr lang="fr-F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$GLOBALS</a:t>
                      </a:r>
                      <a:endParaRPr lang="fr-F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Nom et valeur de toutes les variables globales du script</a:t>
                      </a:r>
                      <a:endParaRPr lang="fr-F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$_COOKIE</a:t>
                      </a:r>
                      <a:endParaRPr lang="fr-F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Nom et valeur des cookies sur le poste client</a:t>
                      </a:r>
                      <a:endParaRPr lang="fr-F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$_ENV</a:t>
                      </a:r>
                      <a:endParaRPr lang="fr-F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Nom et la valeur des variables d’environnement</a:t>
                      </a:r>
                      <a:endParaRPr lang="fr-F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$_FILES</a:t>
                      </a:r>
                      <a:endParaRPr lang="fr-F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Nom des fichiers téléchargés à partir du poste client</a:t>
                      </a:r>
                      <a:endParaRPr lang="fr-F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$_GET</a:t>
                      </a:r>
                      <a:endParaRPr lang="fr-F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Nom et valeur des données issues d’un formulaire envoyé par la méthode GET</a:t>
                      </a:r>
                      <a:endParaRPr lang="fr-F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$_POST</a:t>
                      </a:r>
                      <a:endParaRPr lang="fr-F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Nom et valeur des données issues d’un formulaire envoyé par la méthode POST</a:t>
                      </a:r>
                      <a:endParaRPr lang="fr-F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$_REQUEST</a:t>
                      </a:r>
                      <a:endParaRPr lang="fr-F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Ensemble des variables superglobales $_GET, $_POST, $_COOKIE et $_FILES</a:t>
                      </a:r>
                      <a:endParaRPr lang="fr-F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$_SERVER</a:t>
                      </a:r>
                      <a:endParaRPr lang="fr-F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Les informations liées au serveur Web</a:t>
                      </a:r>
                      <a:endParaRPr lang="fr-F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$_SESSION</a:t>
                      </a:r>
                      <a:endParaRPr lang="fr-F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Ensemble des noms des variables de session et leurs valeurs</a:t>
                      </a:r>
                      <a:endParaRPr lang="fr-F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059832" y="5107301"/>
            <a:ext cx="35283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&lt;?php</a:t>
            </a:r>
          </a:p>
          <a:p>
            <a:r>
              <a:rPr lang="pt-BR" dirty="0"/>
              <a:t>    print_r($GLOBALS);</a:t>
            </a:r>
          </a:p>
          <a:p>
            <a:r>
              <a:rPr lang="pt-BR" dirty="0"/>
              <a:t>    echo "&lt;br&gt;&lt;br&gt;&lt;br&gt;"</a:t>
            </a:r>
          </a:p>
          <a:p>
            <a:r>
              <a:rPr lang="pt-BR" dirty="0"/>
              <a:t>    print_r($_SERVER);</a:t>
            </a:r>
          </a:p>
          <a:p>
            <a:r>
              <a:rPr lang="pt-BR" dirty="0"/>
              <a:t>?&gt;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646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types de données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3312368"/>
          </a:xfrm>
        </p:spPr>
        <p:txBody>
          <a:bodyPr>
            <a:normAutofit/>
          </a:bodyPr>
          <a:lstStyle/>
          <a:p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Entiers, réels, 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chaînes 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caractères, booléens, tableaux, objets, resource, null</a:t>
            </a:r>
            <a:endParaRPr lang="fr-F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 de déclaration explicite du type d’une variable </a:t>
            </a:r>
          </a:p>
          <a:p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Fonctions gettype($var1) ou is_xxxxxxx($var1)</a:t>
            </a:r>
          </a:p>
          <a:p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fonction isset($var1) retourne FALSE si $var1 n’est pas initialisée ou a la valeur 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  <a:p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C’est la valeur qui fixe le type et non le contraire</a:t>
            </a:r>
          </a:p>
        </p:txBody>
      </p:sp>
      <p:sp>
        <p:nvSpPr>
          <p:cNvPr id="4" name="Rectangle 3"/>
          <p:cNvSpPr/>
          <p:nvPr/>
        </p:nvSpPr>
        <p:spPr>
          <a:xfrm>
            <a:off x="2483768" y="4653136"/>
            <a:ext cx="547260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 &lt;?php</a:t>
            </a:r>
          </a:p>
          <a:p>
            <a:r>
              <a:rPr lang="pt-BR" sz="1600" dirty="0"/>
              <a:t>        $var1 = 7;</a:t>
            </a:r>
          </a:p>
          <a:p>
            <a:r>
              <a:rPr lang="pt-BR" sz="1600" dirty="0"/>
              <a:t>        echo gettype($var1)."&lt;br&gt;"; // integer</a:t>
            </a:r>
          </a:p>
          <a:p>
            <a:r>
              <a:rPr lang="pt-BR" sz="1600" dirty="0"/>
              <a:t>        $var1 = 7.4;</a:t>
            </a:r>
          </a:p>
          <a:p>
            <a:r>
              <a:rPr lang="pt-BR" sz="1600" dirty="0"/>
              <a:t>        echo gettype($var1)."&lt;br&gt;"; // double</a:t>
            </a:r>
          </a:p>
          <a:p>
            <a:r>
              <a:rPr lang="pt-BR" sz="1600" dirty="0"/>
              <a:t>        $var1 = "coucou" . 7.4;</a:t>
            </a:r>
          </a:p>
          <a:p>
            <a:r>
              <a:rPr lang="pt-BR" sz="1600" dirty="0"/>
              <a:t>        echo gettype($var1)."&lt;br&gt;"; // string</a:t>
            </a:r>
          </a:p>
          <a:p>
            <a:r>
              <a:rPr lang="pt-BR" sz="1600" dirty="0"/>
              <a:t>    ?&gt;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51407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Quelques opérateurs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7064255"/>
              </p:ext>
            </p:extLst>
          </p:nvPr>
        </p:nvGraphicFramePr>
        <p:xfrm>
          <a:off x="457200" y="1600200"/>
          <a:ext cx="8229600" cy="381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512"/>
                <a:gridCol w="6707088"/>
              </a:tblGrid>
              <a:tr h="477281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Opérateur</a:t>
                      </a:r>
                      <a:endParaRPr lang="fr-F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Signification</a:t>
                      </a:r>
                      <a:endParaRPr lang="fr-F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77281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</a:t>
                      </a:r>
                      <a:endParaRPr lang="fr-F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Teste l’égalité de deux valeurs. NE PAS CONFONDRE AVEC ‘=‘</a:t>
                      </a:r>
                      <a:endParaRPr lang="fr-F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77281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===</a:t>
                      </a:r>
                      <a:endParaRPr lang="fr-F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Teste l’identité des valeurs et des types de deux expressions</a:t>
                      </a:r>
                      <a:endParaRPr lang="fr-F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77281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!==</a:t>
                      </a:r>
                      <a:endParaRPr lang="fr-F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Teste la non-identité de deux expressions (types ou valeurs)</a:t>
                      </a:r>
                      <a:endParaRPr lang="fr-F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77281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|| ou OR</a:t>
                      </a:r>
                      <a:endParaRPr lang="fr-F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Teste si l’un au moins des opérandes a la valeur TRUE </a:t>
                      </a:r>
                      <a:endParaRPr lang="fr-F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77281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&amp;&amp; ou AND</a:t>
                      </a:r>
                      <a:endParaRPr lang="fr-F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Teste si les deux opérandes valent TRUE en même temps </a:t>
                      </a:r>
                      <a:endParaRPr lang="fr-F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77281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XOR</a:t>
                      </a:r>
                      <a:endParaRPr lang="fr-F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Teste si un ET UN SEUL des opérandes a la valeur TRUE</a:t>
                      </a:r>
                      <a:endParaRPr lang="fr-F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77281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!</a:t>
                      </a:r>
                      <a:endParaRPr lang="fr-F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Opérateur unaire de négation, qui inverse la valeur de l’opérande</a:t>
                      </a:r>
                      <a:endParaRPr lang="fr-F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84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chaînes de </a:t>
            </a:r>
            <a:r>
              <a:rPr lang="fr-FR" dirty="0" smtClean="0"/>
              <a:t>caractères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608512"/>
          </a:xfrm>
        </p:spPr>
        <p:txBody>
          <a:bodyPr>
            <a:noAutofit/>
          </a:bodyPr>
          <a:lstStyle/>
          <a:p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Suite de caractères entre ‘entre quotes’ ou «entre guillemets » </a:t>
            </a:r>
          </a:p>
          <a:p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Seuls les guillemets permettent d’évaluer une variable (jamais une fonction)</a:t>
            </a: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concaténation de 2 chaînes se fait grâce à un « . »</a:t>
            </a:r>
          </a:p>
          <a:p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expressions régulières permettent de rechercher un modèle dans une chaine</a:t>
            </a:r>
          </a:p>
          <a:p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Affichage formaté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avec </a:t>
            </a:r>
            <a:r>
              <a:rPr lang="fr-F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fr-F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sprintf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Longueur avec </a:t>
            </a:r>
            <a:r>
              <a:rPr lang="fr-F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endParaRPr lang="fr-F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 de la casse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avec </a:t>
            </a:r>
            <a:r>
              <a:rPr lang="fr-F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strtolower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strtoupper</a:t>
            </a:r>
            <a:endParaRPr lang="fr-F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Suppression des espaces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avec </a:t>
            </a:r>
            <a:r>
              <a:rPr lang="fr-F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ltrim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rtrim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fr-F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trim</a:t>
            </a:r>
            <a:endParaRPr lang="fr-F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Echappement des caractères spéciaux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avec </a:t>
            </a:r>
            <a:r>
              <a:rPr lang="fr-F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addslashes</a:t>
            </a:r>
            <a:endParaRPr lang="fr-F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Chaine interprétable par les navigateurs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avec </a:t>
            </a:r>
            <a:r>
              <a:rPr lang="fr-F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htmlentities</a:t>
            </a:r>
            <a:endParaRPr lang="fr-F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Recherche de sous-chaines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avec </a:t>
            </a:r>
            <a:r>
              <a:rPr lang="fr-F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strstr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strpos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Comparaison des chaines avec == et </a:t>
            </a:r>
            <a:r>
              <a:rPr lang="fr-F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strcmp</a:t>
            </a:r>
            <a:endParaRPr lang="fr-F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de chaine en tableau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avec </a:t>
            </a:r>
            <a:r>
              <a:rPr lang="fr-F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explode</a:t>
            </a:r>
            <a:endParaRPr lang="fr-F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Cryptage de la chaine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avec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crypt</a:t>
            </a:r>
            <a:endParaRPr lang="fr-F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4278053"/>
              </p:ext>
            </p:extLst>
          </p:nvPr>
        </p:nvGraphicFramePr>
        <p:xfrm>
          <a:off x="6732240" y="2996952"/>
          <a:ext cx="1656184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</a:tblGrid>
              <a:tr h="640080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séquence d’échappement</a:t>
                      </a:r>
                      <a:endParaRPr lang="fr-FR" dirty="0"/>
                    </a:p>
                  </a:txBody>
                  <a:tcPr/>
                </a:tc>
              </a:tr>
              <a:tr h="246602">
                <a:tc>
                  <a:txBody>
                    <a:bodyPr/>
                    <a:lstStyle/>
                    <a:p>
                      <a:r>
                        <a:rPr lang="fr-FR" dirty="0" smtClean="0"/>
                        <a:t>\’</a:t>
                      </a:r>
                      <a:endParaRPr lang="fr-FR" dirty="0"/>
                    </a:p>
                  </a:txBody>
                  <a:tcPr/>
                </a:tc>
              </a:tr>
              <a:tr h="246602">
                <a:tc>
                  <a:txBody>
                    <a:bodyPr/>
                    <a:lstStyle/>
                    <a:p>
                      <a:r>
                        <a:rPr lang="fr-FR" dirty="0" smtClean="0"/>
                        <a:t>\"</a:t>
                      </a:r>
                      <a:endParaRPr lang="fr-FR" dirty="0"/>
                    </a:p>
                  </a:txBody>
                  <a:tcPr/>
                </a:tc>
              </a:tr>
              <a:tr h="246602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\$</a:t>
                      </a:r>
                      <a:endParaRPr lang="fr-FR" dirty="0"/>
                    </a:p>
                  </a:txBody>
                  <a:tcPr/>
                </a:tc>
              </a:tr>
              <a:tr h="246602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\\</a:t>
                      </a:r>
                      <a:endParaRPr lang="fr-FR" dirty="0"/>
                    </a:p>
                  </a:txBody>
                  <a:tcPr/>
                </a:tc>
              </a:tr>
              <a:tr h="246602">
                <a:tc>
                  <a:txBody>
                    <a:bodyPr/>
                    <a:lstStyle/>
                    <a:p>
                      <a:r>
                        <a:rPr lang="fr-FR" dirty="0" smtClean="0"/>
                        <a:t>\n</a:t>
                      </a:r>
                      <a:endParaRPr lang="fr-FR" dirty="0"/>
                    </a:p>
                  </a:txBody>
                  <a:tcPr/>
                </a:tc>
              </a:tr>
              <a:tr h="246602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\r</a:t>
                      </a:r>
                      <a:endParaRPr lang="fr-FR" dirty="0"/>
                    </a:p>
                  </a:txBody>
                  <a:tcPr/>
                </a:tc>
              </a:tr>
              <a:tr h="246602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\t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115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tableaux (1)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1944216"/>
          </a:xfrm>
        </p:spPr>
        <p:txBody>
          <a:bodyPr>
            <a:noAutofit/>
          </a:bodyPr>
          <a:lstStyle/>
          <a:p>
            <a:r>
              <a:rPr lang="fr-FR" sz="2800" dirty="0" smtClean="0"/>
              <a:t>Permet de stocker dans une seule variable un ensemble ordonné de paires « clé, valeur » (tableau associatif) </a:t>
            </a:r>
          </a:p>
          <a:p>
            <a:r>
              <a:rPr lang="fr-FR" sz="2800" dirty="0" smtClean="0"/>
              <a:t>L’initialisation de tableaux indicés se fait </a:t>
            </a:r>
            <a:r>
              <a:rPr lang="fr-FR" sz="2800" dirty="0"/>
              <a:t>par $tab = </a:t>
            </a:r>
            <a:r>
              <a:rPr lang="fr-FR" sz="2800" dirty="0" err="1"/>
              <a:t>array</a:t>
            </a:r>
            <a:r>
              <a:rPr lang="fr-FR" sz="2800" dirty="0"/>
              <a:t>(valeur0,valeur1,…,</a:t>
            </a:r>
            <a:r>
              <a:rPr lang="fr-FR" sz="2800" dirty="0" err="1"/>
              <a:t>valeurN</a:t>
            </a:r>
            <a:r>
              <a:rPr lang="fr-FR" sz="2800" dirty="0"/>
              <a:t>) </a:t>
            </a:r>
            <a:endParaRPr lang="fr-FR" sz="2800" dirty="0" smtClean="0"/>
          </a:p>
          <a:p>
            <a:r>
              <a:rPr lang="fr-FR" sz="2800" dirty="0" smtClean="0"/>
              <a:t>Quand les clés sont elles-mêmes de type </a:t>
            </a:r>
            <a:r>
              <a:rPr lang="fr-FR" sz="2800" dirty="0" err="1" smtClean="0"/>
              <a:t>Array</a:t>
            </a:r>
            <a:r>
              <a:rPr lang="fr-FR" sz="2800" dirty="0" smtClean="0"/>
              <a:t>, on obtient un tableau multidimensionnel </a:t>
            </a:r>
          </a:p>
        </p:txBody>
      </p:sp>
      <p:sp>
        <p:nvSpPr>
          <p:cNvPr id="5" name="Rectangle 4"/>
          <p:cNvSpPr/>
          <p:nvPr/>
        </p:nvSpPr>
        <p:spPr>
          <a:xfrm>
            <a:off x="2843808" y="4653136"/>
            <a:ext cx="309634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 </a:t>
            </a:r>
            <a:r>
              <a:rPr lang="en-US" sz="1600" dirty="0"/>
              <a:t> &lt;?</a:t>
            </a:r>
            <a:r>
              <a:rPr lang="en-US" sz="1600" dirty="0" err="1"/>
              <a:t>php</a:t>
            </a:r>
            <a:endParaRPr lang="en-US" sz="1600" dirty="0"/>
          </a:p>
          <a:p>
            <a:r>
              <a:rPr lang="en-US" sz="1600" dirty="0"/>
              <a:t>        $</a:t>
            </a:r>
            <a:r>
              <a:rPr lang="en-US" sz="1600" dirty="0" err="1" smtClean="0"/>
              <a:t>tabmulti</a:t>
            </a:r>
            <a:r>
              <a:rPr lang="en-US" sz="1600" dirty="0" smtClean="0"/>
              <a:t> = array</a:t>
            </a:r>
            <a:r>
              <a:rPr lang="en-US" sz="1600" dirty="0"/>
              <a:t>(</a:t>
            </a:r>
          </a:p>
          <a:p>
            <a:r>
              <a:rPr lang="en-US" sz="1600" dirty="0"/>
              <a:t>            array("00","01","02"),</a:t>
            </a:r>
          </a:p>
          <a:p>
            <a:r>
              <a:rPr lang="en-US" sz="1600" dirty="0"/>
              <a:t>            array("10","11","12"),</a:t>
            </a:r>
          </a:p>
          <a:p>
            <a:r>
              <a:rPr lang="en-US" sz="1600" dirty="0"/>
              <a:t>            array("20","21","22"),</a:t>
            </a:r>
          </a:p>
          <a:p>
            <a:r>
              <a:rPr lang="en-US" sz="1600" dirty="0"/>
              <a:t>            array("30","31","32")</a:t>
            </a:r>
          </a:p>
          <a:p>
            <a:r>
              <a:rPr lang="en-US" sz="1600" dirty="0"/>
              <a:t>            );   </a:t>
            </a:r>
          </a:p>
          <a:p>
            <a:r>
              <a:rPr lang="en-US" sz="1600" dirty="0"/>
              <a:t>    ?&gt;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04853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tableaux (2)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1944216"/>
          </a:xfrm>
        </p:spPr>
        <p:txBody>
          <a:bodyPr>
            <a:noAutofit/>
          </a:bodyPr>
          <a:lstStyle/>
          <a:p>
            <a:r>
              <a:rPr lang="fr-FR" sz="2800" dirty="0" smtClean="0"/>
              <a:t>La lecture des éléments d’un tableau peut se faire avec </a:t>
            </a:r>
          </a:p>
          <a:p>
            <a:pPr lvl="1"/>
            <a:r>
              <a:rPr lang="fr-FR" sz="2400" dirty="0" smtClean="0"/>
              <a:t>Une boucle for</a:t>
            </a:r>
          </a:p>
          <a:p>
            <a:pPr lvl="1"/>
            <a:r>
              <a:rPr lang="fr-FR" sz="2400" dirty="0" smtClean="0"/>
              <a:t>Une boucle do … </a:t>
            </a:r>
            <a:r>
              <a:rPr lang="fr-FR" sz="2400" dirty="0" err="1" smtClean="0"/>
              <a:t>while</a:t>
            </a:r>
            <a:endParaRPr lang="fr-FR" sz="2400" dirty="0" smtClean="0"/>
          </a:p>
          <a:p>
            <a:pPr lvl="1"/>
            <a:r>
              <a:rPr lang="fr-FR" sz="2400" dirty="0" smtClean="0"/>
              <a:t>Une boucle </a:t>
            </a:r>
            <a:r>
              <a:rPr lang="fr-FR" sz="2400" dirty="0" err="1" smtClean="0"/>
              <a:t>while</a:t>
            </a:r>
            <a:endParaRPr lang="fr-FR" sz="2400" dirty="0" smtClean="0"/>
          </a:p>
          <a:p>
            <a:pPr lvl="1"/>
            <a:r>
              <a:rPr lang="fr-FR" sz="2400" dirty="0" smtClean="0"/>
              <a:t>La fonction </a:t>
            </a:r>
            <a:r>
              <a:rPr lang="fr-FR" sz="2400" dirty="0" err="1" smtClean="0"/>
              <a:t>each</a:t>
            </a:r>
            <a:r>
              <a:rPr lang="fr-FR" sz="2400" dirty="0" smtClean="0"/>
              <a:t>() retourne </a:t>
            </a:r>
            <a:r>
              <a:rPr lang="fr-FR" sz="2400" dirty="0"/>
              <a:t>la paire clé/valeur courante du tableau </a:t>
            </a:r>
            <a:r>
              <a:rPr lang="fr-FR" sz="2400" dirty="0" err="1"/>
              <a:t>array</a:t>
            </a:r>
            <a:r>
              <a:rPr lang="fr-FR" sz="2400" dirty="0"/>
              <a:t> et avance le pointeur de tableau.</a:t>
            </a:r>
            <a:endParaRPr lang="fr-FR" sz="2400" dirty="0" smtClean="0"/>
          </a:p>
          <a:p>
            <a:pPr marL="457200" lvl="1" indent="0">
              <a:buNone/>
            </a:pPr>
            <a:endParaRPr lang="fr-FR" sz="2400" dirty="0" smtClean="0"/>
          </a:p>
          <a:p>
            <a:pPr lvl="1"/>
            <a:endParaRPr lang="fr-FR" sz="2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4499992" y="2204864"/>
            <a:ext cx="41044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 </a:t>
            </a:r>
            <a:r>
              <a:rPr lang="pt-BR" sz="1600" dirty="0" smtClean="0"/>
              <a:t>       $</a:t>
            </a:r>
            <a:r>
              <a:rPr lang="pt-BR" sz="1600" dirty="0"/>
              <a:t>tab=array("Un","Deux","Trois");</a:t>
            </a:r>
          </a:p>
          <a:p>
            <a:r>
              <a:rPr lang="pt-BR" sz="1600" dirty="0"/>
              <a:t>        $i=0;</a:t>
            </a:r>
          </a:p>
          <a:p>
            <a:r>
              <a:rPr lang="pt-BR" sz="1600" dirty="0"/>
              <a:t>        while(isset($tab[$i]) </a:t>
            </a:r>
            <a:r>
              <a:rPr lang="pt-BR" sz="1600" dirty="0" smtClean="0"/>
              <a:t>)  </a:t>
            </a:r>
            <a:r>
              <a:rPr lang="pt-BR" sz="1600" dirty="0"/>
              <a:t>{</a:t>
            </a:r>
          </a:p>
          <a:p>
            <a:r>
              <a:rPr lang="pt-BR" sz="1600" dirty="0"/>
              <a:t>            echo "L'élément $i est $tab[$i]&lt;br /&gt;";</a:t>
            </a:r>
          </a:p>
          <a:p>
            <a:r>
              <a:rPr lang="pt-BR" sz="1600" dirty="0"/>
              <a:t>            $i</a:t>
            </a:r>
            <a:r>
              <a:rPr lang="pt-BR" sz="1600" dirty="0" smtClean="0"/>
              <a:t>++; }</a:t>
            </a:r>
            <a:endParaRPr lang="pt-BR" sz="1600" dirty="0"/>
          </a:p>
        </p:txBody>
      </p:sp>
      <p:sp>
        <p:nvSpPr>
          <p:cNvPr id="6" name="Rectangle 5"/>
          <p:cNvSpPr/>
          <p:nvPr/>
        </p:nvSpPr>
        <p:spPr>
          <a:xfrm>
            <a:off x="2483768" y="4653136"/>
            <a:ext cx="58565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 $foo = array("bob", "</a:t>
            </a:r>
            <a:r>
              <a:rPr lang="en-US" sz="1600" dirty="0" err="1"/>
              <a:t>fred</a:t>
            </a:r>
            <a:r>
              <a:rPr lang="en-US" sz="1600" dirty="0"/>
              <a:t>", "</a:t>
            </a:r>
            <a:r>
              <a:rPr lang="en-US" sz="1600" dirty="0" err="1"/>
              <a:t>jussi</a:t>
            </a:r>
            <a:r>
              <a:rPr lang="en-US" sz="1600" dirty="0"/>
              <a:t>", "</a:t>
            </a:r>
            <a:r>
              <a:rPr lang="en-US" sz="1600" dirty="0" err="1"/>
              <a:t>jouni</a:t>
            </a:r>
            <a:r>
              <a:rPr lang="en-US" sz="1600" dirty="0"/>
              <a:t>", "</a:t>
            </a:r>
            <a:r>
              <a:rPr lang="en-US" sz="1600" dirty="0" err="1"/>
              <a:t>egon</a:t>
            </a:r>
            <a:r>
              <a:rPr lang="en-US" sz="1600" dirty="0"/>
              <a:t>", "</a:t>
            </a:r>
            <a:r>
              <a:rPr lang="en-US" sz="1600" dirty="0" err="1"/>
              <a:t>marliese</a:t>
            </a:r>
            <a:r>
              <a:rPr lang="en-US" sz="1600" dirty="0"/>
              <a:t>");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$bar = each($foo);</a:t>
            </a:r>
          </a:p>
          <a:p>
            <a:r>
              <a:rPr lang="en-US" sz="1600" dirty="0" smtClean="0"/>
              <a:t> </a:t>
            </a:r>
            <a:r>
              <a:rPr lang="en-US" sz="1600" dirty="0" err="1" smtClean="0"/>
              <a:t>print_r</a:t>
            </a:r>
            <a:r>
              <a:rPr lang="en-US" sz="1600" dirty="0"/>
              <a:t>($bar); 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13398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tableaux (3)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1008112"/>
          </a:xfrm>
        </p:spPr>
        <p:txBody>
          <a:bodyPr>
            <a:noAutofit/>
          </a:bodyPr>
          <a:lstStyle/>
          <a:p>
            <a:r>
              <a:rPr lang="fr-FR" sz="2800" dirty="0" smtClean="0"/>
              <a:t>La fonction </a:t>
            </a:r>
            <a:r>
              <a:rPr lang="fr-FR" sz="2800" dirty="0" err="1" smtClean="0"/>
              <a:t>list</a:t>
            </a:r>
            <a:r>
              <a:rPr lang="fr-FR" sz="2800" dirty="0" smtClean="0"/>
              <a:t>() assigne </a:t>
            </a:r>
            <a:r>
              <a:rPr lang="fr-FR" sz="2800" dirty="0"/>
              <a:t>des variables comme si elles étaient un tableau</a:t>
            </a:r>
            <a:endParaRPr lang="fr-FR" sz="2400" dirty="0" smtClean="0"/>
          </a:p>
          <a:p>
            <a:pPr lvl="1"/>
            <a:endParaRPr lang="fr-FR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275856" y="2204864"/>
            <a:ext cx="56166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 &lt;?</a:t>
            </a:r>
            <a:r>
              <a:rPr lang="en-US" sz="1600" dirty="0" err="1"/>
              <a:t>php</a:t>
            </a:r>
            <a:r>
              <a:rPr lang="en-US" sz="1600" dirty="0"/>
              <a:t>     </a:t>
            </a:r>
          </a:p>
          <a:p>
            <a:r>
              <a:rPr lang="en-US" sz="1600" dirty="0"/>
              <a:t>        $info = array('coffee', 'brown', 'caffeine');</a:t>
            </a:r>
          </a:p>
          <a:p>
            <a:endParaRPr lang="en-US" sz="1600" dirty="0"/>
          </a:p>
          <a:p>
            <a:r>
              <a:rPr lang="en-US" sz="1600" dirty="0"/>
              <a:t>        // </a:t>
            </a:r>
            <a:r>
              <a:rPr lang="en-US" sz="1600" dirty="0" err="1"/>
              <a:t>Liste</a:t>
            </a:r>
            <a:r>
              <a:rPr lang="en-US" sz="1600" dirty="0"/>
              <a:t> </a:t>
            </a:r>
            <a:r>
              <a:rPr lang="en-US" sz="1600" dirty="0" err="1"/>
              <a:t>toutes</a:t>
            </a:r>
            <a:r>
              <a:rPr lang="en-US" sz="1600" dirty="0"/>
              <a:t> les variables</a:t>
            </a:r>
          </a:p>
          <a:p>
            <a:r>
              <a:rPr lang="en-US" sz="1600" dirty="0"/>
              <a:t>        list($drink, $color, $power) = $info;</a:t>
            </a:r>
          </a:p>
          <a:p>
            <a:r>
              <a:rPr lang="en-US" sz="1600" dirty="0"/>
              <a:t>        echo "$drink is $color and $power makes it special.\n";    </a:t>
            </a:r>
          </a:p>
          <a:p>
            <a:r>
              <a:rPr lang="en-US" sz="1600" dirty="0"/>
              <a:t>    ?&gt;</a:t>
            </a:r>
            <a:endParaRPr lang="pt-BR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9552" y="3948738"/>
            <a:ext cx="8229600" cy="9721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 smtClean="0"/>
              <a:t>La fonction </a:t>
            </a:r>
            <a:r>
              <a:rPr lang="fr-FR" sz="2800" dirty="0" err="1" smtClean="0"/>
              <a:t>array_slice</a:t>
            </a:r>
            <a:r>
              <a:rPr lang="fr-FR" sz="2800" dirty="0"/>
              <a:t>() retourne une série d'éléments </a:t>
            </a:r>
            <a:r>
              <a:rPr lang="fr-FR" sz="2800" dirty="0" smtClean="0"/>
              <a:t>d’un tableau</a:t>
            </a:r>
            <a:endParaRPr lang="fr-FR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339752" y="4920846"/>
            <a:ext cx="6429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 &lt;?php</a:t>
            </a:r>
          </a:p>
          <a:p>
            <a:r>
              <a:rPr lang="pt-BR" sz="1600" dirty="0"/>
              <a:t>        $input = array("a", "b", "c", "d", "e</a:t>
            </a:r>
            <a:r>
              <a:rPr lang="pt-BR" sz="1600" dirty="0" smtClean="0"/>
              <a:t>");</a:t>
            </a:r>
            <a:endParaRPr lang="pt-BR" sz="1600" dirty="0"/>
          </a:p>
          <a:p>
            <a:r>
              <a:rPr lang="pt-BR" sz="1600" dirty="0"/>
              <a:t>        $output = array_slice($input, 2);         // retourne "c", "d", et "e"</a:t>
            </a:r>
          </a:p>
          <a:p>
            <a:r>
              <a:rPr lang="pt-BR" sz="1600" dirty="0"/>
              <a:t>        $output = array_slice($input, -2, 1);     // retourne "d"</a:t>
            </a:r>
          </a:p>
          <a:p>
            <a:r>
              <a:rPr lang="pt-BR" sz="1600" dirty="0"/>
              <a:t>        $output = array_slice($input, 0, 3);      // retourne "a", "b", et "c"</a:t>
            </a:r>
          </a:p>
          <a:p>
            <a:r>
              <a:rPr lang="pt-BR" sz="1600" dirty="0"/>
              <a:t>    ?&gt;</a:t>
            </a:r>
          </a:p>
        </p:txBody>
      </p:sp>
    </p:spTree>
    <p:extLst>
      <p:ext uri="{BB962C8B-B14F-4D97-AF65-F5344CB8AC3E}">
        <p14:creationId xmlns:p14="http://schemas.microsoft.com/office/powerpoint/2010/main" val="284885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 général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896544"/>
          </a:xfrm>
        </p:spPr>
        <p:txBody>
          <a:bodyPr>
            <a:noAutofit/>
          </a:bodyPr>
          <a:lstStyle/>
          <a:p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du langage PHP</a:t>
            </a:r>
          </a:p>
          <a:p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variables</a:t>
            </a:r>
          </a:p>
          <a:p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instructions de contrôle</a:t>
            </a:r>
          </a:p>
          <a:p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formulaires</a:t>
            </a:r>
          </a:p>
          <a:p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fonctions</a:t>
            </a:r>
          </a:p>
          <a:p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fichiers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cookies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sessions</a:t>
            </a:r>
          </a:p>
          <a:p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POO</a:t>
            </a:r>
          </a:p>
          <a:p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bases de données &amp; le langage SQL</a:t>
            </a:r>
          </a:p>
          <a:p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L’accès aux données avec PHP &amp; mysqli</a:t>
            </a:r>
          </a:p>
          <a:p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73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tableaux (4)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968552"/>
          </a:xfrm>
        </p:spPr>
        <p:txBody>
          <a:bodyPr>
            <a:noAutofit/>
          </a:bodyPr>
          <a:lstStyle/>
          <a:p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array_push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ajoute des éléments à un tableau</a:t>
            </a:r>
          </a:p>
          <a:p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array_pop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supprime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éléments à un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tableau</a:t>
            </a:r>
          </a:p>
          <a:p>
            <a:r>
              <a:rPr lang="fr-FR" sz="2800" dirty="0" err="1" smtClean="0"/>
              <a:t>array_shift</a:t>
            </a:r>
            <a:r>
              <a:rPr lang="fr-FR" sz="2800" dirty="0" smtClean="0"/>
              <a:t>() supprime le premier élément à un tableau</a:t>
            </a:r>
          </a:p>
          <a:p>
            <a:r>
              <a:rPr lang="fr-FR" sz="2800" dirty="0" err="1" smtClean="0"/>
              <a:t>array_merge</a:t>
            </a:r>
            <a:r>
              <a:rPr lang="fr-FR" sz="2800" dirty="0" smtClean="0"/>
              <a:t>() fusionne 2 tableaux</a:t>
            </a:r>
          </a:p>
          <a:p>
            <a:r>
              <a:rPr lang="fr-FR" sz="2800" dirty="0" err="1" smtClean="0"/>
              <a:t>array_intersect</a:t>
            </a:r>
            <a:r>
              <a:rPr lang="fr-FR" sz="2800" dirty="0" smtClean="0"/>
              <a:t>() retourne les éléments communs aux 2 tableaux</a:t>
            </a:r>
          </a:p>
          <a:p>
            <a:r>
              <a:rPr lang="fr-FR" sz="2800" dirty="0" err="1"/>
              <a:t>array_diff</a:t>
            </a:r>
            <a:r>
              <a:rPr lang="fr-FR" sz="2800" dirty="0" smtClean="0"/>
              <a:t>() retourne les éléments présents dans un tableau et pas l’autre</a:t>
            </a:r>
          </a:p>
          <a:p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74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portée d’une variable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3816424"/>
          </a:xfrm>
        </p:spPr>
        <p:txBody>
          <a:bodyPr>
            <a:noAutofit/>
          </a:bodyPr>
          <a:lstStyle/>
          <a:p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Toute variable déclarée dans une fonction n’est utilisable que dans cette fonction</a:t>
            </a:r>
          </a:p>
          <a:p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Toute variable globale est n’est utilisable dans une fonction que grâce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 tableau associatif superglobal $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GLOBALS</a:t>
            </a:r>
          </a:p>
          <a:p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 variable statique se déclare par le mot clé « 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» et garde sa valeur d’un appel de fonction à l’autre</a:t>
            </a:r>
          </a:p>
          <a:p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24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instructions de contrôle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912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branchements en PHP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968552"/>
          </a:xfrm>
        </p:spPr>
        <p:txBody>
          <a:bodyPr>
            <a:noAutofit/>
          </a:bodyPr>
          <a:lstStyle/>
          <a:p>
            <a:r>
              <a:rPr lang="fr-FR" sz="2800" dirty="0" smtClean="0"/>
              <a:t>Exactement les mêmes instructions qu’en C ou Java</a:t>
            </a:r>
          </a:p>
          <a:p>
            <a:r>
              <a:rPr lang="fr-FR" sz="2800" dirty="0" smtClean="0"/>
              <a:t>Les accolades permettent la gestion des blocs  </a:t>
            </a:r>
          </a:p>
          <a:p>
            <a:pPr lvl="1"/>
            <a:r>
              <a:rPr lang="fr-FR" sz="2400" dirty="0" smtClean="0"/>
              <a:t>if</a:t>
            </a:r>
          </a:p>
          <a:p>
            <a:pPr lvl="1"/>
            <a:r>
              <a:rPr lang="fr-FR" sz="2400" dirty="0" smtClean="0"/>
              <a:t>if … </a:t>
            </a:r>
            <a:r>
              <a:rPr lang="fr-FR" sz="2400" dirty="0" err="1" smtClean="0"/>
              <a:t>else</a:t>
            </a:r>
            <a:endParaRPr lang="fr-FR" sz="2400" dirty="0" smtClean="0"/>
          </a:p>
          <a:p>
            <a:pPr lvl="1"/>
            <a:r>
              <a:rPr lang="fr-FR" sz="2400" dirty="0" smtClean="0"/>
              <a:t>switch … case</a:t>
            </a:r>
          </a:p>
          <a:p>
            <a:pPr lvl="1"/>
            <a:r>
              <a:rPr lang="fr-FR" sz="2400" dirty="0" smtClean="0"/>
              <a:t>for</a:t>
            </a:r>
          </a:p>
          <a:p>
            <a:pPr lvl="1"/>
            <a:r>
              <a:rPr lang="fr-FR" sz="2400" dirty="0" err="1" smtClean="0"/>
              <a:t>while</a:t>
            </a:r>
            <a:endParaRPr lang="fr-FR" sz="2400" dirty="0" smtClean="0"/>
          </a:p>
          <a:p>
            <a:pPr lvl="1"/>
            <a:r>
              <a:rPr lang="fr-FR" sz="2400" dirty="0" smtClean="0"/>
              <a:t>do … </a:t>
            </a:r>
            <a:r>
              <a:rPr lang="fr-FR" sz="2400" dirty="0" err="1" smtClean="0"/>
              <a:t>while</a:t>
            </a:r>
            <a:endParaRPr lang="fr-FR" sz="2400" dirty="0" smtClean="0"/>
          </a:p>
          <a:p>
            <a:pPr lvl="1"/>
            <a:r>
              <a:rPr lang="fr-FR" sz="2400" dirty="0" err="1" smtClean="0"/>
              <a:t>foreach</a:t>
            </a:r>
            <a:endParaRPr lang="fr-FR" sz="2400" dirty="0" smtClean="0"/>
          </a:p>
          <a:p>
            <a:pPr lvl="1"/>
            <a:r>
              <a:rPr lang="fr-FR" sz="2400" dirty="0" smtClean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68061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24936" cy="1143000"/>
          </a:xfrm>
        </p:spPr>
        <p:txBody>
          <a:bodyPr>
            <a:noAutofit/>
          </a:bodyPr>
          <a:lstStyle/>
          <a:p>
            <a:r>
              <a:rPr lang="fr-FR" sz="4000" dirty="0" smtClean="0"/>
              <a:t>Les instructions « if » et « if » … « </a:t>
            </a:r>
            <a:r>
              <a:rPr lang="fr-FR" sz="4000" dirty="0" err="1" smtClean="0"/>
              <a:t>else</a:t>
            </a:r>
            <a:r>
              <a:rPr lang="fr-FR" sz="4000" dirty="0" smtClean="0"/>
              <a:t> »</a:t>
            </a:r>
            <a:endParaRPr lang="fr-F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1008112"/>
          </a:xfrm>
        </p:spPr>
        <p:txBody>
          <a:bodyPr>
            <a:noAutofit/>
          </a:bodyPr>
          <a:lstStyle/>
          <a:p>
            <a:r>
              <a:rPr lang="fr-FR" sz="2800" dirty="0" smtClean="0"/>
              <a:t>Permettent un branchement conditionnel en fonction de l’évaluation du valeur booléenne</a:t>
            </a:r>
          </a:p>
          <a:p>
            <a:endParaRPr lang="fr-FR" sz="2800" dirty="0"/>
          </a:p>
          <a:p>
            <a:pPr marL="0" indent="0">
              <a:buNone/>
            </a:pPr>
            <a:endParaRPr lang="fr-FR" sz="2800" dirty="0" smtClean="0"/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02773"/>
            <a:ext cx="6264696" cy="374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99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24936" cy="1143000"/>
          </a:xfrm>
        </p:spPr>
        <p:txBody>
          <a:bodyPr>
            <a:noAutofit/>
          </a:bodyPr>
          <a:lstStyle/>
          <a:p>
            <a:r>
              <a:rPr lang="fr-FR" sz="4000" dirty="0" smtClean="0"/>
              <a:t>L’instruction « switch» … « case »</a:t>
            </a:r>
            <a:endParaRPr lang="fr-F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1008112"/>
          </a:xfrm>
        </p:spPr>
        <p:txBody>
          <a:bodyPr>
            <a:noAutofit/>
          </a:bodyPr>
          <a:lstStyle/>
          <a:p>
            <a:r>
              <a:rPr lang="fr-FR" sz="2800" dirty="0" smtClean="0"/>
              <a:t>Permet un branchement conditionnel en fonction de l’évaluation d’une valeur discrète</a:t>
            </a:r>
          </a:p>
          <a:p>
            <a:r>
              <a:rPr lang="fr-FR" sz="2800" dirty="0" smtClean="0"/>
              <a:t>Permet d’éviter des « if » … « </a:t>
            </a:r>
            <a:r>
              <a:rPr lang="fr-FR" sz="2800" dirty="0" err="1" smtClean="0"/>
              <a:t>else</a:t>
            </a:r>
            <a:r>
              <a:rPr lang="fr-FR" sz="2800" dirty="0" smtClean="0"/>
              <a:t> » en cascade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900418"/>
            <a:ext cx="4944219" cy="3550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385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24936" cy="1143000"/>
          </a:xfrm>
        </p:spPr>
        <p:txBody>
          <a:bodyPr>
            <a:noAutofit/>
          </a:bodyPr>
          <a:lstStyle/>
          <a:p>
            <a:r>
              <a:rPr lang="fr-FR" sz="4000" dirty="0" smtClean="0"/>
              <a:t>La boucle « for »</a:t>
            </a:r>
            <a:endParaRPr lang="fr-F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1008112"/>
          </a:xfrm>
        </p:spPr>
        <p:txBody>
          <a:bodyPr>
            <a:noAutofit/>
          </a:bodyPr>
          <a:lstStyle/>
          <a:p>
            <a:r>
              <a:rPr lang="fr-FR" sz="2800" dirty="0" smtClean="0"/>
              <a:t>Permet d’exécuter un nombre prédéterminé de fois un bloc d’instructions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492896"/>
            <a:ext cx="555307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872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24936" cy="1143000"/>
          </a:xfrm>
        </p:spPr>
        <p:txBody>
          <a:bodyPr>
            <a:noAutofit/>
          </a:bodyPr>
          <a:lstStyle/>
          <a:p>
            <a:r>
              <a:rPr lang="fr-FR" sz="4000" dirty="0" smtClean="0"/>
              <a:t>Le boucle « </a:t>
            </a:r>
            <a:r>
              <a:rPr lang="fr-FR" sz="4000" dirty="0" err="1" smtClean="0"/>
              <a:t>while</a:t>
            </a:r>
            <a:r>
              <a:rPr lang="fr-FR" sz="4000" dirty="0" smtClean="0"/>
              <a:t> »</a:t>
            </a:r>
            <a:endParaRPr lang="fr-F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1008112"/>
          </a:xfrm>
        </p:spPr>
        <p:txBody>
          <a:bodyPr>
            <a:noAutofit/>
          </a:bodyPr>
          <a:lstStyle/>
          <a:p>
            <a:r>
              <a:rPr lang="fr-FR" sz="2800" dirty="0" smtClean="0"/>
              <a:t>Permet d’exécuter un bloc d’instructions tant qu’une condition est vérifiée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493" y="2420888"/>
            <a:ext cx="57054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250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24936" cy="1143000"/>
          </a:xfrm>
        </p:spPr>
        <p:txBody>
          <a:bodyPr>
            <a:noAutofit/>
          </a:bodyPr>
          <a:lstStyle/>
          <a:p>
            <a:r>
              <a:rPr lang="fr-FR" sz="4000" dirty="0" smtClean="0"/>
              <a:t>Le boucle « do » … « </a:t>
            </a:r>
            <a:r>
              <a:rPr lang="fr-FR" sz="4000" dirty="0" err="1" smtClean="0"/>
              <a:t>while</a:t>
            </a:r>
            <a:r>
              <a:rPr lang="fr-FR" sz="4000" dirty="0" smtClean="0"/>
              <a:t> »</a:t>
            </a:r>
            <a:endParaRPr lang="fr-F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1008112"/>
          </a:xfrm>
        </p:spPr>
        <p:txBody>
          <a:bodyPr>
            <a:noAutofit/>
          </a:bodyPr>
          <a:lstStyle/>
          <a:p>
            <a:r>
              <a:rPr lang="fr-FR" sz="2800" dirty="0" smtClean="0"/>
              <a:t>Permet d’exécuter, au minimum une fois, un bloc d’instructions tant qu’une condition est vérifiée</a:t>
            </a:r>
          </a:p>
        </p:txBody>
      </p:sp>
      <p:pic>
        <p:nvPicPr>
          <p:cNvPr id="5122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852936"/>
            <a:ext cx="617220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88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24936" cy="1143000"/>
          </a:xfrm>
        </p:spPr>
        <p:txBody>
          <a:bodyPr>
            <a:noAutofit/>
          </a:bodyPr>
          <a:lstStyle/>
          <a:p>
            <a:r>
              <a:rPr lang="fr-FR" sz="4000" dirty="0" smtClean="0"/>
              <a:t>L’instruction « </a:t>
            </a:r>
            <a:r>
              <a:rPr lang="fr-FR" sz="4000" dirty="0" err="1" smtClean="0"/>
              <a:t>foreach</a:t>
            </a:r>
            <a:r>
              <a:rPr lang="fr-FR" sz="4000" dirty="0" smtClean="0"/>
              <a:t> »</a:t>
            </a:r>
            <a:endParaRPr lang="fr-F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1008112"/>
          </a:xfrm>
        </p:spPr>
        <p:txBody>
          <a:bodyPr>
            <a:noAutofit/>
          </a:bodyPr>
          <a:lstStyle/>
          <a:p>
            <a:r>
              <a:rPr lang="fr-FR" sz="2800" dirty="0" smtClean="0"/>
              <a:t>Permet de parcourir un tableau et de lire, soit les valeurs, soit les couples « clé, valeur »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3" y="2348880"/>
            <a:ext cx="6138112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807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du langage PHP</a:t>
            </a:r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303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24936" cy="1143000"/>
          </a:xfrm>
        </p:spPr>
        <p:txBody>
          <a:bodyPr>
            <a:noAutofit/>
          </a:bodyPr>
          <a:lstStyle/>
          <a:p>
            <a:r>
              <a:rPr lang="fr-FR" sz="4000" dirty="0" smtClean="0"/>
              <a:t>L’instruction « break »</a:t>
            </a:r>
            <a:endParaRPr lang="fr-F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1008112"/>
          </a:xfrm>
        </p:spPr>
        <p:txBody>
          <a:bodyPr>
            <a:noAutofit/>
          </a:bodyPr>
          <a:lstStyle/>
          <a:p>
            <a:r>
              <a:rPr lang="fr-FR" sz="2800" dirty="0" smtClean="0"/>
              <a:t>Permet de sortir, à tout moment, d’une boucle, en fonction d’une valeur booléenne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4824536" cy="41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15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formulaires</a:t>
            </a:r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04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24936" cy="1143000"/>
          </a:xfrm>
        </p:spPr>
        <p:txBody>
          <a:bodyPr>
            <a:noAutofit/>
          </a:bodyPr>
          <a:lstStyle/>
          <a:p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Définition</a:t>
            </a:r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1440160"/>
          </a:xfrm>
        </p:spPr>
        <p:txBody>
          <a:bodyPr>
            <a:noAutofit/>
          </a:bodyPr>
          <a:lstStyle/>
          <a:p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formulaire est un ensemble de champs de saisie permettant à un internaute d’envoyer des informations au serveur</a:t>
            </a:r>
          </a:p>
          <a:p>
            <a:endParaRPr lang="fr-FR" sz="2800" dirty="0" smtClean="0"/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854369"/>
            <a:ext cx="4896544" cy="353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81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24936" cy="1143000"/>
          </a:xfrm>
        </p:spPr>
        <p:txBody>
          <a:bodyPr>
            <a:noAutofit/>
          </a:bodyPr>
          <a:lstStyle/>
          <a:p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4464496" cy="312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59" y="3479405"/>
            <a:ext cx="4702325" cy="314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092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24936" cy="1143000"/>
          </a:xfrm>
        </p:spPr>
        <p:txBody>
          <a:bodyPr>
            <a:noAutofit/>
          </a:bodyPr>
          <a:lstStyle/>
          <a:p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Eléments</a:t>
            </a:r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112568"/>
          </a:xfrm>
        </p:spPr>
        <p:txBody>
          <a:bodyPr>
            <a:noAutofit/>
          </a:bodyPr>
          <a:lstStyle/>
          <a:p>
            <a:r>
              <a:rPr lang="fr-FR" sz="2800" dirty="0"/>
              <a:t>&lt;input type</a:t>
            </a:r>
            <a:r>
              <a:rPr lang="fr-FR" sz="2800" dirty="0" smtClean="0"/>
              <a:t>= "</a:t>
            </a:r>
            <a:r>
              <a:rPr lang="fr-FR" sz="2800" dirty="0" err="1"/>
              <a:t>text</a:t>
            </a:r>
            <a:r>
              <a:rPr lang="fr-FR" sz="2800" dirty="0"/>
              <a:t>" </a:t>
            </a:r>
            <a:r>
              <a:rPr lang="fr-FR" sz="2800" dirty="0" smtClean="0"/>
              <a:t>/&gt;</a:t>
            </a:r>
          </a:p>
          <a:p>
            <a:r>
              <a:rPr lang="fr-FR" sz="2800" dirty="0"/>
              <a:t>&lt;input type</a:t>
            </a:r>
            <a:r>
              <a:rPr lang="fr-FR" sz="2800" dirty="0" smtClean="0"/>
              <a:t>= "</a:t>
            </a:r>
            <a:r>
              <a:rPr lang="fr-FR" sz="2800" dirty="0" err="1" smtClean="0"/>
              <a:t>password</a:t>
            </a:r>
            <a:r>
              <a:rPr lang="fr-FR" sz="2800" dirty="0" smtClean="0"/>
              <a:t>" /&gt;</a:t>
            </a:r>
          </a:p>
          <a:p>
            <a:r>
              <a:rPr lang="fr-FR" sz="2800" dirty="0"/>
              <a:t>&lt;input type= </a:t>
            </a:r>
            <a:r>
              <a:rPr lang="fr-FR" sz="2800" dirty="0" smtClean="0"/>
              <a:t>"</a:t>
            </a:r>
            <a:r>
              <a:rPr lang="fr-FR" sz="2800" dirty="0" err="1" smtClean="0"/>
              <a:t>checkbox</a:t>
            </a:r>
            <a:r>
              <a:rPr lang="fr-FR" sz="2800" dirty="0" smtClean="0"/>
              <a:t>" </a:t>
            </a:r>
            <a:r>
              <a:rPr lang="fr-FR" sz="2800" dirty="0"/>
              <a:t>/&gt;</a:t>
            </a:r>
          </a:p>
          <a:p>
            <a:r>
              <a:rPr lang="fr-FR" sz="2800" dirty="0"/>
              <a:t>&lt;input type= </a:t>
            </a:r>
            <a:r>
              <a:rPr lang="fr-FR" sz="2800" dirty="0" smtClean="0"/>
              <a:t>"radio" /&gt;</a:t>
            </a:r>
          </a:p>
          <a:p>
            <a:r>
              <a:rPr lang="fr-FR" sz="2800" dirty="0"/>
              <a:t>&lt;input type= </a:t>
            </a:r>
            <a:r>
              <a:rPr lang="fr-FR" sz="2800" dirty="0" smtClean="0"/>
              <a:t>"</a:t>
            </a:r>
            <a:r>
              <a:rPr lang="fr-FR" sz="2800" dirty="0" err="1" smtClean="0"/>
              <a:t>submit</a:t>
            </a:r>
            <a:r>
              <a:rPr lang="fr-FR" sz="2800" dirty="0" smtClean="0"/>
              <a:t>" /&gt;</a:t>
            </a:r>
          </a:p>
          <a:p>
            <a:r>
              <a:rPr lang="fr-FR" sz="2800" dirty="0"/>
              <a:t>&lt;input type= </a:t>
            </a:r>
            <a:r>
              <a:rPr lang="fr-FR" sz="2800" dirty="0" smtClean="0"/>
              <a:t>"reset" /&gt;</a:t>
            </a:r>
          </a:p>
          <a:p>
            <a:r>
              <a:rPr lang="fr-FR" sz="2800" dirty="0"/>
              <a:t>&lt;input type= </a:t>
            </a:r>
            <a:r>
              <a:rPr lang="fr-FR" sz="2800" dirty="0" smtClean="0"/>
              <a:t>"file" /&gt;</a:t>
            </a:r>
          </a:p>
          <a:p>
            <a:r>
              <a:rPr lang="fr-FR" sz="2800" dirty="0"/>
              <a:t>&lt;input type= </a:t>
            </a:r>
            <a:r>
              <a:rPr lang="fr-FR" sz="2800" dirty="0" smtClean="0"/>
              <a:t>« </a:t>
            </a:r>
            <a:r>
              <a:rPr lang="fr-FR" sz="2800" dirty="0" err="1" smtClean="0"/>
              <a:t>hidden</a:t>
            </a:r>
            <a:r>
              <a:rPr lang="fr-FR" sz="2800" dirty="0" smtClean="0"/>
              <a:t>" /&gt;</a:t>
            </a:r>
          </a:p>
          <a:p>
            <a:r>
              <a:rPr lang="fr-FR" sz="2800" dirty="0" smtClean="0"/>
              <a:t>&lt;</a:t>
            </a:r>
            <a:r>
              <a:rPr lang="fr-FR" sz="2800" dirty="0" err="1" smtClean="0"/>
              <a:t>textarea</a:t>
            </a:r>
            <a:r>
              <a:rPr lang="fr-FR" sz="2800" dirty="0" smtClean="0"/>
              <a:t>&gt;</a:t>
            </a:r>
          </a:p>
          <a:p>
            <a:r>
              <a:rPr lang="fr-FR" sz="2800" dirty="0" smtClean="0"/>
              <a:t>&lt;select&gt;</a:t>
            </a:r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 smtClean="0"/>
          </a:p>
        </p:txBody>
      </p:sp>
    </p:spTree>
    <p:extLst>
      <p:ext uri="{BB962C8B-B14F-4D97-AF65-F5344CB8AC3E}">
        <p14:creationId xmlns:p14="http://schemas.microsoft.com/office/powerpoint/2010/main" val="246859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24936" cy="1143000"/>
          </a:xfrm>
        </p:spPr>
        <p:txBody>
          <a:bodyPr>
            <a:noAutofit/>
          </a:bodyPr>
          <a:lstStyle/>
          <a:p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Traitement des données (1)</a:t>
            </a:r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3960440" cy="46805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Méthode POST</a:t>
            </a:r>
          </a:p>
          <a:p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informations circulent dans l’en-tête HTTP</a:t>
            </a:r>
          </a:p>
          <a:p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Tableau superglobal $_POST</a:t>
            </a:r>
          </a:p>
          <a:p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echo $_POST[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prenom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'];</a:t>
            </a: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88024" y="1340768"/>
            <a:ext cx="3960440" cy="4680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Méthode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informations circulent en clair dans la barre d’adresse</a:t>
            </a:r>
          </a:p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superglobal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$_GET</a:t>
            </a:r>
          </a:p>
          <a:p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$_GET['prenom'];</a:t>
            </a: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800" dirty="0" smtClean="0"/>
          </a:p>
          <a:p>
            <a:endParaRPr lang="fr-FR" sz="2800" dirty="0" smtClean="0"/>
          </a:p>
          <a:p>
            <a:endParaRPr lang="fr-FR" sz="2800" dirty="0" smtClean="0"/>
          </a:p>
          <a:p>
            <a:endParaRPr lang="fr-FR" sz="2800" dirty="0" smtClean="0"/>
          </a:p>
          <a:p>
            <a:endParaRPr lang="fr-FR" sz="2800" dirty="0" smtClean="0"/>
          </a:p>
          <a:p>
            <a:endParaRPr lang="fr-FR" sz="28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3224" y="5254458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tableau superblobal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$_REQUEST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regroupe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tableaux $_GET, $_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POST, $_COOKIE et $_FILES</a:t>
            </a:r>
            <a:endParaRPr lang="fr-FR" sz="2800" dirty="0" smtClean="0"/>
          </a:p>
        </p:txBody>
      </p:sp>
    </p:spTree>
    <p:extLst>
      <p:ext uri="{BB962C8B-B14F-4D97-AF65-F5344CB8AC3E}">
        <p14:creationId xmlns:p14="http://schemas.microsoft.com/office/powerpoint/2010/main" val="333647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24936" cy="1143000"/>
          </a:xfrm>
        </p:spPr>
        <p:txBody>
          <a:bodyPr>
            <a:noAutofit/>
          </a:bodyPr>
          <a:lstStyle/>
          <a:p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Traitement des données </a:t>
            </a:r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268760"/>
            <a:ext cx="5932429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788" y="4221088"/>
            <a:ext cx="3744416" cy="236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42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fonctions</a:t>
            </a:r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930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24936" cy="1143000"/>
          </a:xfrm>
        </p:spPr>
        <p:txBody>
          <a:bodyPr>
            <a:noAutofit/>
          </a:bodyPr>
          <a:lstStyle/>
          <a:p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modules</a:t>
            </a:r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1656184"/>
          </a:xfrm>
        </p:spPr>
        <p:txBody>
          <a:bodyPr>
            <a:noAutofit/>
          </a:bodyPr>
          <a:lstStyle/>
          <a:p>
            <a:r>
              <a:rPr lang="fr-FR" sz="2400" dirty="0" smtClean="0"/>
              <a:t>Fonctions écrites en C</a:t>
            </a:r>
          </a:p>
          <a:p>
            <a:r>
              <a:rPr lang="fr-FR" sz="2400" dirty="0" smtClean="0"/>
              <a:t>Groupées dans des modules</a:t>
            </a:r>
          </a:p>
          <a:p>
            <a:r>
              <a:rPr lang="fr-FR" sz="2400" dirty="0" err="1" smtClean="0"/>
              <a:t>get_loaded_extensions</a:t>
            </a:r>
            <a:r>
              <a:rPr lang="fr-FR" sz="2400" dirty="0" smtClean="0"/>
              <a:t>() liste les modules installés</a:t>
            </a:r>
            <a:endParaRPr lang="fr-FR" sz="2400" dirty="0"/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12" y="2996952"/>
            <a:ext cx="3622601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996952"/>
            <a:ext cx="3726052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4283968" y="4437112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91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24936" cy="1143000"/>
          </a:xfrm>
        </p:spPr>
        <p:txBody>
          <a:bodyPr>
            <a:noAutofit/>
          </a:bodyPr>
          <a:lstStyle/>
          <a:p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fonctions internes</a:t>
            </a:r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1656184"/>
          </a:xfrm>
        </p:spPr>
        <p:txBody>
          <a:bodyPr>
            <a:noAutofit/>
          </a:bodyPr>
          <a:lstStyle/>
          <a:p>
            <a:r>
              <a:rPr lang="fr-FR" sz="2800" dirty="0" smtClean="0"/>
              <a:t>Chaque module groupe un ensemble de fonctions</a:t>
            </a:r>
          </a:p>
          <a:p>
            <a:r>
              <a:rPr lang="fr-FR" sz="2800" dirty="0" err="1" smtClean="0"/>
              <a:t>get_extensions_funcs</a:t>
            </a:r>
            <a:r>
              <a:rPr lang="fr-FR" sz="2800" dirty="0" smtClean="0"/>
              <a:t>() retourne la liste des fonctions d’un module</a:t>
            </a:r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4303400" y="4566206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45" y="3369398"/>
            <a:ext cx="3924826" cy="3113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408" y="3315947"/>
            <a:ext cx="3633284" cy="3297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976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Qu’est ce que PHP ?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PHP: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Hypertext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Preprocessor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langage informatique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Permet de produire des pages Web dynamiques via un serveur Web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Utilisé par 80% des sites Web dans le monde (Facebook,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Syntaxiquement proche du C, C++, Java …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10729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24936" cy="1143000"/>
          </a:xfrm>
        </p:spPr>
        <p:txBody>
          <a:bodyPr>
            <a:noAutofit/>
          </a:bodyPr>
          <a:lstStyle/>
          <a:p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Création de fonctions personnalisées</a:t>
            </a:r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2088232"/>
          </a:xfrm>
        </p:spPr>
        <p:txBody>
          <a:bodyPr>
            <a:noAutofit/>
          </a:bodyPr>
          <a:lstStyle/>
          <a:p>
            <a:r>
              <a:rPr lang="fr-FR" sz="2400" dirty="0" smtClean="0"/>
              <a:t>Le nom doit être unique</a:t>
            </a:r>
          </a:p>
          <a:p>
            <a:r>
              <a:rPr lang="fr-FR" sz="2400" dirty="0" smtClean="0"/>
              <a:t>Les paramètres sont passés entre parenthèses</a:t>
            </a:r>
          </a:p>
          <a:p>
            <a:r>
              <a:rPr lang="fr-FR" sz="2400" dirty="0" smtClean="0"/>
              <a:t>Elle peut être définie n’importe où dans le script</a:t>
            </a:r>
          </a:p>
          <a:p>
            <a:r>
              <a:rPr lang="fr-FR" sz="2400" dirty="0" smtClean="0"/>
              <a:t>Elle peut retourner aucune, une ou plusieurs valeurs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356992"/>
            <a:ext cx="3816424" cy="304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07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24936" cy="1143000"/>
          </a:xfrm>
        </p:spPr>
        <p:txBody>
          <a:bodyPr>
            <a:noAutofit/>
          </a:bodyPr>
          <a:lstStyle/>
          <a:p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paramètres par défaut</a:t>
            </a:r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76064"/>
          </a:xfrm>
        </p:spPr>
        <p:txBody>
          <a:bodyPr>
            <a:noAutofit/>
          </a:bodyPr>
          <a:lstStyle/>
          <a:p>
            <a:r>
              <a:rPr lang="fr-FR" sz="2800" dirty="0" smtClean="0"/>
              <a:t>Ils doivent obligatoirement se trouver en dernier</a:t>
            </a:r>
            <a:endParaRPr lang="fr-FR" sz="2800" dirty="0"/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13" y="2348880"/>
            <a:ext cx="4664678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933056"/>
            <a:ext cx="380773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24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24936" cy="1143000"/>
          </a:xfrm>
        </p:spPr>
        <p:txBody>
          <a:bodyPr>
            <a:noAutofit/>
          </a:bodyPr>
          <a:lstStyle/>
          <a:p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 particuliers de fonctions</a:t>
            </a:r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2520280"/>
          </a:xfrm>
        </p:spPr>
        <p:txBody>
          <a:bodyPr>
            <a:noAutofit/>
          </a:bodyPr>
          <a:lstStyle/>
          <a:p>
            <a:r>
              <a:rPr lang="fr-FR" sz="2800" dirty="0" smtClean="0"/>
              <a:t>Les fonctions dynamiques : leur nom est contenu dans une variable de type chaîne </a:t>
            </a:r>
          </a:p>
          <a:p>
            <a:r>
              <a:rPr lang="fr-FR" sz="2800" dirty="0" smtClean="0"/>
              <a:t>Les fonctions à nombre d’arguments variable : un tableau est passé en paramètre</a:t>
            </a:r>
          </a:p>
          <a:p>
            <a:r>
              <a:rPr lang="fr-FR" sz="2800" dirty="0" smtClean="0"/>
              <a:t>Les fonctions récursives : elle s’appelle elle-même</a:t>
            </a:r>
          </a:p>
          <a:p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  <a:p>
            <a:endParaRPr lang="fr-FR" sz="2800" dirty="0"/>
          </a:p>
          <a:p>
            <a:pPr marL="0" indent="0">
              <a:buNone/>
            </a:pPr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149080"/>
            <a:ext cx="2952328" cy="23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4067944" y="4936346"/>
            <a:ext cx="1008112" cy="355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140" y="4124826"/>
            <a:ext cx="3525498" cy="23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167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fichiers, les cookies &amp; les sessions</a:t>
            </a:r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108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24936" cy="1143000"/>
          </a:xfrm>
        </p:spPr>
        <p:txBody>
          <a:bodyPr>
            <a:noAutofit/>
          </a:bodyPr>
          <a:lstStyle/>
          <a:p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fonction </a:t>
            </a:r>
            <a:r>
              <a:rPr lang="fr-FR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0801524"/>
              </p:ext>
            </p:extLst>
          </p:nvPr>
        </p:nvGraphicFramePr>
        <p:xfrm>
          <a:off x="755576" y="3212976"/>
          <a:ext cx="7416824" cy="3345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548"/>
                <a:gridCol w="6508276"/>
              </a:tblGrid>
              <a:tr h="318581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Mode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Description</a:t>
                      </a:r>
                      <a:endParaRPr lang="fr-FR" sz="1600" dirty="0"/>
                    </a:p>
                  </a:txBody>
                  <a:tcPr/>
                </a:tc>
              </a:tr>
              <a:tr h="318581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600" dirty="0" smtClean="0">
                          <a:effectLst/>
                        </a:rPr>
                        <a:t>ouverture </a:t>
                      </a:r>
                      <a:r>
                        <a:rPr lang="fr-FR" sz="1600" dirty="0">
                          <a:effectLst/>
                        </a:rPr>
                        <a:t>en lecture seulement</a:t>
                      </a:r>
                    </a:p>
                  </a:txBody>
                  <a:tcPr marL="47625" marR="47625" marT="47625" marB="47625"/>
                </a:tc>
              </a:tr>
              <a:tr h="553152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w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600" dirty="0" smtClean="0">
                          <a:effectLst/>
                        </a:rPr>
                        <a:t>ouverture </a:t>
                      </a:r>
                      <a:r>
                        <a:rPr lang="fr-FR" sz="1600" dirty="0">
                          <a:effectLst/>
                        </a:rPr>
                        <a:t>en écriture seulement (la fonction crée le fichier s'il n'existe pas)</a:t>
                      </a:r>
                    </a:p>
                  </a:txBody>
                  <a:tcPr marL="47625" marR="47625" marT="47625" marB="47625"/>
                </a:tc>
              </a:tr>
              <a:tr h="553152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a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600" dirty="0" smtClean="0">
                          <a:effectLst/>
                        </a:rPr>
                        <a:t>ouverture </a:t>
                      </a:r>
                      <a:r>
                        <a:rPr lang="fr-FR" sz="1600" dirty="0">
                          <a:effectLst/>
                        </a:rPr>
                        <a:t>en écriture seulement avec ajout du contenu à la fin du fichier (la fonction crée le fichier s'il n'existe pas)</a:t>
                      </a:r>
                    </a:p>
                  </a:txBody>
                  <a:tcPr marL="47625" marR="47625" marT="47625" marB="47625"/>
                </a:tc>
              </a:tr>
              <a:tr h="318581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r+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600" dirty="0" smtClean="0">
                          <a:effectLst/>
                        </a:rPr>
                        <a:t>ouverture </a:t>
                      </a:r>
                      <a:r>
                        <a:rPr lang="fr-FR" sz="1600" dirty="0">
                          <a:effectLst/>
                        </a:rPr>
                        <a:t>en lecture et écriture</a:t>
                      </a:r>
                    </a:p>
                  </a:txBody>
                  <a:tcPr marL="47625" marR="47625" marT="47625" marB="47625"/>
                </a:tc>
              </a:tr>
              <a:tr h="553152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w+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600" dirty="0" smtClean="0">
                          <a:effectLst/>
                        </a:rPr>
                        <a:t>ouverture </a:t>
                      </a:r>
                      <a:r>
                        <a:rPr lang="fr-FR" sz="1600" dirty="0">
                          <a:effectLst/>
                        </a:rPr>
                        <a:t>en lecture et écriture (la fonction crée le fichier s'il n'existe pas)</a:t>
                      </a:r>
                    </a:p>
                  </a:txBody>
                  <a:tcPr marL="47625" marR="47625" marT="47625" marB="47625"/>
                </a:tc>
              </a:tr>
              <a:tr h="553152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a+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600" dirty="0" smtClean="0">
                          <a:effectLst/>
                        </a:rPr>
                        <a:t>ouverture </a:t>
                      </a:r>
                      <a:r>
                        <a:rPr lang="fr-FR" sz="1600" dirty="0">
                          <a:effectLst/>
                        </a:rPr>
                        <a:t>en lecture et écriture avec ajout du contenu à la fin du fichier (la fonction crée le fichier s'il n'existe pas)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467544" y="1556792"/>
            <a:ext cx="8229600" cy="1584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entier </a:t>
            </a:r>
            <a:r>
              <a:rPr lang="fr-FR" sz="2000" dirty="0" err="1"/>
              <a:t>fopen</a:t>
            </a:r>
            <a:r>
              <a:rPr lang="fr-FR" sz="2000" dirty="0"/>
              <a:t>(chaine </a:t>
            </a:r>
            <a:r>
              <a:rPr lang="fr-FR" sz="2000" dirty="0" err="1"/>
              <a:t>nomdufichier</a:t>
            </a:r>
            <a:r>
              <a:rPr lang="fr-FR" sz="2000" dirty="0"/>
              <a:t>, chaine mode</a:t>
            </a:r>
            <a:r>
              <a:rPr lang="fr-FR" sz="2000" dirty="0" smtClean="0"/>
              <a:t>);</a:t>
            </a:r>
          </a:p>
          <a:p>
            <a:r>
              <a:rPr lang="fr-FR" sz="2000" dirty="0" err="1" smtClean="0"/>
              <a:t>Nomdufichier</a:t>
            </a:r>
            <a:r>
              <a:rPr lang="fr-FR" sz="2000" dirty="0" smtClean="0"/>
              <a:t> peut être un chemin</a:t>
            </a:r>
          </a:p>
          <a:p>
            <a:pPr lvl="1"/>
            <a:r>
              <a:rPr lang="fr-FR" sz="2000" dirty="0" smtClean="0"/>
              <a:t>Relatif </a:t>
            </a:r>
            <a:r>
              <a:rPr lang="fr-FR" sz="2000" dirty="0"/>
              <a:t>: "../../</a:t>
            </a:r>
            <a:r>
              <a:rPr lang="fr-FR" sz="2000" dirty="0" err="1" smtClean="0"/>
              <a:t>repertoire</a:t>
            </a:r>
            <a:r>
              <a:rPr lang="fr-FR" sz="2000" dirty="0" smtClean="0"/>
              <a:t>/monfichier.txt</a:t>
            </a:r>
            <a:r>
              <a:rPr lang="fr-FR" sz="2000" dirty="0"/>
              <a:t>"</a:t>
            </a:r>
            <a:r>
              <a:rPr lang="fr-FR" sz="2000" dirty="0" smtClean="0"/>
              <a:t> </a:t>
            </a:r>
          </a:p>
          <a:p>
            <a:pPr lvl="1"/>
            <a:r>
              <a:rPr lang="fr-FR" sz="2000" dirty="0"/>
              <a:t>Absolu : </a:t>
            </a:r>
            <a:r>
              <a:rPr lang="fr-FR" sz="2000" dirty="0" smtClean="0"/>
              <a:t>"http</a:t>
            </a:r>
            <a:r>
              <a:rPr lang="fr-FR" sz="2000" dirty="0"/>
              <a:t>://</a:t>
            </a:r>
            <a:r>
              <a:rPr lang="fr-FR" sz="2000" dirty="0" smtClean="0"/>
              <a:t>www.lebeausite.net/repertoire/monfichier.txt"</a:t>
            </a:r>
          </a:p>
        </p:txBody>
      </p:sp>
    </p:spTree>
    <p:extLst>
      <p:ext uri="{BB962C8B-B14F-4D97-AF65-F5344CB8AC3E}">
        <p14:creationId xmlns:p14="http://schemas.microsoft.com/office/powerpoint/2010/main" val="63531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24936" cy="1143000"/>
          </a:xfrm>
        </p:spPr>
        <p:txBody>
          <a:bodyPr>
            <a:noAutofit/>
          </a:bodyPr>
          <a:lstStyle/>
          <a:p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et écriture</a:t>
            </a:r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1296144"/>
          </a:xfrm>
        </p:spPr>
        <p:txBody>
          <a:bodyPr>
            <a:normAutofit lnSpcReduction="10000"/>
          </a:bodyPr>
          <a:lstStyle/>
          <a:p>
            <a:r>
              <a:rPr lang="fr-FR" sz="2400" dirty="0"/>
              <a:t>entier </a:t>
            </a:r>
            <a:r>
              <a:rPr lang="fr-FR" sz="2400" dirty="0" err="1"/>
              <a:t>fputs</a:t>
            </a:r>
            <a:r>
              <a:rPr lang="fr-FR" sz="2400" dirty="0"/>
              <a:t>(entier </a:t>
            </a:r>
            <a:r>
              <a:rPr lang="fr-FR" sz="2400" dirty="0" err="1"/>
              <a:t>Etat_du_fichier</a:t>
            </a:r>
            <a:r>
              <a:rPr lang="fr-FR" sz="2400" dirty="0"/>
              <a:t>, chaine Sortie</a:t>
            </a:r>
            <a:r>
              <a:rPr lang="fr-FR" sz="2400" dirty="0" smtClean="0"/>
              <a:t>); </a:t>
            </a:r>
          </a:p>
          <a:p>
            <a:r>
              <a:rPr lang="fr-FR" sz="2400" dirty="0"/>
              <a:t>chaîne </a:t>
            </a:r>
            <a:r>
              <a:rPr lang="fr-FR" sz="2400" dirty="0" err="1"/>
              <a:t>fgets</a:t>
            </a:r>
            <a:r>
              <a:rPr lang="fr-FR" sz="2400" dirty="0"/>
              <a:t>(entier </a:t>
            </a:r>
            <a:r>
              <a:rPr lang="fr-FR" sz="2400" dirty="0" err="1"/>
              <a:t>Etat_du_fichier</a:t>
            </a:r>
            <a:r>
              <a:rPr lang="fr-FR" sz="2400" dirty="0"/>
              <a:t>, entier Longueur</a:t>
            </a:r>
            <a:r>
              <a:rPr lang="fr-FR" sz="2400" dirty="0" smtClean="0"/>
              <a:t>);</a:t>
            </a:r>
          </a:p>
          <a:p>
            <a:r>
              <a:rPr lang="fr-FR" sz="2400" dirty="0" err="1"/>
              <a:t>bool</a:t>
            </a:r>
            <a:r>
              <a:rPr lang="fr-FR" sz="2400" dirty="0"/>
              <a:t> </a:t>
            </a:r>
            <a:r>
              <a:rPr lang="fr-FR" sz="2400" dirty="0" err="1"/>
              <a:t>feof</a:t>
            </a:r>
            <a:r>
              <a:rPr lang="fr-FR" sz="2400" dirty="0"/>
              <a:t> ( resource $</a:t>
            </a:r>
            <a:r>
              <a:rPr lang="fr-FR" sz="2400" dirty="0" err="1"/>
              <a:t>handle</a:t>
            </a:r>
            <a:r>
              <a:rPr lang="fr-FR" sz="2400" dirty="0"/>
              <a:t> 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924944"/>
            <a:ext cx="4138762" cy="3501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528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24936" cy="1143000"/>
          </a:xfrm>
        </p:spPr>
        <p:txBody>
          <a:bodyPr>
            <a:noAutofit/>
          </a:bodyPr>
          <a:lstStyle/>
          <a:p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Verrouillage des fichiers</a:t>
            </a:r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2468982"/>
              </p:ext>
            </p:extLst>
          </p:nvPr>
        </p:nvGraphicFramePr>
        <p:xfrm>
          <a:off x="467544" y="2780928"/>
          <a:ext cx="8229600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578132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Type de lock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Type de blocage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flock</a:t>
                      </a:r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($</a:t>
                      </a:r>
                      <a:r>
                        <a:rPr lang="fr-F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id_file,LOCK_SH</a:t>
                      </a:r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bloque l’écriture dans le fichier mais laisse le libre accès en</a:t>
                      </a:r>
                    </a:p>
                    <a:p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lecture à tous les utilisateurs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flock</a:t>
                      </a:r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($</a:t>
                      </a:r>
                      <a:r>
                        <a:rPr lang="fr-F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id_file,LOCK_EX</a:t>
                      </a:r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bloque l’écriture et la lecture du fichier par un autre script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flock</a:t>
                      </a:r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($</a:t>
                      </a:r>
                      <a:r>
                        <a:rPr lang="fr-FR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id_file,LOCK_UN</a:t>
                      </a:r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libère le verrou installé précédemment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467544" y="1700809"/>
            <a:ext cx="8229600" cy="7200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err="1"/>
              <a:t>boolean</a:t>
            </a:r>
            <a:r>
              <a:rPr lang="fr-FR" sz="2000" dirty="0"/>
              <a:t> </a:t>
            </a:r>
            <a:r>
              <a:rPr lang="fr-FR" sz="2000" dirty="0" err="1"/>
              <a:t>flock</a:t>
            </a:r>
            <a:r>
              <a:rPr lang="fr-FR" sz="2000" dirty="0"/>
              <a:t>(resource $</a:t>
            </a:r>
            <a:r>
              <a:rPr lang="fr-FR" sz="2000" dirty="0" err="1"/>
              <a:t>id_file,int</a:t>
            </a:r>
            <a:r>
              <a:rPr lang="fr-FR" sz="2000" dirty="0"/>
              <a:t> N) permet de de verrouiller </a:t>
            </a:r>
            <a:r>
              <a:rPr lang="fr-FR" sz="2000" dirty="0" smtClean="0"/>
              <a:t>le fichier </a:t>
            </a:r>
            <a:r>
              <a:rPr lang="fr-FR" sz="2000" dirty="0"/>
              <a:t>en en bloquant partiellement ou complètement l’accès pour d’autres utilisateurs</a:t>
            </a:r>
            <a:endParaRPr lang="fr-FR" sz="2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2555776" y="4590256"/>
            <a:ext cx="37609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$</a:t>
            </a:r>
            <a:r>
              <a:rPr lang="fr-FR" sz="1600" dirty="0" err="1"/>
              <a:t>id_file</a:t>
            </a:r>
            <a:r>
              <a:rPr lang="fr-FR" sz="1600" dirty="0"/>
              <a:t> = </a:t>
            </a:r>
            <a:r>
              <a:rPr lang="fr-FR" sz="1600" dirty="0" err="1"/>
              <a:t>fopen</a:t>
            </a:r>
            <a:r>
              <a:rPr lang="fr-FR" sz="1600" dirty="0" smtClean="0"/>
              <a:t>(« lefichier.</a:t>
            </a:r>
            <a:r>
              <a:rPr lang="fr-FR" sz="1600" dirty="0" err="1" smtClean="0"/>
              <a:t>txt</a:t>
            </a:r>
            <a:r>
              <a:rPr lang="fr-FR" sz="1600" dirty="0"/>
              <a:t>","mode");</a:t>
            </a:r>
          </a:p>
          <a:p>
            <a:r>
              <a:rPr lang="fr-FR" sz="1600" dirty="0" err="1"/>
              <a:t>flock</a:t>
            </a:r>
            <a:r>
              <a:rPr lang="fr-FR" sz="1600" dirty="0"/>
              <a:t>($</a:t>
            </a:r>
            <a:r>
              <a:rPr lang="fr-FR" sz="1600" dirty="0" err="1"/>
              <a:t>id_file,LOCK_SH</a:t>
            </a:r>
            <a:r>
              <a:rPr lang="fr-FR" sz="1600" dirty="0"/>
              <a:t> ou LOCK_EX);</a:t>
            </a:r>
          </a:p>
          <a:p>
            <a:r>
              <a:rPr lang="fr-FR" sz="1600" dirty="0"/>
              <a:t>//</a:t>
            </a:r>
            <a:r>
              <a:rPr lang="fr-FR" sz="1600" dirty="0" smtClean="0"/>
              <a:t>ou </a:t>
            </a:r>
            <a:r>
              <a:rPr lang="fr-FR" sz="1600" dirty="0" err="1" smtClean="0"/>
              <a:t>flock</a:t>
            </a:r>
            <a:r>
              <a:rPr lang="fr-FR" sz="1600" dirty="0"/>
              <a:t>($id_file,1 ou 2);</a:t>
            </a:r>
          </a:p>
          <a:p>
            <a:r>
              <a:rPr lang="fr-FR" sz="1600" dirty="0"/>
              <a:t>//opérations de lecture et/ou d'écriture</a:t>
            </a:r>
          </a:p>
          <a:p>
            <a:r>
              <a:rPr lang="fr-FR" sz="1600" dirty="0" err="1"/>
              <a:t>flock</a:t>
            </a:r>
            <a:r>
              <a:rPr lang="fr-FR" sz="1600" dirty="0"/>
              <a:t>($</a:t>
            </a:r>
            <a:r>
              <a:rPr lang="fr-FR" sz="1600" dirty="0" err="1"/>
              <a:t>id_file</a:t>
            </a:r>
            <a:r>
              <a:rPr lang="fr-FR" sz="1600" dirty="0"/>
              <a:t>(LOCK_UN);</a:t>
            </a:r>
          </a:p>
          <a:p>
            <a:r>
              <a:rPr lang="fr-FR" sz="1600" dirty="0"/>
              <a:t>//</a:t>
            </a:r>
            <a:r>
              <a:rPr lang="fr-FR" sz="1600" dirty="0" smtClean="0"/>
              <a:t>ou </a:t>
            </a:r>
            <a:r>
              <a:rPr lang="fr-FR" sz="1600" dirty="0" err="1" smtClean="0"/>
              <a:t>flock</a:t>
            </a:r>
            <a:r>
              <a:rPr lang="fr-FR" sz="1600" dirty="0"/>
              <a:t>($id_file,3);</a:t>
            </a:r>
          </a:p>
          <a:p>
            <a:r>
              <a:rPr lang="fr-FR" sz="1600" dirty="0" err="1"/>
              <a:t>fclose</a:t>
            </a:r>
            <a:r>
              <a:rPr lang="fr-FR" sz="1600" dirty="0"/>
              <a:t>($</a:t>
            </a:r>
            <a:r>
              <a:rPr lang="fr-FR" sz="1600" dirty="0" err="1"/>
              <a:t>id_file</a:t>
            </a:r>
            <a:r>
              <a:rPr lang="fr-F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575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24936" cy="1143000"/>
          </a:xfrm>
        </p:spPr>
        <p:txBody>
          <a:bodyPr>
            <a:noAutofit/>
          </a:bodyPr>
          <a:lstStyle/>
          <a:p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Changements du système de fichiers</a:t>
            </a:r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320480"/>
          </a:xfrm>
        </p:spPr>
        <p:txBody>
          <a:bodyPr>
            <a:normAutofit lnSpcReduction="10000"/>
          </a:bodyPr>
          <a:lstStyle/>
          <a:p>
            <a:r>
              <a:rPr lang="fr-FR" sz="2400" dirty="0" smtClean="0"/>
              <a:t>PHP permet de :</a:t>
            </a:r>
          </a:p>
          <a:p>
            <a:pPr lvl="1"/>
            <a:r>
              <a:rPr lang="fr-FR" sz="2400" dirty="0" smtClean="0"/>
              <a:t>Copier un fichier</a:t>
            </a:r>
          </a:p>
          <a:p>
            <a:pPr lvl="1"/>
            <a:r>
              <a:rPr lang="fr-FR" sz="2400" dirty="0" smtClean="0"/>
              <a:t>Renommer un fichier</a:t>
            </a:r>
          </a:p>
          <a:p>
            <a:pPr lvl="1"/>
            <a:r>
              <a:rPr lang="fr-FR" sz="2400" dirty="0" smtClean="0"/>
              <a:t>Effacer un fichier</a:t>
            </a:r>
          </a:p>
          <a:p>
            <a:pPr lvl="1"/>
            <a:r>
              <a:rPr lang="fr-FR" sz="2400" dirty="0" smtClean="0"/>
              <a:t>Connaître son chemin d’accès complet à partir de son nom</a:t>
            </a:r>
          </a:p>
          <a:p>
            <a:pPr lvl="1"/>
            <a:r>
              <a:rPr lang="fr-FR" sz="2400" dirty="0" smtClean="0"/>
              <a:t>Accéder à différentes informations concernant un fichier telles que</a:t>
            </a:r>
          </a:p>
          <a:p>
            <a:pPr lvl="2"/>
            <a:r>
              <a:rPr lang="fr-FR" dirty="0" smtClean="0"/>
              <a:t>Sa taille</a:t>
            </a:r>
          </a:p>
          <a:p>
            <a:pPr lvl="2"/>
            <a:r>
              <a:rPr lang="fr-FR" dirty="0" smtClean="0"/>
              <a:t>Ses droits d’accès</a:t>
            </a:r>
          </a:p>
          <a:p>
            <a:pPr lvl="2"/>
            <a:r>
              <a:rPr lang="fr-FR" dirty="0" smtClean="0"/>
              <a:t>Ses dates de création ou de dernier accès</a:t>
            </a:r>
          </a:p>
          <a:p>
            <a:pPr lvl="1"/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203204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24936" cy="1143000"/>
          </a:xfrm>
        </p:spPr>
        <p:txBody>
          <a:bodyPr>
            <a:noAutofit/>
          </a:bodyPr>
          <a:lstStyle/>
          <a:p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cookies</a:t>
            </a:r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1656183"/>
          </a:xfrm>
        </p:spPr>
        <p:txBody>
          <a:bodyPr>
            <a:normAutofit fontScale="92500" lnSpcReduction="20000"/>
          </a:bodyPr>
          <a:lstStyle/>
          <a:p>
            <a:r>
              <a:rPr lang="fr-FR" sz="2400" dirty="0" smtClean="0"/>
              <a:t>Petits fichiers écrits sur le poste client par du code JavaScript ou PHP</a:t>
            </a:r>
          </a:p>
          <a:p>
            <a:r>
              <a:rPr lang="fr-FR" sz="2400" dirty="0" smtClean="0"/>
              <a:t>La fonction </a:t>
            </a:r>
            <a:r>
              <a:rPr lang="fr-FR" sz="2400" dirty="0" err="1" smtClean="0"/>
              <a:t>setcookie</a:t>
            </a:r>
            <a:r>
              <a:rPr lang="fr-FR" sz="2400" dirty="0"/>
              <a:t> définit un cookie qui sera envoyé avec le reste des </a:t>
            </a:r>
            <a:r>
              <a:rPr lang="fr-FR" sz="2400" dirty="0" smtClean="0"/>
              <a:t>en-têtes</a:t>
            </a:r>
          </a:p>
          <a:p>
            <a:r>
              <a:rPr lang="fr-FR" sz="2400" dirty="0" smtClean="0"/>
              <a:t>Accessible par </a:t>
            </a:r>
            <a:r>
              <a:rPr lang="fr-FR" sz="2400" dirty="0"/>
              <a:t>la variable $_COOKIE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429000"/>
            <a:ext cx="4392487" cy="2687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26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24936" cy="1143000"/>
          </a:xfrm>
        </p:spPr>
        <p:txBody>
          <a:bodyPr>
            <a:noAutofit/>
          </a:bodyPr>
          <a:lstStyle/>
          <a:p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sessions</a:t>
            </a:r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2232248"/>
          </a:xfrm>
        </p:spPr>
        <p:txBody>
          <a:bodyPr>
            <a:normAutofit/>
          </a:bodyPr>
          <a:lstStyle/>
          <a:p>
            <a:r>
              <a:rPr lang="fr-FR" sz="2200" dirty="0"/>
              <a:t>Le protocole HTTP est un </a:t>
            </a:r>
            <a:r>
              <a:rPr lang="fr-FR" sz="2200" dirty="0" smtClean="0"/>
              <a:t>protocole </a:t>
            </a:r>
            <a:r>
              <a:rPr lang="fr-FR" sz="2200" dirty="0"/>
              <a:t>sans état, car il n'y a pas de connexion ou de session entre le client et le </a:t>
            </a:r>
            <a:r>
              <a:rPr lang="fr-FR" sz="2200" dirty="0" smtClean="0"/>
              <a:t>serveur</a:t>
            </a:r>
          </a:p>
          <a:p>
            <a:r>
              <a:rPr lang="fr-FR" sz="2200" dirty="0" smtClean="0"/>
              <a:t>Le mécanisme des sessions permet de véhiculer des informations entre les pages d’un même site</a:t>
            </a:r>
          </a:p>
          <a:p>
            <a:r>
              <a:rPr lang="fr-FR" sz="2200" dirty="0" smtClean="0"/>
              <a:t>Il repose sur des cookies ou sur les URL appelées</a:t>
            </a:r>
          </a:p>
          <a:p>
            <a:endParaRPr lang="fr-FR" sz="2400" dirty="0" smtClean="0"/>
          </a:p>
          <a:p>
            <a:endParaRPr lang="fr-FR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82593"/>
            <a:ext cx="4039108" cy="237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915" y="3582594"/>
            <a:ext cx="4007305" cy="237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4572000" y="4437112"/>
            <a:ext cx="21602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31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Historique</a:t>
            </a:r>
            <a:endParaRPr lang="fr-FR" dirty="0"/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5488608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7421704"/>
              </p:ext>
            </p:extLst>
          </p:nvPr>
        </p:nvGraphicFramePr>
        <p:xfrm>
          <a:off x="5868144" y="4279879"/>
          <a:ext cx="2663527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327"/>
                <a:gridCol w="18002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Année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%</a:t>
                      </a:r>
                      <a:r>
                        <a:rPr lang="fr-FR" baseline="0" dirty="0" smtClean="0"/>
                        <a:t> des sites Web dans le monde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2007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70%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2010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75%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2013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75%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2016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82%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6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POO</a:t>
            </a:r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012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24936" cy="1143000"/>
          </a:xfrm>
        </p:spPr>
        <p:txBody>
          <a:bodyPr>
            <a:noAutofit/>
          </a:bodyPr>
          <a:lstStyle/>
          <a:p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Principes généraux</a:t>
            </a:r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1656183"/>
          </a:xfrm>
        </p:spPr>
        <p:txBody>
          <a:bodyPr>
            <a:normAutofit fontScale="92500" lnSpcReduction="20000"/>
          </a:bodyPr>
          <a:lstStyle/>
          <a:p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programmation Orientée Object est un paradigme de programmation informatique.</a:t>
            </a:r>
          </a:p>
          <a:p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 s’oppose à la programmation procédurale.</a:t>
            </a:r>
          </a:p>
          <a:p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 repose sur la création et l’interaction d’objets logiciels.</a:t>
            </a:r>
          </a:p>
          <a:p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Chaque objet, appelé instance, est créé sur un modèle : la classe.</a:t>
            </a:r>
          </a:p>
          <a:p>
            <a:endParaRPr lang="fr-FR" sz="2400" dirty="0"/>
          </a:p>
        </p:txBody>
      </p:sp>
      <p:pic>
        <p:nvPicPr>
          <p:cNvPr id="1028" name="Picture 4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501008"/>
            <a:ext cx="6016437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16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24936" cy="1143000"/>
          </a:xfrm>
        </p:spPr>
        <p:txBody>
          <a:bodyPr>
            <a:noAutofit/>
          </a:bodyPr>
          <a:lstStyle/>
          <a:p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classes</a:t>
            </a:r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5"/>
            <a:ext cx="8229600" cy="1296144"/>
          </a:xfrm>
        </p:spPr>
        <p:txBody>
          <a:bodyPr>
            <a:normAutofit/>
          </a:bodyPr>
          <a:lstStyle/>
          <a:p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 classe va regrouper</a:t>
            </a:r>
          </a:p>
          <a:p>
            <a:pPr lvl="1"/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 données (attributs)</a:t>
            </a:r>
          </a:p>
          <a:p>
            <a:pPr lvl="1"/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 fonctions (méthodes) pour modifier ces données.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80928"/>
            <a:ext cx="4853161" cy="3241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24936" cy="1143000"/>
          </a:xfrm>
        </p:spPr>
        <p:txBody>
          <a:bodyPr>
            <a:noAutofit/>
          </a:bodyPr>
          <a:lstStyle/>
          <a:p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Instances et références</a:t>
            </a:r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5"/>
            <a:ext cx="8229600" cy="1008112"/>
          </a:xfrm>
        </p:spPr>
        <p:txBody>
          <a:bodyPr>
            <a:normAutofit/>
          </a:bodyPr>
          <a:lstStyle/>
          <a:p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 instance d’une classe se créer avec le mot clé « new »</a:t>
            </a:r>
          </a:p>
          <a:p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 référence est l’adresse d’une instance.</a:t>
            </a:r>
          </a:p>
          <a:p>
            <a:endParaRPr lang="fr-FR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564904"/>
            <a:ext cx="4536504" cy="390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64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24936" cy="1143000"/>
          </a:xfrm>
        </p:spPr>
        <p:txBody>
          <a:bodyPr>
            <a:noAutofit/>
          </a:bodyPr>
          <a:lstStyle/>
          <a:p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L’héritage (1)</a:t>
            </a:r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5"/>
            <a:ext cx="8229600" cy="1296144"/>
          </a:xfrm>
        </p:spPr>
        <p:txBody>
          <a:bodyPr>
            <a:noAutofit/>
          </a:bodyPr>
          <a:lstStyle/>
          <a:p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L’héritage est une relation entre 2 classes (mot clé : </a:t>
            </a:r>
            <a:r>
              <a:rPr lang="fr-F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Lorsqu'une classe fille hérite d'une classe mère, elle peut alors utiliser ses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caractéristiques</a:t>
            </a:r>
          </a:p>
          <a:p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L’héritage est une relation</a:t>
            </a:r>
          </a:p>
          <a:p>
            <a:pPr lvl="1"/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Transitive</a:t>
            </a:r>
          </a:p>
          <a:p>
            <a:pPr lvl="1"/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 réflexive</a:t>
            </a:r>
          </a:p>
          <a:p>
            <a:pPr lvl="1"/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 symétrique</a:t>
            </a:r>
          </a:p>
          <a:p>
            <a:pPr lvl="1"/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Sans cycle</a:t>
            </a:r>
          </a:p>
        </p:txBody>
      </p:sp>
      <p:pic>
        <p:nvPicPr>
          <p:cNvPr id="3074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569" y="2348880"/>
            <a:ext cx="5543100" cy="370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60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24936" cy="1143000"/>
          </a:xfrm>
        </p:spPr>
        <p:txBody>
          <a:bodyPr>
            <a:noAutofit/>
          </a:bodyPr>
          <a:lstStyle/>
          <a:p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L’héritage (2)</a:t>
            </a:r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36" y="1268759"/>
            <a:ext cx="5712256" cy="4622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715755"/>
            <a:ext cx="1901011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6346264" y="3344188"/>
            <a:ext cx="432048" cy="471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6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24936" cy="1143000"/>
          </a:xfrm>
        </p:spPr>
        <p:txBody>
          <a:bodyPr>
            <a:noAutofit/>
          </a:bodyPr>
          <a:lstStyle/>
          <a:p>
            <a:r>
              <a:rPr lang="fr-FR" sz="4000" dirty="0"/>
              <a:t>Droits d'accès</a:t>
            </a:r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5"/>
            <a:ext cx="8229600" cy="1296144"/>
          </a:xfrm>
        </p:spPr>
        <p:txBody>
          <a:bodyPr>
            <a:no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propriétés et méthodes des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doivent être définies comme </a:t>
            </a: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Publiques : elles sont accessibles de n’importe où (public)</a:t>
            </a:r>
          </a:p>
          <a:p>
            <a:pPr lvl="1"/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Protégées : elles sont accessibles depuis la classe ou les classes héritées (</a:t>
            </a:r>
            <a:r>
              <a:rPr lang="fr-F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Privées: elles ne sont accessibles que depuis la classe (</a:t>
            </a:r>
            <a:r>
              <a:rPr lang="fr-F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026" name="Picture 2" descr="C:\Bac\php-libs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933056"/>
            <a:ext cx="5266804" cy="171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99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24936" cy="1143000"/>
          </a:xfrm>
        </p:spPr>
        <p:txBody>
          <a:bodyPr>
            <a:noAutofit/>
          </a:bodyPr>
          <a:lstStyle/>
          <a:p>
            <a:r>
              <a:rPr lang="fr-FR" sz="4000" dirty="0" smtClean="0"/>
              <a:t>Classes abstraites &amp; interfaces</a:t>
            </a:r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608512"/>
          </a:xfrm>
        </p:spPr>
        <p:txBody>
          <a:bodyPr>
            <a:no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classes définies comme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abstraites (« </a:t>
            </a:r>
            <a:r>
              <a:rPr lang="fr-FR" sz="2400" dirty="0" smtClean="0"/>
              <a:t>abstract »</a:t>
            </a:r>
            <a:r>
              <a:rPr lang="fr-FR" sz="2400" dirty="0"/>
              <a:t> </a:t>
            </a:r>
            <a:r>
              <a:rPr lang="fr-FR" sz="2400" dirty="0" smtClean="0"/>
              <a:t>)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peuvent pas être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instanciées</a:t>
            </a:r>
          </a:p>
          <a:p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Toute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 contenant au moins une méthode abstraite doit elle-aussi être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abstraite</a:t>
            </a: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méthodes définies comme abstraites déclarent simplement la signature de la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méthode</a:t>
            </a:r>
          </a:p>
          <a:p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 sont utiles que dans le cadre de l’héritage</a:t>
            </a:r>
          </a:p>
          <a:p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interfaces n’implémentent aucune méthode</a:t>
            </a: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interfaces sont définies en utilisant le mot-clé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classes implémentant les interfaces le font avec le mot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clé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 implements » </a:t>
            </a:r>
          </a:p>
          <a:p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5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24936" cy="1143000"/>
          </a:xfrm>
        </p:spPr>
        <p:txBody>
          <a:bodyPr>
            <a:noAutofit/>
          </a:bodyPr>
          <a:lstStyle/>
          <a:p>
            <a:r>
              <a:rPr lang="fr-FR" sz="4000" dirty="0" smtClean="0"/>
              <a:t>Constructeurs </a:t>
            </a:r>
            <a:r>
              <a:rPr lang="fr-FR" sz="4000" dirty="0"/>
              <a:t>&amp;</a:t>
            </a:r>
            <a:r>
              <a:rPr lang="fr-FR" sz="4000" dirty="0" smtClean="0"/>
              <a:t> destructeurs</a:t>
            </a:r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936104"/>
          </a:xfrm>
        </p:spPr>
        <p:txBody>
          <a:bodyPr>
            <a:noAutofit/>
          </a:bodyPr>
          <a:lstStyle/>
          <a:p>
            <a:r>
              <a:rPr lang="fr-FR" sz="2400" dirty="0" smtClean="0"/>
              <a:t>Un constructeur est appelé à la création d’une instance </a:t>
            </a:r>
          </a:p>
          <a:p>
            <a:r>
              <a:rPr lang="fr-FR" sz="2400" dirty="0" smtClean="0"/>
              <a:t>Le destructeur </a:t>
            </a:r>
            <a:r>
              <a:rPr lang="fr-FR" sz="2400" dirty="0"/>
              <a:t>est appelé </a:t>
            </a:r>
            <a:r>
              <a:rPr lang="fr-FR" sz="2400" dirty="0" smtClean="0"/>
              <a:t>à </a:t>
            </a:r>
            <a:r>
              <a:rPr lang="fr-FR" sz="2400" dirty="0"/>
              <a:t>la </a:t>
            </a:r>
            <a:r>
              <a:rPr lang="fr-FR" sz="2400" dirty="0" smtClean="0"/>
              <a:t>destruction d’une </a:t>
            </a:r>
            <a:r>
              <a:rPr lang="fr-FR" sz="2400" dirty="0"/>
              <a:t>instance 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00" y="2382396"/>
            <a:ext cx="4732387" cy="4078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140968"/>
            <a:ext cx="2748146" cy="2306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5652120" y="4077072"/>
            <a:ext cx="360040" cy="289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00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bases de </a:t>
            </a:r>
            <a:r>
              <a:rPr lang="fr-F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br>
              <a:rPr lang="fr-F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le langage SQL</a:t>
            </a:r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525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 de fonctionnement</a:t>
            </a:r>
            <a:endParaRPr lang="fr-FR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95536" y="4838215"/>
            <a:ext cx="8229600" cy="1368152"/>
          </a:xfrm>
        </p:spPr>
        <p:txBody>
          <a:bodyPr>
            <a:normAutofit/>
          </a:bodyPr>
          <a:lstStyle/>
          <a:p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serveur Web</a:t>
            </a:r>
          </a:p>
          <a:p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interpréteur PHP</a:t>
            </a:r>
          </a:p>
          <a:p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SGBD</a:t>
            </a:r>
          </a:p>
          <a:p>
            <a:endParaRPr lang="fr-FR" dirty="0" smtClean="0"/>
          </a:p>
        </p:txBody>
      </p:sp>
      <p:pic>
        <p:nvPicPr>
          <p:cNvPr id="4098" name="Picture 2" descr="http://www.memoireonline.com/12/13/8116/Mise-sous-pied-d-une-application-de-retransmission-des-radios-locales-en-ligne-au-Cameroun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40768"/>
            <a:ext cx="6120680" cy="354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508104" y="4941168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i="1" dirty="0" smtClean="0"/>
              <a:t>Architecture 3-tiers</a:t>
            </a:r>
            <a:endParaRPr lang="fr-FR" sz="2800" i="1" dirty="0"/>
          </a:p>
        </p:txBody>
      </p:sp>
    </p:spTree>
    <p:extLst>
      <p:ext uri="{BB962C8B-B14F-4D97-AF65-F5344CB8AC3E}">
        <p14:creationId xmlns:p14="http://schemas.microsoft.com/office/powerpoint/2010/main" val="269898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Généralités</a:t>
            </a:r>
            <a:endParaRPr lang="fr-F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(</a:t>
            </a:r>
            <a:r>
              <a:rPr lang="fr-FR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</a:t>
            </a:r>
            <a:r>
              <a:rPr lang="fr-FR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fr-FR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est un ensemble de langages permettant l’interaction avec des données stockées dans une base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bases de données SQL sont établies sur le modèle relationnel, qui permet de stocker des informations dans une structure composée de tables</a:t>
            </a:r>
          </a:p>
          <a:p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bases de données relationnelles sont utilisées à travers des SGBDR (</a:t>
            </a:r>
            <a:r>
              <a:rPr lang="fr-FR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Système de Gestion de Bases de Données relationnelles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comme ORACLE, SQL Server, MySQL,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PostGRE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SQL, … Ces SGBDR offrent une solution complète de gestion des données</a:t>
            </a:r>
          </a:p>
        </p:txBody>
      </p:sp>
    </p:spTree>
    <p:extLst>
      <p:ext uri="{BB962C8B-B14F-4D97-AF65-F5344CB8AC3E}">
        <p14:creationId xmlns:p14="http://schemas.microsoft.com/office/powerpoint/2010/main" val="81611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tables</a:t>
            </a:r>
            <a:endParaRPr lang="fr-F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3505944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Une table est un tableau multi-lignes où chaque colonne représente un attribut et chaque ligne une entrée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Par exemple, la table Client contient des colonnes nommées Nom, Prénom, Age et chaque ligne correspond aux informations d’un client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921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Bases de données relationnelles</a:t>
            </a:r>
            <a:endParaRPr lang="fr-F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Une base de données relationnelle est un ensemble de tables ayant un lien entre elles</a:t>
            </a:r>
            <a:endParaRPr lang="fr-FR" dirty="0"/>
          </a:p>
          <a:p>
            <a:r>
              <a:rPr lang="fr-FR" dirty="0" smtClean="0"/>
              <a:t>Il existe deux types de tables :</a:t>
            </a:r>
          </a:p>
          <a:p>
            <a:pPr lvl="1"/>
            <a:r>
              <a:rPr lang="fr-FR" dirty="0" smtClean="0"/>
              <a:t>Entité : représente les éléments à modéliser (client, produit,…)</a:t>
            </a:r>
          </a:p>
          <a:p>
            <a:pPr lvl="1"/>
            <a:r>
              <a:rPr lang="fr-FR" dirty="0" smtClean="0"/>
              <a:t>Association : met en place des relations (client &lt;-&gt; produit)</a:t>
            </a:r>
            <a:endParaRPr lang="fr-FR" dirty="0"/>
          </a:p>
          <a:p>
            <a:r>
              <a:rPr lang="fr-FR" dirty="0" smtClean="0"/>
              <a:t>Chaque ligne représente une instance d’un élément</a:t>
            </a:r>
          </a:p>
          <a:p>
            <a:r>
              <a:rPr lang="fr-FR" dirty="0" smtClean="0"/>
              <a:t>Chaque colonne représente une information et possède un type précis (</a:t>
            </a:r>
            <a:r>
              <a:rPr lang="fr-FR" dirty="0" err="1" smtClean="0"/>
              <a:t>int</a:t>
            </a:r>
            <a:r>
              <a:rPr lang="fr-FR" dirty="0" smtClean="0"/>
              <a:t>, </a:t>
            </a:r>
            <a:r>
              <a:rPr lang="fr-FR" dirty="0" err="1" smtClean="0"/>
              <a:t>float</a:t>
            </a:r>
            <a:r>
              <a:rPr lang="fr-FR" dirty="0" smtClean="0"/>
              <a:t>, binaire, chaine, …)</a:t>
            </a:r>
          </a:p>
          <a:p>
            <a:r>
              <a:rPr lang="fr-FR" dirty="0" smtClean="0"/>
              <a:t>Si une valeur est absente, la valeur est NULL (ne réserve aucune place en mémoire)</a:t>
            </a:r>
          </a:p>
        </p:txBody>
      </p:sp>
    </p:spTree>
    <p:extLst>
      <p:ext uri="{BB962C8B-B14F-4D97-AF65-F5344CB8AC3E}">
        <p14:creationId xmlns:p14="http://schemas.microsoft.com/office/powerpoint/2010/main" val="270040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Clé primaire</a:t>
            </a:r>
            <a:endParaRPr lang="fr-F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Dans une table entité, chaque entrée est identifiée par une clé primaire</a:t>
            </a:r>
            <a:endParaRPr lang="fr-FR" dirty="0"/>
          </a:p>
          <a:p>
            <a:r>
              <a:rPr lang="fr-FR" dirty="0" smtClean="0"/>
              <a:t>C’est un identifiant unique pour chaque ligne</a:t>
            </a:r>
            <a:endParaRPr lang="fr-FR" dirty="0"/>
          </a:p>
          <a:p>
            <a:r>
              <a:rPr lang="fr-FR" dirty="0" smtClean="0"/>
              <a:t>Si la ligne est supprimée, l’identifiant ne sera jamais réattribué à une autre ligne</a:t>
            </a:r>
          </a:p>
          <a:p>
            <a:r>
              <a:rPr lang="fr-FR" dirty="0" smtClean="0"/>
              <a:t>La clé primaire est donc unique dans sa colonne, généralement un nombre généré par le SGBDR</a:t>
            </a:r>
          </a:p>
          <a:p>
            <a:r>
              <a:rPr lang="fr-FR" dirty="0" smtClean="0"/>
              <a:t>Les clés primaires servent à mettre en place des relations entre tables</a:t>
            </a:r>
          </a:p>
        </p:txBody>
      </p:sp>
    </p:spTree>
    <p:extLst>
      <p:ext uri="{BB962C8B-B14F-4D97-AF65-F5344CB8AC3E}">
        <p14:creationId xmlns:p14="http://schemas.microsoft.com/office/powerpoint/2010/main" val="116979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Clé étrangère</a:t>
            </a:r>
            <a:endParaRPr lang="fr-F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1849760"/>
          </a:xfrm>
        </p:spPr>
        <p:txBody>
          <a:bodyPr>
            <a:normAutofit fontScale="77500" lnSpcReduction="20000"/>
          </a:bodyPr>
          <a:lstStyle/>
          <a:p>
            <a:r>
              <a:rPr lang="fr-FR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 clé primaire peut être utilisée pour lier des tables entre elles</a:t>
            </a:r>
          </a:p>
          <a:p>
            <a:r>
              <a:rPr lang="fr-FR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 colonne référençant les clés primaires provenant d’une autre table contient alors des clés étrangères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5712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Clé primaire et étrangère - Exemple</a:t>
            </a:r>
            <a:endParaRPr lang="fr-F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985664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Exemple de table Produit contenant une colonne </a:t>
            </a:r>
            <a:r>
              <a:rPr lang="fr-FR" dirty="0" err="1" smtClean="0"/>
              <a:t>id_cat</a:t>
            </a:r>
            <a:r>
              <a:rPr lang="fr-FR" dirty="0" smtClean="0"/>
              <a:t>, correspondant à la clé primaire de la table </a:t>
            </a:r>
            <a:r>
              <a:rPr lang="fr-FR" dirty="0" err="1" smtClean="0"/>
              <a:t>Categorie</a:t>
            </a:r>
            <a:endParaRPr lang="fr-FR" dirty="0" smtClean="0"/>
          </a:p>
          <a:p>
            <a:endParaRPr lang="fr-FR" dirty="0" smtClean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987830"/>
              </p:ext>
            </p:extLst>
          </p:nvPr>
        </p:nvGraphicFramePr>
        <p:xfrm>
          <a:off x="1691680" y="3068960"/>
          <a:ext cx="5705603" cy="12961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1455"/>
                <a:gridCol w="1902074"/>
                <a:gridCol w="1902074"/>
              </a:tblGrid>
              <a:tr h="3240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</a:rPr>
                        <a:t>id_cat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nom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description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40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Hi-Tech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Bla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40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Sport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Bla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40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Cuisine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Bla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995130"/>
              </p:ext>
            </p:extLst>
          </p:nvPr>
        </p:nvGraphicFramePr>
        <p:xfrm>
          <a:off x="1259632" y="4725144"/>
          <a:ext cx="6617959" cy="1512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9330"/>
                <a:gridCol w="1569699"/>
                <a:gridCol w="1641664"/>
                <a:gridCol w="1687266"/>
              </a:tblGrid>
              <a:tr h="2520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</a:rPr>
                        <a:t>id_prod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Nom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prix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id_cat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Clé USB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30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Vélo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90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Tablette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18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Ballon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520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Poivre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3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848192" y="2636912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Table </a:t>
            </a:r>
            <a:r>
              <a:rPr lang="fr-FR" sz="1400" dirty="0" err="1" smtClean="0"/>
              <a:t>Categorie</a:t>
            </a:r>
            <a:endParaRPr lang="fr-FR" sz="1400" dirty="0"/>
          </a:p>
        </p:txBody>
      </p:sp>
      <p:sp>
        <p:nvSpPr>
          <p:cNvPr id="7" name="ZoneTexte 6"/>
          <p:cNvSpPr txBox="1"/>
          <p:nvPr/>
        </p:nvSpPr>
        <p:spPr>
          <a:xfrm>
            <a:off x="899592" y="4365104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Table Produit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50074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Relations entre tables</a:t>
            </a:r>
            <a:endParaRPr lang="fr-F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4096"/>
          </a:xfrm>
        </p:spPr>
        <p:txBody>
          <a:bodyPr>
            <a:normAutofit/>
          </a:bodyPr>
          <a:lstStyle/>
          <a:p>
            <a:r>
              <a:rPr lang="fr-FR" dirty="0" smtClean="0"/>
              <a:t>Le principe d’un SGBRD est de lier les tables entre elles</a:t>
            </a:r>
          </a:p>
          <a:p>
            <a:r>
              <a:rPr lang="fr-FR" dirty="0" smtClean="0"/>
              <a:t>Il existe différents types d’association :</a:t>
            </a:r>
          </a:p>
          <a:p>
            <a:pPr lvl="1"/>
            <a:r>
              <a:rPr lang="fr-FR" dirty="0" smtClean="0"/>
              <a:t>1 à 1 (one-to-one)</a:t>
            </a:r>
          </a:p>
          <a:p>
            <a:pPr lvl="1"/>
            <a:r>
              <a:rPr lang="fr-FR" dirty="0" smtClean="0"/>
              <a:t>1 à n (one-to-</a:t>
            </a:r>
            <a:r>
              <a:rPr lang="fr-FR" dirty="0" err="1" smtClean="0"/>
              <a:t>many</a:t>
            </a:r>
            <a:r>
              <a:rPr lang="fr-FR" dirty="0" smtClean="0"/>
              <a:t>)</a:t>
            </a:r>
          </a:p>
          <a:p>
            <a:pPr lvl="1"/>
            <a:r>
              <a:rPr lang="fr-FR" dirty="0"/>
              <a:t>n</a:t>
            </a:r>
            <a:r>
              <a:rPr lang="fr-FR" dirty="0" smtClean="0"/>
              <a:t> à n (</a:t>
            </a:r>
            <a:r>
              <a:rPr lang="fr-FR" dirty="0" err="1" smtClean="0"/>
              <a:t>many</a:t>
            </a:r>
            <a:r>
              <a:rPr lang="fr-FR" dirty="0" smtClean="0"/>
              <a:t>-to-</a:t>
            </a:r>
            <a:r>
              <a:rPr lang="fr-FR" dirty="0" err="1" smtClean="0"/>
              <a:t>many</a:t>
            </a:r>
            <a:r>
              <a:rPr lang="fr-FR" dirty="0" smtClean="0"/>
              <a:t>)</a:t>
            </a:r>
          </a:p>
          <a:p>
            <a:r>
              <a:rPr lang="fr-FR" dirty="0" smtClean="0"/>
              <a:t>Les associations permettent de faire des jointures, récupérant des informations provenant de plusieurs tables par une même requête</a:t>
            </a:r>
          </a:p>
        </p:txBody>
      </p:sp>
    </p:spTree>
    <p:extLst>
      <p:ext uri="{BB962C8B-B14F-4D97-AF65-F5344CB8AC3E}">
        <p14:creationId xmlns:p14="http://schemas.microsoft.com/office/powerpoint/2010/main" val="137648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Relation 1 à 1</a:t>
            </a:r>
            <a:endParaRPr lang="fr-F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874096"/>
          </a:xfrm>
        </p:spPr>
        <p:txBody>
          <a:bodyPr>
            <a:normAutofit/>
          </a:bodyPr>
          <a:lstStyle/>
          <a:p>
            <a:r>
              <a:rPr lang="fr-FR" dirty="0" smtClean="0"/>
              <a:t>Un élément d’une table lié à un élément d’une autre table</a:t>
            </a:r>
          </a:p>
          <a:p>
            <a:r>
              <a:rPr lang="fr-FR" dirty="0" smtClean="0"/>
              <a:t>Par exemple, une table Employé liée à une table Adresse: chaque employé possède une adresse</a:t>
            </a:r>
          </a:p>
          <a:p>
            <a:r>
              <a:rPr lang="fr-FR" dirty="0" smtClean="0"/>
              <a:t>L’adresse peut alors être récupérée par le nom de l’employé</a:t>
            </a:r>
          </a:p>
        </p:txBody>
      </p:sp>
    </p:spTree>
    <p:extLst>
      <p:ext uri="{BB962C8B-B14F-4D97-AF65-F5344CB8AC3E}">
        <p14:creationId xmlns:p14="http://schemas.microsoft.com/office/powerpoint/2010/main" val="23650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Relation 1 à n</a:t>
            </a:r>
            <a:endParaRPr lang="fr-F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874096"/>
          </a:xfrm>
        </p:spPr>
        <p:txBody>
          <a:bodyPr>
            <a:normAutofit/>
          </a:bodyPr>
          <a:lstStyle/>
          <a:p>
            <a:r>
              <a:rPr lang="fr-FR" dirty="0" smtClean="0"/>
              <a:t>Un élément d’une table lié à plusieurs éléments d’une autre table</a:t>
            </a:r>
          </a:p>
          <a:p>
            <a:r>
              <a:rPr lang="fr-FR" dirty="0" smtClean="0"/>
              <a:t>Par exemple une table Client liée à une table Commandes: chaque client peut passer plusieurs commandes</a:t>
            </a:r>
          </a:p>
          <a:p>
            <a:r>
              <a:rPr lang="fr-FR" dirty="0" smtClean="0"/>
              <a:t>Chaque table possède sa clé primaire, utilisée pour référencer les éléments d’une table à l’autre</a:t>
            </a:r>
          </a:p>
        </p:txBody>
      </p:sp>
    </p:spTree>
    <p:extLst>
      <p:ext uri="{BB962C8B-B14F-4D97-AF65-F5344CB8AC3E}">
        <p14:creationId xmlns:p14="http://schemas.microsoft.com/office/powerpoint/2010/main" val="337946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Relation n à n</a:t>
            </a:r>
            <a:endParaRPr lang="fr-F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298032"/>
          </a:xfrm>
        </p:spPr>
        <p:txBody>
          <a:bodyPr>
            <a:normAutofit/>
          </a:bodyPr>
          <a:lstStyle/>
          <a:p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Plusieurs éléments d’une table liés à plusieurs éléments d’une autre table</a:t>
            </a:r>
          </a:p>
          <a:p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 exemple une table Article liée à une table Tag: chaque article peut posséder plusieurs tags et chaque tag liés à plusieurs articles</a:t>
            </a:r>
          </a:p>
          <a:p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 est obligatoire dans ce cas d’utiliser une table d’association contenant plusieurs colonnes de clés étrangères, chacune provenant d’une table différente</a:t>
            </a:r>
          </a:p>
          <a:p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 table d’association ne contient que des clés étrangères, pas de clé primaire</a:t>
            </a:r>
          </a:p>
        </p:txBody>
      </p:sp>
    </p:spTree>
    <p:extLst>
      <p:ext uri="{BB962C8B-B14F-4D97-AF65-F5344CB8AC3E}">
        <p14:creationId xmlns:p14="http://schemas.microsoft.com/office/powerpoint/2010/main" val="335722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WAMP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4"/>
          </a:xfrm>
        </p:spPr>
        <p:txBody>
          <a:bodyPr>
            <a:normAutofit lnSpcReduction="10000"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indows + </a:t>
            </a:r>
            <a:r>
              <a:rPr lang="fr-F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pache + </a:t>
            </a:r>
            <a:r>
              <a:rPr lang="fr-F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ySQL + </a:t>
            </a:r>
            <a:r>
              <a:rPr lang="fr-F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HP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Pile de logiciels libres pour une installation rapide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Outils de gestion associés</a:t>
            </a:r>
          </a:p>
          <a:p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PhpMyAdmin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MAMP, LAMP</a:t>
            </a:r>
          </a:p>
          <a:p>
            <a:pPr marL="457200" lvl="1" indent="0">
              <a:buNone/>
            </a:pPr>
            <a:endParaRPr lang="fr-FR" dirty="0" smtClean="0"/>
          </a:p>
        </p:txBody>
      </p:sp>
      <p:pic>
        <p:nvPicPr>
          <p:cNvPr id="5124" name="Picture 4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068960"/>
            <a:ext cx="28575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2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Relation n à n</a:t>
            </a:r>
            <a:endParaRPr lang="fr-F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63272" cy="481608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Contenu des tables :</a:t>
            </a:r>
          </a:p>
        </p:txBody>
      </p:sp>
      <p:pic>
        <p:nvPicPr>
          <p:cNvPr id="7170" name="Picture 2" descr="J:\table artic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2592288" cy="9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J:\table ta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753" y="3979546"/>
            <a:ext cx="1728192" cy="137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J:\table associati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951410"/>
            <a:ext cx="1512168" cy="240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1431801" y="1816695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Table Article</a:t>
            </a:r>
            <a:endParaRPr lang="fr-FR" sz="1400" dirty="0"/>
          </a:p>
        </p:txBody>
      </p:sp>
      <p:sp>
        <p:nvSpPr>
          <p:cNvPr id="9" name="ZoneTexte 8"/>
          <p:cNvSpPr txBox="1"/>
          <p:nvPr/>
        </p:nvSpPr>
        <p:spPr>
          <a:xfrm>
            <a:off x="1431801" y="3589019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Table Tag</a:t>
            </a:r>
            <a:endParaRPr lang="fr-FR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5004048" y="2458417"/>
            <a:ext cx="4096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Table </a:t>
            </a:r>
            <a:r>
              <a:rPr lang="fr-FR" sz="1400" dirty="0" err="1" smtClean="0"/>
              <a:t>article_tag</a:t>
            </a:r>
            <a:r>
              <a:rPr lang="fr-FR" sz="1400" dirty="0" smtClean="0"/>
              <a:t> (table d’association)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27831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Contraintes</a:t>
            </a:r>
            <a:endParaRPr lang="fr-F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Chaque colonne peut se voir appliquer des contraintes (conditions à remplir pour que les données y soient inscrites)</a:t>
            </a:r>
            <a:endParaRPr lang="fr-FR" dirty="0"/>
          </a:p>
          <a:p>
            <a:r>
              <a:rPr lang="fr-FR" dirty="0" smtClean="0"/>
              <a:t>Types de contraintes:</a:t>
            </a:r>
          </a:p>
          <a:p>
            <a:pPr lvl="1"/>
            <a:r>
              <a:rPr lang="fr-FR" dirty="0" smtClean="0"/>
              <a:t>Unique : valeur unique dans la colonne</a:t>
            </a:r>
          </a:p>
          <a:p>
            <a:pPr lvl="1"/>
            <a:r>
              <a:rPr lang="fr-FR" dirty="0" smtClean="0"/>
              <a:t>Not NULL : la valeur ne peut pas être NULL</a:t>
            </a:r>
          </a:p>
          <a:p>
            <a:pPr lvl="1"/>
            <a:r>
              <a:rPr lang="fr-FR" dirty="0" err="1" smtClean="0"/>
              <a:t>Primary</a:t>
            </a:r>
            <a:r>
              <a:rPr lang="fr-FR" dirty="0" smtClean="0"/>
              <a:t> Key : la valeur est Unique et Not NULL</a:t>
            </a:r>
          </a:p>
          <a:p>
            <a:pPr lvl="1"/>
            <a:r>
              <a:rPr lang="fr-FR" dirty="0" err="1" smtClean="0"/>
              <a:t>Foreign</a:t>
            </a:r>
            <a:r>
              <a:rPr lang="fr-FR" dirty="0" smtClean="0"/>
              <a:t> Key : doit correspondre à une valeur de la colonne clé primaire référencée</a:t>
            </a:r>
          </a:p>
          <a:p>
            <a:pPr lvl="1"/>
            <a:r>
              <a:rPr lang="fr-FR" dirty="0" smtClean="0"/>
              <a:t>Check : la valeur doit remplir un test (vrai ou faux)</a:t>
            </a:r>
          </a:p>
          <a:p>
            <a:pPr lvl="1"/>
            <a:r>
              <a:rPr lang="fr-FR" dirty="0" smtClean="0"/>
              <a:t>Default : si la valeur est NULL, elle est remplacée par une valeur par défaut (pas réellement une contrainte)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730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langage SQL (1)</a:t>
            </a:r>
            <a:endParaRPr lang="fr-F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langage SQL est normalisé</a:t>
            </a:r>
          </a:p>
          <a:p>
            <a:r>
              <a:rPr lang="fr-FR" dirty="0" smtClean="0"/>
              <a:t>Toutefois, chaque SGBDR présente ses spécificités et variantes</a:t>
            </a:r>
          </a:p>
          <a:p>
            <a:r>
              <a:rPr lang="fr-FR" dirty="0" smtClean="0"/>
              <a:t>Le langage SQL est à la fois:</a:t>
            </a:r>
          </a:p>
          <a:p>
            <a:pPr lvl="1"/>
            <a:r>
              <a:rPr lang="fr-FR" dirty="0" smtClean="0"/>
              <a:t>Un langage d’interrogation de données (LID)</a:t>
            </a:r>
          </a:p>
          <a:p>
            <a:pPr lvl="1"/>
            <a:r>
              <a:rPr lang="fr-FR" dirty="0" smtClean="0"/>
              <a:t>Un langage de manipulation de données (LMD)</a:t>
            </a:r>
          </a:p>
          <a:p>
            <a:pPr lvl="1"/>
            <a:r>
              <a:rPr lang="fr-FR" dirty="0" smtClean="0"/>
              <a:t>Un langage de définition de données (LDD)</a:t>
            </a:r>
          </a:p>
          <a:p>
            <a:pPr lvl="1"/>
            <a:r>
              <a:rPr lang="fr-FR" dirty="0" smtClean="0"/>
              <a:t>Un langage de contrôle d’accès aux données (LCD)</a:t>
            </a:r>
          </a:p>
        </p:txBody>
      </p:sp>
    </p:spTree>
    <p:extLst>
      <p:ext uri="{BB962C8B-B14F-4D97-AF65-F5344CB8AC3E}">
        <p14:creationId xmlns:p14="http://schemas.microsoft.com/office/powerpoint/2010/main" val="304155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langage SQL (2)</a:t>
            </a:r>
            <a:endParaRPr lang="fr-F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Exemples :</a:t>
            </a:r>
          </a:p>
          <a:p>
            <a:pPr lvl="1"/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LID : SELECT</a:t>
            </a:r>
          </a:p>
          <a:p>
            <a:pPr lvl="1"/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LMD : UPDATE</a:t>
            </a:r>
          </a:p>
          <a:p>
            <a:pPr lvl="1"/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LDD : CREATE</a:t>
            </a:r>
          </a:p>
          <a:p>
            <a:pPr lvl="1"/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LCD : GRANT</a:t>
            </a:r>
          </a:p>
          <a:p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commandes de base sont les opérations du CRUD:</a:t>
            </a:r>
          </a:p>
          <a:p>
            <a:pPr lvl="1"/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	INSERT</a:t>
            </a:r>
          </a:p>
          <a:p>
            <a:pPr lvl="1"/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Read		SELECT</a:t>
            </a:r>
          </a:p>
          <a:p>
            <a:pPr lvl="1"/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Update		UPDATE</a:t>
            </a:r>
          </a:p>
          <a:p>
            <a:pPr lvl="1"/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Delete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	DELETE</a:t>
            </a: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76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langage SQL (3)</a:t>
            </a:r>
            <a:endParaRPr lang="fr-F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29000"/>
          </a:xfrm>
        </p:spPr>
        <p:txBody>
          <a:bodyPr>
            <a:normAutofit/>
          </a:bodyPr>
          <a:lstStyle/>
          <a:p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Ajout d’un enregistrement à une table :</a:t>
            </a: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mot réservé INTO est obligatoire</a:t>
            </a: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L’insertion de plusieurs lignes est possible, en les séparant par des , dans la partie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VALUES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204864"/>
            <a:ext cx="7809267" cy="477369"/>
          </a:xfrm>
          <a:prstGeom prst="rect">
            <a:avLst/>
          </a:prstGeom>
        </p:spPr>
      </p:pic>
      <p:pic>
        <p:nvPicPr>
          <p:cNvPr id="5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4437112"/>
            <a:ext cx="8287165" cy="553356"/>
          </a:xfrm>
          <a:prstGeom prst="rect">
            <a:avLst/>
          </a:prstGeom>
        </p:spPr>
      </p:pic>
      <p:sp>
        <p:nvSpPr>
          <p:cNvPr id="7" name="Rectangle 2"/>
          <p:cNvSpPr txBox="1">
            <a:spLocks/>
          </p:cNvSpPr>
          <p:nvPr/>
        </p:nvSpPr>
        <p:spPr>
          <a:xfrm>
            <a:off x="683568" y="5373216"/>
            <a:ext cx="5781328" cy="1130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Modification : UPDATE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Suppression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DELETE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0482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langage SQL (4)</a:t>
            </a:r>
            <a:endParaRPr lang="fr-F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L’interrogation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d’une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de données se fait par la commande Select</a:t>
            </a: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C’est la commande la plus puissante du langage SQL</a:t>
            </a: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Elle va sélectionner les éléments demandés dans la base et les retourner</a:t>
            </a: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Elle comporte deux éléments indispensables: les mots clés SELECT et FROM</a:t>
            </a:r>
          </a:p>
          <a:p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nombreuses clauses permettent d’affiner la recherche ou d’effectuer des calculs sur les résultats</a:t>
            </a:r>
          </a:p>
          <a:p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plus longue requête SQL jamais écrite fait plusieurs milliers de lignes</a:t>
            </a:r>
          </a:p>
        </p:txBody>
      </p:sp>
    </p:spTree>
    <p:extLst>
      <p:ext uri="{BB962C8B-B14F-4D97-AF65-F5344CB8AC3E}">
        <p14:creationId xmlns:p14="http://schemas.microsoft.com/office/powerpoint/2010/main" val="114964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langage SQL (5)</a:t>
            </a:r>
            <a:endParaRPr lang="fr-F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5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867" y="1700808"/>
            <a:ext cx="2376265" cy="27418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2459257"/>
            <a:ext cx="7326099" cy="316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7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langage SQL (6)</a:t>
            </a:r>
            <a:endParaRPr lang="fr-F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7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56606"/>
            <a:ext cx="7467600" cy="476250"/>
          </a:xfrm>
          <a:prstGeom prst="rect">
            <a:avLst/>
          </a:prstGeom>
        </p:spPr>
      </p:pic>
      <p:pic>
        <p:nvPicPr>
          <p:cNvPr id="8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92896"/>
            <a:ext cx="7543800" cy="1057275"/>
          </a:xfrm>
          <a:prstGeom prst="rect">
            <a:avLst/>
          </a:prstGeom>
        </p:spPr>
      </p:pic>
      <p:pic>
        <p:nvPicPr>
          <p:cNvPr id="9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3682071"/>
            <a:ext cx="7992888" cy="938190"/>
          </a:xfrm>
          <a:prstGeom prst="rect">
            <a:avLst/>
          </a:prstGeom>
        </p:spPr>
      </p:pic>
      <p:pic>
        <p:nvPicPr>
          <p:cNvPr id="10" name="Imag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928" y="4869160"/>
            <a:ext cx="81915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99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MySQL</a:t>
            </a:r>
            <a:endParaRPr lang="fr-F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MySQL est un SGBDR</a:t>
            </a:r>
          </a:p>
          <a:p>
            <a:pPr lvl="1"/>
            <a:r>
              <a:rPr lang="fr-FR" dirty="0" smtClean="0"/>
              <a:t>Libre et open source</a:t>
            </a:r>
          </a:p>
          <a:p>
            <a:pPr lvl="1"/>
            <a:r>
              <a:rPr lang="fr-FR" dirty="0" err="1" smtClean="0"/>
              <a:t>Multi-thread</a:t>
            </a:r>
            <a:r>
              <a:rPr lang="fr-FR" dirty="0" smtClean="0"/>
              <a:t> </a:t>
            </a:r>
            <a:r>
              <a:rPr lang="fr-FR" dirty="0"/>
              <a:t>et </a:t>
            </a:r>
            <a:r>
              <a:rPr lang="fr-FR" dirty="0" smtClean="0"/>
              <a:t>multi-utilisateur</a:t>
            </a:r>
          </a:p>
          <a:p>
            <a:pPr lvl="1"/>
            <a:r>
              <a:rPr lang="fr-FR" dirty="0"/>
              <a:t>D</a:t>
            </a:r>
            <a:r>
              <a:rPr lang="fr-FR" dirty="0" smtClean="0"/>
              <a:t>éveloppé </a:t>
            </a:r>
            <a:r>
              <a:rPr lang="fr-FR" dirty="0"/>
              <a:t>dans un souci de performances élevées en </a:t>
            </a:r>
            <a:r>
              <a:rPr lang="fr-FR" dirty="0" smtClean="0"/>
              <a:t>lecture</a:t>
            </a:r>
          </a:p>
          <a:p>
            <a:pPr lvl="1"/>
            <a:r>
              <a:rPr lang="fr-FR" dirty="0" smtClean="0"/>
              <a:t>Existe sur de très nombreux OS différents, tels que Linux, Mac OS X, et Windows</a:t>
            </a:r>
          </a:p>
          <a:p>
            <a:pPr lvl="1"/>
            <a:r>
              <a:rPr lang="fr-FR" dirty="0" smtClean="0"/>
              <a:t>Fait partie de LAMP, MAMP et WAMP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824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phpMyAdmin</a:t>
            </a:r>
            <a:r>
              <a:rPr lang="fr-FR" dirty="0" smtClean="0"/>
              <a:t> (1)</a:t>
            </a:r>
            <a:endParaRPr lang="fr-F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phpMyAdmin</a:t>
            </a:r>
            <a:r>
              <a:rPr lang="fr-FR" dirty="0" smtClean="0"/>
              <a:t> est une application Web</a:t>
            </a:r>
          </a:p>
          <a:p>
            <a:pPr lvl="1"/>
            <a:r>
              <a:rPr lang="fr-FR" dirty="0" smtClean="0"/>
              <a:t>De </a:t>
            </a:r>
            <a:r>
              <a:rPr lang="fr-FR" dirty="0"/>
              <a:t>gestion pour les systèmes de gestion de base de données </a:t>
            </a:r>
            <a:r>
              <a:rPr lang="fr-FR" dirty="0" smtClean="0"/>
              <a:t>MySQL</a:t>
            </a:r>
          </a:p>
          <a:p>
            <a:pPr lvl="1"/>
            <a:r>
              <a:rPr lang="fr-FR" dirty="0" smtClean="0"/>
              <a:t>Libre</a:t>
            </a:r>
          </a:p>
          <a:p>
            <a:pPr lvl="1"/>
            <a:r>
              <a:rPr lang="fr-FR" dirty="0" smtClean="0"/>
              <a:t>Ecrite en PH</a:t>
            </a:r>
          </a:p>
          <a:p>
            <a:pPr lvl="1"/>
            <a:r>
              <a:rPr lang="fr-FR" dirty="0" smtClean="0"/>
              <a:t>Proposée par la plupart des hébergeurs</a:t>
            </a:r>
          </a:p>
          <a:p>
            <a:pPr lvl="1"/>
            <a:r>
              <a:rPr lang="fr-FR" dirty="0" smtClean="0"/>
              <a:t>Permet de créer, sans connaissance du SQL, la plupart des objets de MySQL</a:t>
            </a:r>
          </a:p>
          <a:p>
            <a:pPr lvl="1"/>
            <a:r>
              <a:rPr lang="fr-FR" dirty="0" smtClean="0"/>
              <a:t>Permet d’exécuter facilement des requêtes SQL</a:t>
            </a:r>
          </a:p>
        </p:txBody>
      </p:sp>
    </p:spTree>
    <p:extLst>
      <p:ext uri="{BB962C8B-B14F-4D97-AF65-F5344CB8AC3E}">
        <p14:creationId xmlns:p14="http://schemas.microsoft.com/office/powerpoint/2010/main" val="44092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Première page en PHP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6971526" cy="4578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633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phpMyAdmin</a:t>
            </a:r>
            <a:r>
              <a:rPr lang="fr-FR" dirty="0" smtClean="0"/>
              <a:t> (2)</a:t>
            </a:r>
            <a:endParaRPr lang="fr-F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328872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4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L’accès aux données avec </a:t>
            </a:r>
            <a:r>
              <a:rPr lang="fr-F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 &amp; mysqli</a:t>
            </a:r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563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</a:t>
            </a:r>
            <a:endParaRPr lang="fr-F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L’accès procédural à MySQL a été abandonné (il est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obsolète en PHP 5.5.0, et a été </a:t>
            </a:r>
            <a:r>
              <a:rPr lang="fr-F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supprimé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PHP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7.0.0. )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L’accès objet à MySQL repose sur l’extension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php_mysqli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1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classe mysqli, qui créer des objets de type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mysqli_object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classe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mysqli_result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 gère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résultats d’une requête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classe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mysql_stmt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qui représente une requête préparée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74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Requête (1)</a:t>
            </a:r>
            <a:endParaRPr lang="fr-F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96952"/>
          </a:xfrm>
        </p:spPr>
        <p:txBody>
          <a:bodyPr>
            <a:normAutofit/>
          </a:bodyPr>
          <a:lstStyle/>
          <a:p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Créer une base « 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premiere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» grâce à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phpMyAdmin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Créer une table « personne » ayant la structure 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 (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 (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(30)) 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Prenom (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(30)) </a:t>
            </a: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 (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/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Ajouter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plusieurs enregistrements dans cette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40" y="4797152"/>
            <a:ext cx="7692926" cy="159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267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Requête (</a:t>
            </a:r>
            <a:r>
              <a:rPr lang="fr-FR" dirty="0"/>
              <a:t>2</a:t>
            </a:r>
            <a:r>
              <a:rPr lang="fr-FR" dirty="0" smtClean="0"/>
              <a:t>)</a:t>
            </a:r>
            <a:endParaRPr lang="fr-F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700808"/>
            <a:ext cx="4961095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534480"/>
            <a:ext cx="2448873" cy="450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5652120" y="3645024"/>
            <a:ext cx="57606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00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fetch_fields</a:t>
            </a:r>
            <a:r>
              <a:rPr lang="fr-FR" dirty="0" smtClean="0"/>
              <a:t>() </a:t>
            </a:r>
            <a:endParaRPr lang="fr-F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06204"/>
            <a:ext cx="5048423" cy="487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204863"/>
            <a:ext cx="3099048" cy="2750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5471755" y="3580065"/>
            <a:ext cx="424185" cy="424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12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transactions (1)</a:t>
            </a:r>
            <a:endParaRPr lang="fr-F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7"/>
          </a:xfrm>
        </p:spPr>
        <p:txBody>
          <a:bodyPr>
            <a:noAutofit/>
          </a:bodyPr>
          <a:lstStyle/>
          <a:p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 transaction est une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suite d’opérations qui font passer la base de données d'un état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à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état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final, de façon à ce que cette suite soit</a:t>
            </a:r>
          </a:p>
          <a:p>
            <a:pPr lvl="1"/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Atomique</a:t>
            </a:r>
          </a:p>
          <a:p>
            <a:pPr lvl="1"/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Cohérente</a:t>
            </a:r>
          </a:p>
          <a:p>
            <a:pPr lvl="1"/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Isolée</a:t>
            </a:r>
          </a:p>
          <a:p>
            <a:pPr lvl="1"/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Durable</a:t>
            </a:r>
          </a:p>
          <a:p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 on désire que l’ensemble des opérations soit réalisé, on termine la transaction par « commit() »</a:t>
            </a:r>
          </a:p>
          <a:p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 on désire qu’aucune des opérations ne soit réalisée, on termine la transaction par « 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rollback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 »</a:t>
            </a:r>
          </a:p>
          <a:p>
            <a:pPr lvl="1"/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76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transactions (2)</a:t>
            </a:r>
            <a:endParaRPr lang="fr-F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68760"/>
            <a:ext cx="6340574" cy="541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8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 de PHP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8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Découpage en modules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commande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phpinfo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fournit des informations sur les modules installés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429000"/>
            <a:ext cx="4677544" cy="3129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376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4306</TotalTime>
  <Words>3315</Words>
  <Application>Microsoft Office PowerPoint</Application>
  <PresentationFormat>Affichage à l'écran (4:3)</PresentationFormat>
  <Paragraphs>602</Paragraphs>
  <Slides>87</Slides>
  <Notes>27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87</vt:i4>
      </vt:variant>
    </vt:vector>
  </HeadingPairs>
  <TitlesOfParts>
    <vt:vector size="96" baseType="lpstr">
      <vt:lpstr>Arial</vt:lpstr>
      <vt:lpstr>Book Antiqua</vt:lpstr>
      <vt:lpstr>Calibri</vt:lpstr>
      <vt:lpstr>Lucida Sans</vt:lpstr>
      <vt:lpstr>Times New Roman</vt:lpstr>
      <vt:lpstr>Wingdings</vt:lpstr>
      <vt:lpstr>Wingdings 2</vt:lpstr>
      <vt:lpstr>Wingdings 3</vt:lpstr>
      <vt:lpstr>Apex</vt:lpstr>
      <vt:lpstr>PHP</vt:lpstr>
      <vt:lpstr>Plan général</vt:lpstr>
      <vt:lpstr>Présentation du langage PHP</vt:lpstr>
      <vt:lpstr>Qu’est ce que PHP ?</vt:lpstr>
      <vt:lpstr>Historique</vt:lpstr>
      <vt:lpstr>Principe de fonctionnement</vt:lpstr>
      <vt:lpstr>WAMP</vt:lpstr>
      <vt:lpstr>Première page en PHP</vt:lpstr>
      <vt:lpstr>Organisation de PHP</vt:lpstr>
      <vt:lpstr>Les variables</vt:lpstr>
      <vt:lpstr>Qu’est ce qu’une variable ?</vt:lpstr>
      <vt:lpstr>Affectation d’une variable</vt:lpstr>
      <vt:lpstr>Les variables prédéfinies</vt:lpstr>
      <vt:lpstr>Les types de données</vt:lpstr>
      <vt:lpstr>Quelques opérateurs</vt:lpstr>
      <vt:lpstr>Les chaînes de caractères</vt:lpstr>
      <vt:lpstr>Les tableaux (1)</vt:lpstr>
      <vt:lpstr>Les tableaux (2)</vt:lpstr>
      <vt:lpstr>Les tableaux (3)</vt:lpstr>
      <vt:lpstr>Les tableaux (4)</vt:lpstr>
      <vt:lpstr>La portée d’une variable</vt:lpstr>
      <vt:lpstr>Les instructions de contrôle</vt:lpstr>
      <vt:lpstr>Les branchements en PHP</vt:lpstr>
      <vt:lpstr>Les instructions « if » et « if » … « else »</vt:lpstr>
      <vt:lpstr>L’instruction « switch» … « case »</vt:lpstr>
      <vt:lpstr>La boucle « for »</vt:lpstr>
      <vt:lpstr>Le boucle « while »</vt:lpstr>
      <vt:lpstr>Le boucle « do » … « while »</vt:lpstr>
      <vt:lpstr>L’instruction « foreach »</vt:lpstr>
      <vt:lpstr>L’instruction « break »</vt:lpstr>
      <vt:lpstr>Les formulaires</vt:lpstr>
      <vt:lpstr>Définition</vt:lpstr>
      <vt:lpstr>Code</vt:lpstr>
      <vt:lpstr>Eléments</vt:lpstr>
      <vt:lpstr>Traitement des données (1)</vt:lpstr>
      <vt:lpstr>Traitement des données (2)</vt:lpstr>
      <vt:lpstr>Les fonctions</vt:lpstr>
      <vt:lpstr>Les modules</vt:lpstr>
      <vt:lpstr>Les fonctions internes</vt:lpstr>
      <vt:lpstr>Création de fonctions personnalisées</vt:lpstr>
      <vt:lpstr>Les paramètres par défaut</vt:lpstr>
      <vt:lpstr>Cas particuliers de fonctions</vt:lpstr>
      <vt:lpstr>Les fichiers, les cookies &amp; les sessions</vt:lpstr>
      <vt:lpstr>La fonction fopen</vt:lpstr>
      <vt:lpstr>Lecture et écriture</vt:lpstr>
      <vt:lpstr>Verrouillage des fichiers</vt:lpstr>
      <vt:lpstr>Changements du système de fichiers</vt:lpstr>
      <vt:lpstr>Les cookies</vt:lpstr>
      <vt:lpstr>Les sessions</vt:lpstr>
      <vt:lpstr>La POO</vt:lpstr>
      <vt:lpstr>Principes généraux</vt:lpstr>
      <vt:lpstr>Les classes</vt:lpstr>
      <vt:lpstr>Instances et références</vt:lpstr>
      <vt:lpstr>L’héritage (1)</vt:lpstr>
      <vt:lpstr>L’héritage (2)</vt:lpstr>
      <vt:lpstr>Droits d'accès</vt:lpstr>
      <vt:lpstr>Classes abstraites &amp; interfaces</vt:lpstr>
      <vt:lpstr>Constructeurs &amp; destructeurs</vt:lpstr>
      <vt:lpstr>Les bases de données &amp; le langage SQL</vt:lpstr>
      <vt:lpstr>Généralités</vt:lpstr>
      <vt:lpstr>Les tables</vt:lpstr>
      <vt:lpstr>Bases de données relationnelles</vt:lpstr>
      <vt:lpstr>Clé primaire</vt:lpstr>
      <vt:lpstr>Clé étrangère</vt:lpstr>
      <vt:lpstr>Clé primaire et étrangère - Exemple</vt:lpstr>
      <vt:lpstr>Relations entre tables</vt:lpstr>
      <vt:lpstr>Relation 1 à 1</vt:lpstr>
      <vt:lpstr>Relation 1 à n</vt:lpstr>
      <vt:lpstr>Relation n à n</vt:lpstr>
      <vt:lpstr>Relation n à n</vt:lpstr>
      <vt:lpstr>Contraintes</vt:lpstr>
      <vt:lpstr>Le langage SQL (1)</vt:lpstr>
      <vt:lpstr>Le langage SQL (2)</vt:lpstr>
      <vt:lpstr>Le langage SQL (3)</vt:lpstr>
      <vt:lpstr>Le langage SQL (4)</vt:lpstr>
      <vt:lpstr>Le langage SQL (5)</vt:lpstr>
      <vt:lpstr>Le langage SQL (6)</vt:lpstr>
      <vt:lpstr>MySQL</vt:lpstr>
      <vt:lpstr>phpMyAdmin (1)</vt:lpstr>
      <vt:lpstr>phpMyAdmin (2)</vt:lpstr>
      <vt:lpstr>L’accès aux données avec PHP &amp; mysqli</vt:lpstr>
      <vt:lpstr>Présentation</vt:lpstr>
      <vt:lpstr>Requête (1)</vt:lpstr>
      <vt:lpstr>Requête (2)</vt:lpstr>
      <vt:lpstr>fetch_fields() </vt:lpstr>
      <vt:lpstr>Les transactions (1)</vt:lpstr>
      <vt:lpstr>Les transactions (2)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STEPHANE</dc:creator>
  <cp:lastModifiedBy>SABBIR</cp:lastModifiedBy>
  <cp:revision>334</cp:revision>
  <dcterms:created xsi:type="dcterms:W3CDTF">2016-09-12T15:20:05Z</dcterms:created>
  <dcterms:modified xsi:type="dcterms:W3CDTF">2017-01-26T16:44:11Z</dcterms:modified>
</cp:coreProperties>
</file>