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79" r:id="rId7"/>
    <p:sldId id="280" r:id="rId8"/>
    <p:sldId id="281"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66165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5/4/2020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Data Mining and Machine Learning</a:t>
            </a:r>
          </a:p>
        </p:txBody>
      </p:sp>
      <p:sp>
        <p:nvSpPr>
          <p:cNvPr id="3" name="Subtitle 2"/>
          <p:cNvSpPr>
            <a:spLocks noGrp="1"/>
          </p:cNvSpPr>
          <p:nvPr>
            <p:ph type="subTitle" idx="4294967295"/>
          </p:nvPr>
        </p:nvSpPr>
        <p:spPr>
          <a:xfrm>
            <a:off x="855620" y="2933105"/>
            <a:ext cx="9582736" cy="1137793"/>
          </a:xfrm>
        </p:spPr>
        <p:txBody>
          <a:bodyPr>
            <a:normAutofit/>
          </a:bodyPr>
          <a:lstStyle/>
          <a:p>
            <a:r>
              <a:rPr lang="en-US" sz="2400" dirty="0">
                <a:solidFill>
                  <a:schemeClr val="bg1"/>
                </a:solidFill>
                <a:latin typeface="+mj-lt"/>
              </a:rPr>
              <a:t>Project - Study of the effects of climatic conditions on alcohol consumption and the study of road accident fatalities</a:t>
            </a:r>
          </a:p>
        </p:txBody>
      </p:sp>
      <p:sp>
        <p:nvSpPr>
          <p:cNvPr id="5" name="Subtitle 2">
            <a:extLst>
              <a:ext uri="{FF2B5EF4-FFF2-40B4-BE49-F238E27FC236}">
                <a16:creationId xmlns:a16="http://schemas.microsoft.com/office/drawing/2014/main" id="{3B7251B6-AF5A-4E7B-A109-A6B43347B935}"/>
              </a:ext>
            </a:extLst>
          </p:cNvPr>
          <p:cNvSpPr txBox="1">
            <a:spLocks/>
          </p:cNvSpPr>
          <p:nvPr/>
        </p:nvSpPr>
        <p:spPr>
          <a:xfrm>
            <a:off x="855620" y="4937922"/>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1800" dirty="0">
                <a:solidFill>
                  <a:schemeClr val="bg1"/>
                </a:solidFill>
                <a:latin typeface="+mj-lt"/>
              </a:rPr>
              <a:t>Name – Soham Sameer More (x19149140)</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Objective and Research Questions</a:t>
            </a:r>
          </a:p>
        </p:txBody>
      </p:sp>
      <p:sp>
        <p:nvSpPr>
          <p:cNvPr id="38" name="Content Placeholder 17"/>
          <p:cNvSpPr txBox="1">
            <a:spLocks/>
          </p:cNvSpPr>
          <p:nvPr/>
        </p:nvSpPr>
        <p:spPr>
          <a:xfrm>
            <a:off x="6463474" y="2825002"/>
            <a:ext cx="4321704" cy="8409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RQ1. How are alcohol sales correlated to weather in the state of Iowa, USA?</a:t>
            </a:r>
          </a:p>
        </p:txBody>
      </p:sp>
      <p:sp>
        <p:nvSpPr>
          <p:cNvPr id="6" name="Content Placeholder 17">
            <a:extLst>
              <a:ext uri="{FF2B5EF4-FFF2-40B4-BE49-F238E27FC236}">
                <a16:creationId xmlns:a16="http://schemas.microsoft.com/office/drawing/2014/main" id="{B629D6FD-2748-4731-9520-D0AEAD1C4809}"/>
              </a:ext>
            </a:extLst>
          </p:cNvPr>
          <p:cNvSpPr txBox="1">
            <a:spLocks/>
          </p:cNvSpPr>
          <p:nvPr/>
        </p:nvSpPr>
        <p:spPr>
          <a:xfrm>
            <a:off x="6463474" y="3562902"/>
            <a:ext cx="4321704" cy="134642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RQ2. How are road accident fatalities related to weather conditions, light conditions, the severity of the accident, the influence of drug and alcohol, the major cause of an accident, extent of property damage, and road conditions?</a:t>
            </a:r>
          </a:p>
        </p:txBody>
      </p:sp>
      <p:sp>
        <p:nvSpPr>
          <p:cNvPr id="12" name="Content Placeholder 17">
            <a:extLst>
              <a:ext uri="{FF2B5EF4-FFF2-40B4-BE49-F238E27FC236}">
                <a16:creationId xmlns:a16="http://schemas.microsoft.com/office/drawing/2014/main" id="{595EF662-AD9F-4AC1-B102-D01547E0A77B}"/>
              </a:ext>
            </a:extLst>
          </p:cNvPr>
          <p:cNvSpPr txBox="1">
            <a:spLocks/>
          </p:cNvSpPr>
          <p:nvPr/>
        </p:nvSpPr>
        <p:spPr>
          <a:xfrm>
            <a:off x="541610" y="2430365"/>
            <a:ext cx="4321704" cy="19972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latin typeface="Segoe UI" panose="020B0502040204020203" pitchFamily="34" charset="0"/>
                <a:cs typeface="Segoe UI" panose="020B0502040204020203" pitchFamily="34" charset="0"/>
              </a:rPr>
              <a:t>Objective: </a:t>
            </a:r>
          </a:p>
          <a:p>
            <a:pPr marL="0" lvl="0" indent="0">
              <a:spcAft>
                <a:spcPts val="600"/>
              </a:spcAft>
              <a:buNone/>
              <a:defRPr/>
            </a:pPr>
            <a:r>
              <a:rPr lang="en-US" dirty="0">
                <a:latin typeface="Segoe UI" panose="020B0502040204020203" pitchFamily="34" charset="0"/>
                <a:cs typeface="Segoe UI" panose="020B0502040204020203" pitchFamily="34" charset="0"/>
              </a:rPr>
              <a:t>1. To understand and study the weather and alcohol consumption patterns in the state of Iowa in USA. </a:t>
            </a:r>
          </a:p>
          <a:p>
            <a:pPr marL="0" lvl="0" indent="0">
              <a:spcAft>
                <a:spcPts val="600"/>
              </a:spcAft>
              <a:buNone/>
              <a:defRPr/>
            </a:pPr>
            <a:r>
              <a:rPr lang="en-US" dirty="0">
                <a:latin typeface="Segoe UI" panose="020B0502040204020203" pitchFamily="34" charset="0"/>
                <a:cs typeface="Segoe UI" panose="020B0502040204020203" pitchFamily="34" charset="0"/>
              </a:rPr>
              <a:t>2. To understand and study the factors influencing a fatality in a road accident.</a:t>
            </a:r>
          </a:p>
        </p:txBody>
      </p:sp>
      <p:cxnSp>
        <p:nvCxnSpPr>
          <p:cNvPr id="13" name="Straight Connector 12">
            <a:extLst>
              <a:ext uri="{FF2B5EF4-FFF2-40B4-BE49-F238E27FC236}">
                <a16:creationId xmlns:a16="http://schemas.microsoft.com/office/drawing/2014/main" id="{05247379-D791-46AE-B915-19C9E1D0BD25}"/>
              </a:ext>
            </a:extLst>
          </p:cNvPr>
          <p:cNvCxnSpPr/>
          <p:nvPr/>
        </p:nvCxnSpPr>
        <p:spPr>
          <a:xfrm>
            <a:off x="5905850" y="1501629"/>
            <a:ext cx="0" cy="432872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5" name="Content Placeholder 17">
            <a:extLst>
              <a:ext uri="{FF2B5EF4-FFF2-40B4-BE49-F238E27FC236}">
                <a16:creationId xmlns:a16="http://schemas.microsoft.com/office/drawing/2014/main" id="{0B53D17B-8B52-4C63-8A57-4764F80B0A00}"/>
              </a:ext>
            </a:extLst>
          </p:cNvPr>
          <p:cNvSpPr txBox="1">
            <a:spLocks/>
          </p:cNvSpPr>
          <p:nvPr/>
        </p:nvSpPr>
        <p:spPr>
          <a:xfrm>
            <a:off x="6463474" y="2430365"/>
            <a:ext cx="4321704" cy="4671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latin typeface="Segoe UI" panose="020B0502040204020203" pitchFamily="34" charset="0"/>
                <a:cs typeface="Segoe UI" panose="020B0502040204020203" pitchFamily="34" charset="0"/>
              </a:rPr>
              <a:t>Research Questions: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Methodology</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Steps taken:</a:t>
            </a:r>
          </a:p>
        </p:txBody>
      </p:sp>
      <p:grpSp>
        <p:nvGrpSpPr>
          <p:cNvPr id="18" name="Group 17" descr="Small circle with number 1 inside  indicating step 1"/>
          <p:cNvGrpSpPr/>
          <p:nvPr/>
        </p:nvGrpSpPr>
        <p:grpSpPr bwMode="blackWhite">
          <a:xfrm>
            <a:off x="531552" y="235422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2394417"/>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Data sourcing</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324048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3280678"/>
            <a:ext cx="4504252" cy="525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Data understanding and cleaning. </a:t>
            </a:r>
          </a:p>
        </p:txBody>
      </p:sp>
      <p:grpSp>
        <p:nvGrpSpPr>
          <p:cNvPr id="22" name="Group 21" descr="Small circle with number 3 inside  indicating step 3"/>
          <p:cNvGrpSpPr/>
          <p:nvPr/>
        </p:nvGrpSpPr>
        <p:grpSpPr bwMode="blackWhite">
          <a:xfrm>
            <a:off x="531552" y="4082464"/>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11062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Modeling.</a:t>
            </a:r>
            <a:endParaRPr lang="en-US"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4877320"/>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4917513"/>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Evaluation.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Evaluation</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Effects of weather on alcohol consumption</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C57FE95-0FC1-4F05-B834-D54E9B71DF42}"/>
              </a:ext>
            </a:extLst>
          </p:cNvPr>
          <p:cNvPicPr>
            <a:picLocks noChangeAspect="1"/>
          </p:cNvPicPr>
          <p:nvPr/>
        </p:nvPicPr>
        <p:blipFill>
          <a:blip r:embed="rId2"/>
          <a:stretch>
            <a:fillRect/>
          </a:stretch>
        </p:blipFill>
        <p:spPr>
          <a:xfrm>
            <a:off x="1510865" y="2903732"/>
            <a:ext cx="3496163" cy="217200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F1016DD-19BD-416C-9F97-71DB0DEE55E5}"/>
              </a:ext>
            </a:extLst>
          </p:cNvPr>
          <p:cNvPicPr>
            <a:picLocks noChangeAspect="1"/>
          </p:cNvPicPr>
          <p:nvPr/>
        </p:nvPicPr>
        <p:blipFill>
          <a:blip r:embed="rId3"/>
          <a:stretch>
            <a:fillRect/>
          </a:stretch>
        </p:blipFill>
        <p:spPr>
          <a:xfrm>
            <a:off x="6531664" y="3046626"/>
            <a:ext cx="5172797" cy="1886213"/>
          </a:xfrm>
          <a:prstGeom prst="rect">
            <a:avLst/>
          </a:prstGeom>
        </p:spPr>
      </p:pic>
      <p:sp>
        <p:nvSpPr>
          <p:cNvPr id="31" name="Content Placeholder 17">
            <a:extLst>
              <a:ext uri="{FF2B5EF4-FFF2-40B4-BE49-F238E27FC236}">
                <a16:creationId xmlns:a16="http://schemas.microsoft.com/office/drawing/2014/main" id="{575BF724-1A8C-4248-AA20-4CF0BA0CDF0F}"/>
              </a:ext>
            </a:extLst>
          </p:cNvPr>
          <p:cNvSpPr txBox="1">
            <a:spLocks/>
          </p:cNvSpPr>
          <p:nvPr/>
        </p:nvSpPr>
        <p:spPr>
          <a:xfrm>
            <a:off x="6356578" y="147243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Predicting a fatality in road accidents</a:t>
            </a:r>
          </a:p>
        </p:txBody>
      </p:sp>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Future Work</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Weather and Alcohol</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Consider the distribution of weather stations and liquor stores.</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Reliable source of weather data.</a:t>
            </a: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Advanced machine learning models.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Accidents</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Use of G</a:t>
            </a:r>
            <a:r>
              <a:rPr lang="en-US" dirty="0">
                <a:solidFill>
                  <a:prstClr val="black">
                    <a:lumMod val="75000"/>
                    <a:lumOff val="25000"/>
                  </a:prstClr>
                </a:solidFill>
                <a:latin typeface="Segoe UI" panose="020B0502040204020203" pitchFamily="34" charset="0"/>
                <a:cs typeface="Segoe UI" panose="020B0502040204020203" pitchFamily="34" charset="0"/>
              </a:rPr>
              <a:t>eolocation.</a:t>
            </a: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Validation of this study with data from other regions.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35200"/>
            <a:ext cx="10515600" cy="2387600"/>
          </a:xfrm>
        </p:spPr>
        <p:txBody>
          <a:bodyPr anchor="ctr" anchorCtr="0">
            <a:normAutofit/>
          </a:bodyPr>
          <a:lstStyle/>
          <a:p>
            <a:pPr algn="ctr"/>
            <a:r>
              <a:rPr lang="en-US" sz="4800" dirty="0">
                <a:solidFill>
                  <a:schemeClr val="bg1"/>
                </a:solidFill>
              </a:rPr>
              <a:t>Thank You!</a:t>
            </a:r>
          </a:p>
        </p:txBody>
      </p:sp>
    </p:spTree>
    <p:extLst>
      <p:ext uri="{BB962C8B-B14F-4D97-AF65-F5344CB8AC3E}">
        <p14:creationId xmlns:p14="http://schemas.microsoft.com/office/powerpoint/2010/main" val="9772295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{3E3B9326-2967-4C20-BE41-9D41F92B3DD6}tf10001108</Template>
  <TotalTime>0</TotalTime>
  <Words>217</Words>
  <Application>Microsoft Office PowerPoint</Application>
  <PresentationFormat>Widescreen</PresentationFormat>
  <Paragraphs>35</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Light</vt:lpstr>
      <vt:lpstr>Segoe UI Semibold</vt:lpstr>
      <vt:lpstr>WelcomeDoc</vt:lpstr>
      <vt:lpstr>Data Mining and Machine Learning</vt:lpstr>
      <vt:lpstr>Objective and Research Questions</vt:lpstr>
      <vt:lpstr>Methodology</vt:lpstr>
      <vt:lpstr>Evaluation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2020-05-04T02:59:26Z</dcterms:created>
  <dcterms:modified xsi:type="dcterms:W3CDTF">2020-05-04T11:57:12Z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