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sldIdLst>
    <p:sldId id="277" r:id="rId2"/>
    <p:sldId id="282" r:id="rId3"/>
    <p:sldId id="293" r:id="rId4"/>
    <p:sldId id="278" r:id="rId5"/>
    <p:sldId id="292" r:id="rId6"/>
    <p:sldId id="290" r:id="rId7"/>
    <p:sldId id="279" r:id="rId8"/>
    <p:sldId id="287" r:id="rId9"/>
    <p:sldId id="288" r:id="rId10"/>
    <p:sldId id="280" r:id="rId11"/>
    <p:sldId id="281" r:id="rId12"/>
    <p:sldId id="283" r:id="rId13"/>
    <p:sldId id="289" r:id="rId14"/>
    <p:sldId id="257" r:id="rId15"/>
    <p:sldId id="258" r:id="rId16"/>
    <p:sldId id="263" r:id="rId17"/>
    <p:sldId id="265" r:id="rId18"/>
    <p:sldId id="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114" d="100"/>
          <a:sy n="114" d="100"/>
        </p:scale>
        <p:origin x="50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0B5B56EB-654D-489B-AE1B-09AC8CE1D953}" type="datetimeFigureOut">
              <a:rPr lang="en-US" smtClean="0"/>
              <a:t>21-Sep-21</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DC76D47-EB5B-40AE-B54B-55E968D9A67B}"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963912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167261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1966955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66536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2677525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1555799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3551202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3247848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3890758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38783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263386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344132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2418628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3698120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178779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36901727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324481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dirty="0"/>
          </a:p>
        </p:txBody>
      </p:sp>
    </p:spTree>
    <p:extLst>
      <p:ext uri="{BB962C8B-B14F-4D97-AF65-F5344CB8AC3E}">
        <p14:creationId xmlns:p14="http://schemas.microsoft.com/office/powerpoint/2010/main" val="424590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0B5B56EB-654D-489B-AE1B-09AC8CE1D953}" type="datetimeFigureOut">
              <a:rPr lang="en-US" smtClean="0"/>
              <a:t>21-Sep-21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0DC76D47-EB5B-40AE-B54B-55E968D9A67B}" type="slidenum">
              <a:rPr lang="en-US" smtClean="0"/>
              <a:t>‹#›</a:t>
            </a:fld>
            <a:endParaRPr lang="en-US" dirty="0"/>
          </a:p>
        </p:txBody>
      </p:sp>
    </p:spTree>
    <p:extLst>
      <p:ext uri="{BB962C8B-B14F-4D97-AF65-F5344CB8AC3E}">
        <p14:creationId xmlns:p14="http://schemas.microsoft.com/office/powerpoint/2010/main" val="366694294"/>
      </p:ext>
    </p:extLst>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 id="2147484218" r:id="rId18"/>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173" y="636822"/>
            <a:ext cx="8825658" cy="1267563"/>
          </a:xfrm>
        </p:spPr>
        <p:txBody>
          <a:bodyPr>
            <a:normAutofit fontScale="90000"/>
          </a:bodyPr>
          <a:lstStyle/>
          <a:p>
            <a:r>
              <a:rPr lang="en-US" sz="3000" b="1" i="1" dirty="0">
                <a:solidFill>
                  <a:schemeClr val="tx1"/>
                </a:solidFill>
                <a:effectLst>
                  <a:outerShdw blurRad="38100" dist="38100" dir="2700000" algn="tl">
                    <a:srgbClr val="000000">
                      <a:alpha val="43137"/>
                    </a:srgbClr>
                  </a:outerShdw>
                </a:effectLst>
                <a:latin typeface="Jokerman" panose="04090605060D06020702" pitchFamily="82" charset="0"/>
              </a:rPr>
              <a:t>A Proposed Comparison for Architecture of AMD Ryzen 9 3950x and Intel Core i9-9900K </a:t>
            </a:r>
          </a:p>
        </p:txBody>
      </p:sp>
      <p:sp>
        <p:nvSpPr>
          <p:cNvPr id="3" name="Text Placeholder 2"/>
          <p:cNvSpPr>
            <a:spLocks noGrp="1"/>
          </p:cNvSpPr>
          <p:nvPr>
            <p:ph type="subTitle" idx="1"/>
          </p:nvPr>
        </p:nvSpPr>
        <p:spPr>
          <a:xfrm>
            <a:off x="284285" y="1904385"/>
            <a:ext cx="11092873" cy="3906982"/>
          </a:xfrm>
        </p:spPr>
        <p:txBody>
          <a:bodyPr>
            <a:normAutofit fontScale="47500" lnSpcReduction="20000"/>
          </a:bodyPr>
          <a:lstStyle/>
          <a:p>
            <a:pPr algn="l"/>
            <a:r>
              <a:rPr lang="en-US" sz="3800" b="1" dirty="0">
                <a:solidFill>
                  <a:schemeClr val="tx1"/>
                </a:solidFill>
                <a:latin typeface="Jokerman" panose="04090605060D06020702" pitchFamily="82" charset="0"/>
              </a:rPr>
              <a:t>   </a:t>
            </a:r>
            <a:r>
              <a:rPr lang="en-US" sz="3800" b="1" i="1" u="sng" dirty="0">
                <a:solidFill>
                  <a:schemeClr val="tx1"/>
                </a:solidFill>
                <a:latin typeface="Jokerman" panose="04090605060D06020702" pitchFamily="82" charset="0"/>
              </a:rPr>
              <a:t>Presented to</a:t>
            </a:r>
          </a:p>
          <a:p>
            <a:pPr algn="l"/>
            <a:r>
              <a:rPr lang="en-US" sz="3800" b="1" dirty="0">
                <a:solidFill>
                  <a:schemeClr val="tx1"/>
                </a:solidFill>
                <a:latin typeface="Jokerman" panose="04090605060D06020702" pitchFamily="82" charset="0"/>
              </a:rPr>
              <a:t>   Khan Md. Hasib</a:t>
            </a:r>
          </a:p>
          <a:p>
            <a:pPr algn="l"/>
            <a:r>
              <a:rPr lang="en-US" sz="3800" b="1" dirty="0">
                <a:solidFill>
                  <a:schemeClr val="tx1"/>
                </a:solidFill>
                <a:latin typeface="Jokerman" panose="04090605060D06020702" pitchFamily="82" charset="0"/>
              </a:rPr>
              <a:t>   Lecturer, Department of CSE</a:t>
            </a:r>
          </a:p>
          <a:p>
            <a:pPr algn="l"/>
            <a:r>
              <a:rPr lang="en-US" sz="3800" b="1" dirty="0">
                <a:solidFill>
                  <a:schemeClr val="tx1"/>
                </a:solidFill>
                <a:latin typeface="Jokerman" panose="04090605060D06020702" pitchFamily="82" charset="0"/>
              </a:rPr>
              <a:t>   State university of  Bangladesh</a:t>
            </a:r>
          </a:p>
          <a:p>
            <a:pPr algn="l"/>
            <a:endParaRPr lang="en-US" sz="3800" b="1" dirty="0">
              <a:solidFill>
                <a:schemeClr val="tx1"/>
              </a:solidFill>
              <a:latin typeface="Jokerman" panose="04090605060D06020702" pitchFamily="82" charset="0"/>
            </a:endParaRPr>
          </a:p>
          <a:p>
            <a:pPr algn="l"/>
            <a:r>
              <a:rPr lang="en-US" sz="3800" b="1" dirty="0">
                <a:solidFill>
                  <a:schemeClr val="tx1"/>
                </a:solidFill>
                <a:latin typeface="Jokerman" panose="04090605060D06020702" pitchFamily="82" charset="0"/>
              </a:rPr>
              <a:t>                                            </a:t>
            </a:r>
            <a:r>
              <a:rPr lang="en-US" sz="3800" b="1" i="1" u="sng" dirty="0">
                <a:solidFill>
                  <a:schemeClr val="tx1"/>
                </a:solidFill>
                <a:latin typeface="Jokerman" panose="04090605060D06020702" pitchFamily="82" charset="0"/>
              </a:rPr>
              <a:t>Presented by</a:t>
            </a:r>
          </a:p>
          <a:p>
            <a:pPr algn="l"/>
            <a:r>
              <a:rPr lang="en-US" sz="3800" b="1" dirty="0">
                <a:solidFill>
                  <a:schemeClr val="tx1"/>
                </a:solidFill>
                <a:latin typeface="Jokerman" panose="04090605060D06020702" pitchFamily="82" charset="0"/>
              </a:rPr>
              <a:t>                                            Rukaiya Khan Mithila(UG02-43-16-019)</a:t>
            </a:r>
          </a:p>
          <a:p>
            <a:pPr algn="l"/>
            <a:r>
              <a:rPr lang="en-US" sz="3800" b="1" dirty="0">
                <a:solidFill>
                  <a:schemeClr val="tx1"/>
                </a:solidFill>
                <a:latin typeface="Jokerman" panose="04090605060D06020702" pitchFamily="82" charset="0"/>
              </a:rPr>
              <a:t>                                            Saber Ahmed(UG02-44-17-006)</a:t>
            </a:r>
          </a:p>
          <a:p>
            <a:pPr algn="l"/>
            <a:endParaRPr lang="en-US" sz="3800" b="1" dirty="0">
              <a:solidFill>
                <a:schemeClr val="tx1"/>
              </a:solidFill>
              <a:latin typeface="Jokerman" panose="04090605060D06020702" pitchFamily="82" charset="0"/>
            </a:endParaRPr>
          </a:p>
          <a:p>
            <a:r>
              <a:rPr lang="en-US" dirty="0"/>
              <a:t> </a:t>
            </a:r>
          </a:p>
        </p:txBody>
      </p:sp>
    </p:spTree>
    <p:extLst>
      <p:ext uri="{BB962C8B-B14F-4D97-AF65-F5344CB8AC3E}">
        <p14:creationId xmlns:p14="http://schemas.microsoft.com/office/powerpoint/2010/main" val="90557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3" y="511078"/>
            <a:ext cx="9601196" cy="563333"/>
          </a:xfrm>
        </p:spPr>
        <p:txBody>
          <a:bodyPr>
            <a:noAutofit/>
          </a:bodyPr>
          <a:lstStyle/>
          <a:p>
            <a:pPr algn="ctr"/>
            <a:r>
              <a:rPr lang="en-US" sz="2800" b="1" u="sng" dirty="0">
                <a:solidFill>
                  <a:schemeClr val="tx1"/>
                </a:solidFill>
                <a:latin typeface="Comic Sans MS" panose="030F0702030302020204" pitchFamily="66" charset="0"/>
              </a:rPr>
              <a:t>Basic Differences</a:t>
            </a:r>
            <a:endParaRPr lang="en-US" sz="2800" u="sng" dirty="0">
              <a:solidFill>
                <a:schemeClr val="tx1"/>
              </a:solidFill>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6345427"/>
              </p:ext>
            </p:extLst>
          </p:nvPr>
        </p:nvGraphicFramePr>
        <p:xfrm>
          <a:off x="1556326" y="1376220"/>
          <a:ext cx="8358910" cy="4184808"/>
        </p:xfrm>
        <a:graphic>
          <a:graphicData uri="http://schemas.openxmlformats.org/drawingml/2006/table">
            <a:tbl>
              <a:tblPr firstRow="1" firstCol="1" bandRow="1">
                <a:tableStyleId>{5C22544A-7EE6-4342-B048-85BDC9FD1C3A}</a:tableStyleId>
              </a:tblPr>
              <a:tblGrid>
                <a:gridCol w="4156364">
                  <a:extLst>
                    <a:ext uri="{9D8B030D-6E8A-4147-A177-3AD203B41FA5}">
                      <a16:colId xmlns:a16="http://schemas.microsoft.com/office/drawing/2014/main" val="1831867986"/>
                    </a:ext>
                  </a:extLst>
                </a:gridCol>
                <a:gridCol w="4202546">
                  <a:extLst>
                    <a:ext uri="{9D8B030D-6E8A-4147-A177-3AD203B41FA5}">
                      <a16:colId xmlns:a16="http://schemas.microsoft.com/office/drawing/2014/main" val="2052352672"/>
                    </a:ext>
                  </a:extLst>
                </a:gridCol>
              </a:tblGrid>
              <a:tr h="463239">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Intel</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50604" marB="50604"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AMD</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50604" marB="50604" anchor="b"/>
                </a:tc>
                <a:extLst>
                  <a:ext uri="{0D108BD9-81ED-4DB2-BD59-A6C34878D82A}">
                    <a16:rowId xmlns:a16="http://schemas.microsoft.com/office/drawing/2014/main" val="3207233755"/>
                  </a:ext>
                </a:extLst>
              </a:tr>
              <a:tr h="455452">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Less expensive than AMD Processor at the lower range.</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Less expensive than Intel at a higher range.</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2879202323"/>
                  </a:ext>
                </a:extLst>
              </a:tr>
              <a:tr h="313584">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Less efficient than AMD.</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More efficient than Intel.</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1510474188"/>
                  </a:ext>
                </a:extLst>
              </a:tr>
              <a:tr h="606158">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Can heat up when used with Clock Speed Boost(14 nm)</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Is generally cooler due to smaller lithography(TSMC 7nm is similar to Intel 10 nm)</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1824600170"/>
                  </a:ext>
                </a:extLst>
              </a:tr>
              <a:tr h="455452">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IPC (Rocket Lake) is lower than AMD (Zen 3)</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IPC(Zen 3) is higher than Intel (Rocket Lake)</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1116991558"/>
                  </a:ext>
                </a:extLst>
              </a:tr>
              <a:tr h="455452">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Clock speed reaches and surpassed 5.0 GHz</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The clock speed can reach 5.0 GHz but results in more heat</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3446318886"/>
                  </a:ext>
                </a:extLst>
              </a:tr>
              <a:tr h="606158">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iGPU present in almost all Core i series CPU(except Core i F-series)</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iGPU is present only in AMD APU series with higher GPU performance compared to Intel iGPU(HD Graphics and)</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1037396383"/>
                  </a:ext>
                </a:extLst>
              </a:tr>
              <a:tr h="569959">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It has symmetric multiprocessing capabilities of up to 4 sockets/28 cores.</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It has symmetric multiprocessing capabilities of up to 8 sockets/128 cores.</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252992964"/>
                  </a:ext>
                </a:extLst>
              </a:tr>
            </a:tbl>
          </a:graphicData>
        </a:graphic>
      </p:graphicFrame>
    </p:spTree>
    <p:extLst>
      <p:ext uri="{BB962C8B-B14F-4D97-AF65-F5344CB8AC3E}">
        <p14:creationId xmlns:p14="http://schemas.microsoft.com/office/powerpoint/2010/main" val="304325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55659"/>
            <a:ext cx="9601196" cy="679243"/>
          </a:xfrm>
        </p:spPr>
        <p:txBody>
          <a:bodyPr>
            <a:noAutofit/>
          </a:bodyPr>
          <a:lstStyle/>
          <a:p>
            <a:pPr algn="ctr"/>
            <a:r>
              <a:rPr lang="en-US" sz="2800" b="1" u="sng" dirty="0">
                <a:solidFill>
                  <a:schemeClr val="tx1"/>
                </a:solidFill>
                <a:latin typeface="Comic Sans MS" panose="030F0702030302020204" pitchFamily="66" charset="0"/>
              </a:rPr>
              <a:t>For Gaming, Best is-</a:t>
            </a:r>
            <a:endParaRPr lang="en-US" sz="28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1295402" y="1689084"/>
            <a:ext cx="9601196" cy="3068013"/>
          </a:xfrm>
        </p:spPr>
        <p:txBody>
          <a:bodyPr/>
          <a:lstStyle/>
          <a:p>
            <a:pPr marL="0" indent="0">
              <a:buNone/>
            </a:pPr>
            <a:r>
              <a:rPr lang="en-US" b="1" dirty="0">
                <a:latin typeface="Comic Sans MS" panose="030F0702030302020204" pitchFamily="66" charset="0"/>
              </a:rPr>
              <a:t>As a general rule of thumb, AMD Ryzen processors are better at multi-tasking, while Intel Core CPUs are faster when it comes to single-core tasks. However, Ryzen CPUs tend to offer better value for money. Choosing the best hardware for your new gaming PC is never easy.</a:t>
            </a:r>
          </a:p>
        </p:txBody>
      </p:sp>
    </p:spTree>
    <p:extLst>
      <p:ext uri="{BB962C8B-B14F-4D97-AF65-F5344CB8AC3E}">
        <p14:creationId xmlns:p14="http://schemas.microsoft.com/office/powerpoint/2010/main" val="194267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598055"/>
          </a:xfrm>
        </p:spPr>
        <p:txBody>
          <a:bodyPr>
            <a:normAutofit/>
          </a:bodyPr>
          <a:lstStyle/>
          <a:p>
            <a:pPr algn="ctr"/>
            <a:r>
              <a:rPr lang="en-US" sz="2800" b="1" u="sng" dirty="0">
                <a:solidFill>
                  <a:schemeClr val="tx1"/>
                </a:solidFill>
                <a:latin typeface="Comic Sans MS" panose="030F0702030302020204" pitchFamily="66" charset="0"/>
              </a:rPr>
              <a:t>AMD vs Intel: price</a:t>
            </a:r>
            <a:endParaRPr lang="en-US" sz="28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166255" y="1361432"/>
            <a:ext cx="11554689" cy="4254277"/>
          </a:xfrm>
        </p:spPr>
        <p:txBody>
          <a:bodyPr>
            <a:normAutofit fontScale="85000" lnSpcReduction="10000"/>
          </a:bodyPr>
          <a:lstStyle/>
          <a:p>
            <a:pPr fontAlgn="base"/>
            <a:r>
              <a:rPr lang="en-US" b="1" dirty="0">
                <a:latin typeface="Comic Sans MS" panose="030F0702030302020204" pitchFamily="66" charset="0"/>
              </a:rPr>
              <a:t>In the past, if you were looking for a decent CPU with a budget-friendly price, your go-to choice was AMD. However, with their newest generation of Ryzen CPUs, AMD has been on par or even surpassed Intel components on price. The AMD Ryzen 9 3950X, for instance, is easily the brand's most expensive unit, retailing for around $750 (£580, AU$1130). However, the sticker shock you feel backs up some impressive technology.</a:t>
            </a:r>
          </a:p>
          <a:p>
            <a:pPr fontAlgn="base"/>
            <a:r>
              <a:rPr lang="en-US" b="1" dirty="0">
                <a:latin typeface="Comic Sans MS" panose="030F0702030302020204" pitchFamily="66" charset="0"/>
              </a:rPr>
              <a:t>The Ryzen 9 3950X boasts 16 cores and 32 threads, exceeding the previous flagship, the Ryzen 9 3900X. And it doesn't just have more cores and threads than its predecessor, the Ryzen 9 3950X has more cache memory and faster processing speeds. It also has the ability to store up to four different profiles for different performance and overclocking settings, so no matter if you're a casual or hardcore gamer or hobbyist artist and animator, you'll always have the best performance you can get out of your CPU. </a:t>
            </a:r>
          </a:p>
        </p:txBody>
      </p:sp>
    </p:spTree>
    <p:extLst>
      <p:ext uri="{BB962C8B-B14F-4D97-AF65-F5344CB8AC3E}">
        <p14:creationId xmlns:p14="http://schemas.microsoft.com/office/powerpoint/2010/main" val="257215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268" y="381001"/>
            <a:ext cx="10396882" cy="635000"/>
          </a:xfrm>
        </p:spPr>
        <p:txBody>
          <a:bodyPr>
            <a:normAutofit/>
          </a:bodyPr>
          <a:lstStyle/>
          <a:p>
            <a:pPr algn="ctr" fontAlgn="base"/>
            <a:r>
              <a:rPr lang="en-US" sz="2800" b="1" u="sng" dirty="0">
                <a:solidFill>
                  <a:schemeClr val="tx1"/>
                </a:solidFill>
                <a:latin typeface="Comic Sans MS" panose="030F0702030302020204" pitchFamily="66" charset="0"/>
              </a:rPr>
              <a:t>AMD vs Intel: performance</a:t>
            </a:r>
            <a:endParaRPr lang="en-US" sz="28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230909" y="1320801"/>
            <a:ext cx="11277600" cy="4120573"/>
          </a:xfrm>
        </p:spPr>
        <p:txBody>
          <a:bodyPr>
            <a:normAutofit fontScale="25000" lnSpcReduction="20000"/>
          </a:bodyPr>
          <a:lstStyle/>
          <a:p>
            <a:pPr fontAlgn="base">
              <a:lnSpc>
                <a:spcPct val="120000"/>
              </a:lnSpc>
            </a:pPr>
            <a:r>
              <a:rPr lang="en-US" sz="4800" b="1" dirty="0">
                <a:latin typeface="Comic Sans MS" panose="030F0702030302020204" pitchFamily="66" charset="0"/>
              </a:rPr>
              <a:t>On the whole, AMD and Intel Processors have been on a pretty even keel when it comes to overall performance. Between the two, it all comes down to whether you need to multitask well or want to play games at their highest settings. </a:t>
            </a:r>
          </a:p>
          <a:p>
            <a:pPr fontAlgn="base">
              <a:lnSpc>
                <a:spcPct val="120000"/>
              </a:lnSpc>
            </a:pPr>
            <a:r>
              <a:rPr lang="en-US" sz="4800" b="1" dirty="0">
                <a:latin typeface="Comic Sans MS" panose="030F0702030302020204" pitchFamily="66" charset="0"/>
              </a:rPr>
              <a:t>If you're looking at buying an AMD processor, be advised that very few of their available CPUs feature integrated graphics. Those that do are referred to as an Accelerated Processing Unit. The ultra-low budget AMD Athlon 240GE retails around $80 (£62, AU$120) and features Radeon Vega 3 integrated graphics. This makes it perfect for low- to mid-grade gaming as well as video streaming for high quality graphics rendering at a low price. </a:t>
            </a:r>
          </a:p>
          <a:p>
            <a:pPr fontAlgn="base">
              <a:lnSpc>
                <a:spcPct val="120000"/>
              </a:lnSpc>
            </a:pPr>
            <a:r>
              <a:rPr lang="en-US" sz="4800" b="1" dirty="0">
                <a:latin typeface="Comic Sans MS" panose="030F0702030302020204" pitchFamily="66" charset="0"/>
              </a:rPr>
              <a:t>Now that AMD has rolled out its budget gaming champions, the AMD Ryzen 3 3300X and AMD Ryzen 3 3100, you’ve got a few more options here. These two might set you back a bit more, but not by much, while offering a much better performance. The Ryzen 3 3300X, for example, delivers performance that until now was only available on mid-range or high-end hardware. Meanwhile, the Ryzen 3 3100 is simply excellent for 1080p gaming.</a:t>
            </a:r>
          </a:p>
          <a:p>
            <a:pPr fontAlgn="base">
              <a:lnSpc>
                <a:spcPct val="120000"/>
              </a:lnSpc>
            </a:pPr>
            <a:r>
              <a:rPr lang="en-US" sz="4800" b="1" dirty="0">
                <a:latin typeface="Comic Sans MS" panose="030F0702030302020204" pitchFamily="66" charset="0"/>
              </a:rPr>
              <a:t>If you're into higher-end gaming, however, you'll have to pair a Ryzen 7 or 9 CPU with a dedicated GPU to take your game to the next level.</a:t>
            </a:r>
          </a:p>
          <a:p>
            <a:pPr fontAlgn="base">
              <a:lnSpc>
                <a:spcPct val="120000"/>
              </a:lnSpc>
            </a:pPr>
            <a:r>
              <a:rPr lang="en-US" sz="4800" b="1" dirty="0">
                <a:latin typeface="Comic Sans MS" panose="030F0702030302020204" pitchFamily="66" charset="0"/>
              </a:rPr>
              <a:t>But with the newest Coffee and Ice Lake processors, each CPU will beat out AMD Ryzen and Thread ripper units on core-by-core performance - though that gap is minimal. The late 2020 introduction of Tiger Lake could see even more integrated graphic rendering ability for a better streaming or gaming experience right out of the box. Intel has also heavily hinted at plans to release their own dedicated Intel Xe GPU in 2020. </a:t>
            </a:r>
          </a:p>
          <a:p>
            <a:endParaRPr lang="en-US" dirty="0"/>
          </a:p>
        </p:txBody>
      </p:sp>
    </p:spTree>
    <p:extLst>
      <p:ext uri="{BB962C8B-B14F-4D97-AF65-F5344CB8AC3E}">
        <p14:creationId xmlns:p14="http://schemas.microsoft.com/office/powerpoint/2010/main" val="342510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2" y="478358"/>
            <a:ext cx="10515600" cy="482225"/>
          </a:xfrm>
        </p:spPr>
        <p:txBody>
          <a:bodyPr>
            <a:normAutofit fontScale="90000"/>
          </a:bodyPr>
          <a:lstStyle/>
          <a:p>
            <a:pPr algn="ctr" fontAlgn="base"/>
            <a:r>
              <a:rPr lang="en-US" sz="3200" b="1" u="sng" dirty="0">
                <a:solidFill>
                  <a:schemeClr val="tx1"/>
                </a:solidFill>
                <a:latin typeface="Comic Sans MS" panose="030F0702030302020204" pitchFamily="66" charset="0"/>
              </a:rPr>
              <a:t>AMD vs Intel: specs</a:t>
            </a:r>
            <a:endParaRPr lang="en-US" sz="32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152078" y="1062183"/>
            <a:ext cx="11146304" cy="4636654"/>
          </a:xfrm>
        </p:spPr>
        <p:txBody>
          <a:bodyPr>
            <a:normAutofit fontScale="40000" lnSpcReduction="20000"/>
          </a:bodyPr>
          <a:lstStyle/>
          <a:p>
            <a:pPr fontAlgn="base"/>
            <a:r>
              <a:rPr lang="en-US" sz="3100" b="1" dirty="0">
                <a:solidFill>
                  <a:schemeClr val="tx1"/>
                </a:solidFill>
                <a:latin typeface="Comic Sans MS" panose="030F0702030302020204" pitchFamily="66" charset="0"/>
              </a:rPr>
              <a:t>We've reviewed both the Ryzen 9 3950X and the Intel i9-9900K to give you more insight on each processor's capabilities, performance, and price. Both processors give you plenty of power, but each has their own pros and cons.</a:t>
            </a:r>
          </a:p>
          <a:p>
            <a:pPr fontAlgn="base"/>
            <a:r>
              <a:rPr lang="en-US" sz="3100" b="1" dirty="0">
                <a:solidFill>
                  <a:schemeClr val="tx1"/>
                </a:solidFill>
                <a:latin typeface="Comic Sans MS" panose="030F0702030302020204" pitchFamily="66" charset="0"/>
              </a:rPr>
              <a:t>As mentioned before, the Ryzen 9 3950X has 16 cores and 32 threads. This gives you all the power you need and then some to tackle everyday multitasking and general workloads in an office setting. It also has enough juice to give you great frame rates in both full HD and 4K gaming settings so you don't have to deal with terrible amounts of lag or screen tearing. The entire Ryzen 3000 series are all fairly evenly-matched when it comes to frame rates and multitasking abilities, so it all comes down to how many cores and threads you'll need.</a:t>
            </a:r>
          </a:p>
          <a:p>
            <a:pPr fontAlgn="base"/>
            <a:r>
              <a:rPr lang="en-US" sz="3100" b="1" dirty="0">
                <a:solidFill>
                  <a:schemeClr val="tx1"/>
                </a:solidFill>
                <a:latin typeface="Comic Sans MS" panose="030F0702030302020204" pitchFamily="66" charset="0"/>
              </a:rPr>
              <a:t>The Ryzen 9 3950X features dual channel memory support and 64MB of cache. This ensures faster recall of your frequently-used files and programs. With a base clock speed of 3.5 GHz and a Max Boost Clock of 4.7 GHz, you'll be able to tackle just about any game or work task at blazing speeds.</a:t>
            </a:r>
          </a:p>
          <a:p>
            <a:pPr fontAlgn="base"/>
            <a:r>
              <a:rPr lang="en-US" sz="3100" b="1" dirty="0">
                <a:solidFill>
                  <a:schemeClr val="tx1"/>
                </a:solidFill>
                <a:latin typeface="Comic Sans MS" panose="030F0702030302020204" pitchFamily="66" charset="0"/>
              </a:rPr>
              <a:t>The Intel i9-9900K has half the number of cores and threads as the Ryzen 9 3950X, but it makes up for some of that with slightly stronger single core performance. The i9-9900K has a base speed of 3.6GHz and a Turbo clock of a whopping 5GHz. It also uses just 95 watts of power compared to the Ryzen 9's 105 watts - though you are getting around half the total performance. </a:t>
            </a:r>
          </a:p>
          <a:p>
            <a:pPr fontAlgn="base"/>
            <a:r>
              <a:rPr lang="en-US" sz="3100" b="1" dirty="0">
                <a:solidFill>
                  <a:schemeClr val="tx1"/>
                </a:solidFill>
                <a:latin typeface="Comic Sans MS" panose="030F0702030302020204" pitchFamily="66" charset="0"/>
              </a:rPr>
              <a:t>With Intel's integrated graphics, you'll get both full HD and 4K video and graphical support right out of the box. You'll not only get a great picture for both streaming video and playing the latest games, you'll also get awesome frame rates as well, preventing lag and screen tearing.</a:t>
            </a:r>
          </a:p>
          <a:p>
            <a:pPr marL="0" indent="0">
              <a:buNone/>
            </a:pPr>
            <a:r>
              <a:rPr lang="en-US" sz="3100" b="1" dirty="0">
                <a:solidFill>
                  <a:schemeClr val="tx1"/>
                </a:solidFill>
                <a:latin typeface="Comic Sans MS" panose="030F0702030302020204" pitchFamily="66" charset="0"/>
              </a:rPr>
              <a:t> </a:t>
            </a:r>
          </a:p>
        </p:txBody>
      </p:sp>
    </p:spTree>
    <p:extLst>
      <p:ext uri="{BB962C8B-B14F-4D97-AF65-F5344CB8AC3E}">
        <p14:creationId xmlns:p14="http://schemas.microsoft.com/office/powerpoint/2010/main" val="284638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038" y="400242"/>
            <a:ext cx="9601196" cy="527691"/>
          </a:xfrm>
        </p:spPr>
        <p:txBody>
          <a:bodyPr>
            <a:noAutofit/>
          </a:bodyPr>
          <a:lstStyle/>
          <a:p>
            <a:pPr algn="ctr"/>
            <a:r>
              <a:rPr lang="en-US" sz="3200" b="1" dirty="0">
                <a:solidFill>
                  <a:schemeClr val="tx1"/>
                </a:solidFill>
                <a:latin typeface="Comic Sans MS" panose="030F0702030302020204" pitchFamily="66" charset="0"/>
              </a:rPr>
              <a:t>                                                             </a:t>
            </a:r>
            <a:r>
              <a:rPr lang="en-US" sz="2000" b="1" u="sng" dirty="0">
                <a:solidFill>
                  <a:schemeClr val="tx1"/>
                </a:solidFill>
                <a:latin typeface="Comic Sans MS" panose="030F0702030302020204" pitchFamily="66" charset="0"/>
              </a:rPr>
              <a:t>AMD vs Intel:  technical and customer support</a:t>
            </a:r>
            <a:r>
              <a:rPr lang="en-US" b="1" dirty="0">
                <a:solidFill>
                  <a:schemeClr val="tx1"/>
                </a:solidFill>
                <a:latin typeface="Comic Sans MS" panose="030F0702030302020204" pitchFamily="66" charset="0"/>
              </a:rPr>
              <a:t> </a:t>
            </a:r>
            <a:br>
              <a:rPr lang="en-US" b="1" dirty="0"/>
            </a:br>
            <a:endParaRPr lang="en-US" sz="3200" b="1" dirty="0"/>
          </a:p>
        </p:txBody>
      </p:sp>
      <p:sp>
        <p:nvSpPr>
          <p:cNvPr id="3" name="Content Placeholder 2"/>
          <p:cNvSpPr>
            <a:spLocks noGrp="1"/>
          </p:cNvSpPr>
          <p:nvPr>
            <p:ph idx="1"/>
          </p:nvPr>
        </p:nvSpPr>
        <p:spPr>
          <a:xfrm>
            <a:off x="203200" y="1413162"/>
            <a:ext cx="11277600" cy="4184074"/>
          </a:xfrm>
        </p:spPr>
        <p:txBody>
          <a:bodyPr>
            <a:normAutofit fontScale="85000" lnSpcReduction="10000"/>
          </a:bodyPr>
          <a:lstStyle/>
          <a:p>
            <a:pPr fontAlgn="base"/>
            <a:r>
              <a:rPr lang="en-US" b="1" dirty="0">
                <a:solidFill>
                  <a:schemeClr val="tx1"/>
                </a:solidFill>
                <a:latin typeface="Comic Sans MS" panose="030F0702030302020204" pitchFamily="66" charset="0"/>
              </a:rPr>
              <a:t>AMD has an entire webpage dedicated to customer and technical support of their CPUs. On this page, you can download the latest drivers for integrated Radeon graphics processors or GPUs. You can also check up on your product's warranty, download full spec sheets, and ask other AMD users questions on a dedicated forum. If you have a problem with a specific unit, you can use a drop-down menu to select your CPU to be directed to a page of driver download links and a customer support page for more in-depth troubleshooting.</a:t>
            </a:r>
          </a:p>
          <a:p>
            <a:pPr fontAlgn="base"/>
            <a:r>
              <a:rPr lang="en-US" b="1" dirty="0">
                <a:solidFill>
                  <a:schemeClr val="tx1"/>
                </a:solidFill>
                <a:latin typeface="Comic Sans MS" panose="030F0702030302020204" pitchFamily="66" charset="0"/>
              </a:rPr>
              <a:t>Intel's official site also has a dedicated page for technical support when you have trouble with your new or existing CPU. You'll be able to browse a variety of blog posts that answer frequently asked questions, view spec sheets, download drivers, and access the support community forums if your question isn't answered by the FAQ. Intel also offers live phone or chat support if you need help walking through a solution.  </a:t>
            </a:r>
          </a:p>
        </p:txBody>
      </p:sp>
    </p:spTree>
    <p:extLst>
      <p:ext uri="{BB962C8B-B14F-4D97-AF65-F5344CB8AC3E}">
        <p14:creationId xmlns:p14="http://schemas.microsoft.com/office/powerpoint/2010/main" val="364332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009" y="258618"/>
            <a:ext cx="7308273" cy="812800"/>
          </a:xfrm>
        </p:spPr>
        <p:txBody>
          <a:bodyPr>
            <a:noAutofit/>
          </a:bodyPr>
          <a:lstStyle/>
          <a:p>
            <a:pPr algn="ctr" fontAlgn="base"/>
            <a:r>
              <a:rPr lang="en-US" sz="3200" b="1" u="sng" dirty="0">
                <a:solidFill>
                  <a:schemeClr val="tx1"/>
                </a:solidFill>
                <a:latin typeface="Comic Sans MS" panose="030F0702030302020204" pitchFamily="66" charset="0"/>
              </a:rPr>
              <a:t>                                    </a:t>
            </a:r>
            <a:br>
              <a:rPr lang="en-US" sz="3200" b="1" u="sng" dirty="0">
                <a:solidFill>
                  <a:schemeClr val="tx1"/>
                </a:solidFill>
                <a:latin typeface="Comic Sans MS" panose="030F0702030302020204" pitchFamily="66" charset="0"/>
              </a:rPr>
            </a:br>
            <a:r>
              <a:rPr lang="en-US" sz="2400" b="1" u="sng" dirty="0">
                <a:solidFill>
                  <a:schemeClr val="tx1"/>
                </a:solidFill>
                <a:latin typeface="Comic Sans MS" panose="030F0702030302020204" pitchFamily="66" charset="0"/>
              </a:rPr>
              <a:t>AMD vs Intel: future speculation</a:t>
            </a:r>
            <a:endParaRPr lang="en-US" sz="24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249382" y="1182254"/>
            <a:ext cx="11296073" cy="4378036"/>
          </a:xfrm>
        </p:spPr>
        <p:txBody>
          <a:bodyPr>
            <a:normAutofit fontScale="70000" lnSpcReduction="20000"/>
          </a:bodyPr>
          <a:lstStyle/>
          <a:p>
            <a:pPr marL="0" indent="0" algn="just">
              <a:buNone/>
            </a:pPr>
            <a:endParaRPr lang="en-US" sz="2400" dirty="0"/>
          </a:p>
          <a:p>
            <a:pPr fontAlgn="base"/>
            <a:r>
              <a:rPr lang="en-US" sz="1900" b="1" dirty="0">
                <a:solidFill>
                  <a:schemeClr val="tx1"/>
                </a:solidFill>
                <a:latin typeface="Comic Sans MS" panose="030F0702030302020204" pitchFamily="66" charset="0"/>
              </a:rPr>
              <a:t>AMD has had a massively successful past few years with their Ryzen and Threadripper lines of CPUs. With twice the number of cores and threads as their counterparts, they've given Intel something to worry about and proven their worth as a reliable choice for PC components. Intel, on the other hand, has seen some embarrassing failures such as their lackluster release (or lack thereof) of Cannon Lake. However, they seem to have taken their knocks and learned a few lessons to apply to future releases.</a:t>
            </a:r>
          </a:p>
          <a:p>
            <a:pPr fontAlgn="base"/>
            <a:r>
              <a:rPr lang="en-US" sz="1900" b="1" dirty="0">
                <a:solidFill>
                  <a:schemeClr val="tx1"/>
                </a:solidFill>
                <a:latin typeface="Comic Sans MS" panose="030F0702030302020204" pitchFamily="66" charset="0"/>
              </a:rPr>
              <a:t>Intel has announced plans for future releases of their Tiger Lake and Comet Lake-S lines of processors for laptops and desktops, respectively. The new CPU line will most likely try to stay abreast of AMD's Ryzen and Threadripper products. However, it's unlikely that Intel will be able to top AMD any time soon, as even Intel CFO George Davis has admitted that Team Blue won't reach parity with AMD's 7nm manufacturing process until 2021.</a:t>
            </a:r>
          </a:p>
          <a:p>
            <a:pPr fontAlgn="base"/>
            <a:r>
              <a:rPr lang="en-US" sz="1900" b="1" dirty="0">
                <a:solidFill>
                  <a:schemeClr val="tx1"/>
                </a:solidFill>
                <a:latin typeface="Comic Sans MS" panose="030F0702030302020204" pitchFamily="66" charset="0"/>
              </a:rPr>
              <a:t>Future generations of AMD's Ryzen processors will most likely continue to give you more cores and threads for faster and more efficient multitasking. Whenever AMD Ryzen 4000 processors for desktop make their way to market - which should be some time this year - the shift to a more efficient 7nm+ manufacturing process should see further boosts to IPC (instructions per clock) performance along with power efficiency. Threadripper's future seems to stay on track to offer powerful CPU options to industry professionals for 3D modeling and animation or data science work.</a:t>
            </a:r>
          </a:p>
        </p:txBody>
      </p:sp>
    </p:spTree>
    <p:extLst>
      <p:ext uri="{BB962C8B-B14F-4D97-AF65-F5344CB8AC3E}">
        <p14:creationId xmlns:p14="http://schemas.microsoft.com/office/powerpoint/2010/main" val="39260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46" y="334818"/>
            <a:ext cx="7407563" cy="801255"/>
          </a:xfrm>
        </p:spPr>
        <p:txBody>
          <a:bodyPr>
            <a:normAutofit/>
          </a:bodyPr>
          <a:lstStyle/>
          <a:p>
            <a:pPr algn="ctr"/>
            <a:r>
              <a:rPr lang="en-US" sz="2800" b="1" u="sng" dirty="0">
                <a:solidFill>
                  <a:schemeClr val="tx1"/>
                </a:solidFill>
                <a:latin typeface="Comic Sans MS" panose="030F0702030302020204" pitchFamily="66" charset="0"/>
              </a:rPr>
              <a:t>Conclusion</a:t>
            </a:r>
            <a:endParaRPr lang="en-US" b="1"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526473" y="1476663"/>
            <a:ext cx="10797309" cy="3917373"/>
          </a:xfrm>
        </p:spPr>
        <p:txBody>
          <a:bodyPr>
            <a:normAutofit fontScale="55000" lnSpcReduction="20000"/>
          </a:bodyPr>
          <a:lstStyle/>
          <a:p>
            <a:pPr fontAlgn="base"/>
            <a:r>
              <a:rPr lang="en-US" sz="2200" b="1" dirty="0">
                <a:solidFill>
                  <a:schemeClr val="tx1"/>
                </a:solidFill>
                <a:latin typeface="Comic Sans MS" panose="030F0702030302020204" pitchFamily="66" charset="0"/>
              </a:rPr>
              <a:t>The AMD vs Intel battle still persists, with no one manufacturer coming out the one true winner. That’s great news for us consumers. This intense rivalry continues to gift us the best processor for gaming, creative workloads, and casual use, giving us a whole lot more options to choose from at every price point.</a:t>
            </a:r>
          </a:p>
          <a:p>
            <a:pPr fontAlgn="base"/>
            <a:r>
              <a:rPr lang="en-US" sz="2200" b="1" dirty="0">
                <a:solidFill>
                  <a:schemeClr val="tx1"/>
                </a:solidFill>
                <a:latin typeface="Comic Sans MS" panose="030F0702030302020204" pitchFamily="66" charset="0"/>
              </a:rPr>
              <a:t>This also means, however, that choosing between AMD and Intel is much harder. Luckily, you don’t necessarily have to choose one over the other. Both have their own strengths and weaknesses, as well as excellent CPUs on offer catering to every need and budget. Still, as this is strictly an Intel vs AMD faceoff, it's important to know where each manufacturer's strengths lie, especially in terms of price, overclocking abilities, graphics, and component variety. That way, you can choose wisely.</a:t>
            </a:r>
          </a:p>
          <a:p>
            <a:r>
              <a:rPr lang="en-US" sz="2200" b="1" dirty="0">
                <a:solidFill>
                  <a:schemeClr val="tx1"/>
                </a:solidFill>
                <a:latin typeface="Comic Sans MS" panose="030F0702030302020204" pitchFamily="66" charset="0"/>
              </a:rPr>
              <a:t>So, let’s dive right in. Whether you’re building a computer or simply upgrading the gaming PC you already have, we’ll help you make sense of it all by comparing the two and sorting out how the AMD Ryzen 5000 series chips (and their predecessors) are different from Intel’s latest Tiger Lake and Rocket Lake chips (and their 10th-generation counterparts). We’ll also discuss where each brand is headed in the coming years.</a:t>
            </a:r>
          </a:p>
          <a:p>
            <a:endParaRPr lang="en-US" dirty="0"/>
          </a:p>
          <a:p>
            <a:pPr marL="0" indent="0">
              <a:buNone/>
            </a:pPr>
            <a:r>
              <a:rPr lang="en-US" dirty="0"/>
              <a:t> </a:t>
            </a:r>
          </a:p>
        </p:txBody>
      </p:sp>
    </p:spTree>
    <p:extLst>
      <p:ext uri="{BB962C8B-B14F-4D97-AF65-F5344CB8AC3E}">
        <p14:creationId xmlns:p14="http://schemas.microsoft.com/office/powerpoint/2010/main" val="70555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749"/>
          <a:stretch/>
        </p:blipFill>
        <p:spPr>
          <a:xfrm>
            <a:off x="5102091" y="2762313"/>
            <a:ext cx="1962150" cy="21527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89349" y="955623"/>
            <a:ext cx="11858324" cy="1077218"/>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3200" b="1" dirty="0">
                <a:ln>
                  <a:solidFill>
                    <a:schemeClr val="accent6">
                      <a:lumMod val="40000"/>
                      <a:lumOff val="60000"/>
                    </a:schemeClr>
                  </a:solidFill>
                </a:ln>
                <a:solidFill>
                  <a:schemeClr val="tx1">
                    <a:lumMod val="95000"/>
                    <a:lumOff val="5000"/>
                  </a:schemeClr>
                </a:solidFill>
                <a:latin typeface="Comic Sans MS" panose="030F0702030302020204" pitchFamily="66" charset="0"/>
              </a:rPr>
              <a:t>So That’s all. Thank You so much everyone for staying with us!!!</a:t>
            </a:r>
          </a:p>
        </p:txBody>
      </p:sp>
    </p:spTree>
    <p:extLst>
      <p:ext uri="{BB962C8B-B14F-4D97-AF65-F5344CB8AC3E}">
        <p14:creationId xmlns:p14="http://schemas.microsoft.com/office/powerpoint/2010/main" val="90216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79" y="397042"/>
            <a:ext cx="10396882" cy="709863"/>
          </a:xfrm>
        </p:spPr>
        <p:txBody>
          <a:bodyPr>
            <a:noAutofit/>
          </a:bodyPr>
          <a:lstStyle/>
          <a:p>
            <a:r>
              <a:rPr lang="en-US" sz="2800" b="1" u="sng" dirty="0">
                <a:solidFill>
                  <a:schemeClr val="tx1"/>
                </a:solidFill>
                <a:effectLst>
                  <a:outerShdw blurRad="38100" dist="38100" dir="2700000" algn="tl">
                    <a:srgbClr val="000000">
                      <a:alpha val="43137"/>
                    </a:srgbClr>
                  </a:outerShdw>
                </a:effectLst>
                <a:latin typeface="Comic Sans MS" panose="030F0702030302020204" pitchFamily="66" charset="0"/>
              </a:rPr>
              <a:t>Topic we previously discussed</a:t>
            </a:r>
            <a:endParaRPr lang="en-US" sz="1100" u="sng" dirty="0">
              <a:solidFill>
                <a:schemeClr val="tx1"/>
              </a:solidFill>
              <a:effectLst>
                <a:outerShdw blurRad="38100" dist="38100" dir="2700000" algn="tl">
                  <a:srgbClr val="000000">
                    <a:alpha val="43137"/>
                  </a:srgbClr>
                </a:outerShdw>
              </a:effectLst>
              <a:latin typeface="Comic Sans MS" panose="030F0702030302020204" pitchFamily="66" charset="0"/>
            </a:endParaRPr>
          </a:p>
        </p:txBody>
      </p:sp>
      <p:sp>
        <p:nvSpPr>
          <p:cNvPr id="3" name="Content Placeholder 2"/>
          <p:cNvSpPr>
            <a:spLocks noGrp="1"/>
          </p:cNvSpPr>
          <p:nvPr>
            <p:ph idx="1"/>
          </p:nvPr>
        </p:nvSpPr>
        <p:spPr>
          <a:xfrm>
            <a:off x="250257" y="1294464"/>
            <a:ext cx="11249987" cy="4095683"/>
          </a:xfrm>
        </p:spPr>
        <p:txBody>
          <a:bodyPr>
            <a:noAutofit/>
          </a:bodyPr>
          <a:lstStyle/>
          <a:p>
            <a:pPr lvl="0"/>
            <a:r>
              <a:rPr lang="en-US" sz="1200" b="1" dirty="0">
                <a:latin typeface="Comic Sans MS" panose="030F0702030302020204" pitchFamily="66" charset="0"/>
              </a:rPr>
              <a:t>Some info about AMD Ryzen 9 3950x and Intel Core i9-9900K.</a:t>
            </a:r>
          </a:p>
          <a:p>
            <a:pPr lvl="0"/>
            <a:r>
              <a:rPr lang="en-US" sz="1200" b="1" dirty="0">
                <a:latin typeface="Comic Sans MS" panose="030F0702030302020204" pitchFamily="66" charset="0"/>
              </a:rPr>
              <a:t>Advantages of this comparison study</a:t>
            </a:r>
          </a:p>
          <a:p>
            <a:pPr lvl="0"/>
            <a:r>
              <a:rPr lang="en-US" sz="1200" b="1" dirty="0">
                <a:latin typeface="Comic Sans MS" panose="030F0702030302020204" pitchFamily="66" charset="0"/>
              </a:rPr>
              <a:t>Objectives</a:t>
            </a:r>
          </a:p>
          <a:p>
            <a:pPr lvl="0"/>
            <a:r>
              <a:rPr lang="en-US" sz="1200" b="1" dirty="0">
                <a:latin typeface="Comic Sans MS" panose="030F0702030302020204" pitchFamily="66" charset="0"/>
              </a:rPr>
              <a:t>On which measure we compared</a:t>
            </a:r>
          </a:p>
          <a:p>
            <a:pPr lvl="0"/>
            <a:r>
              <a:rPr lang="en-US" sz="1200" b="1" dirty="0">
                <a:latin typeface="Comic Sans MS" panose="030F0702030302020204" pitchFamily="66" charset="0"/>
              </a:rPr>
              <a:t>Scopes</a:t>
            </a:r>
          </a:p>
          <a:p>
            <a:pPr lvl="0"/>
            <a:r>
              <a:rPr lang="en-US" sz="1200" b="1" dirty="0">
                <a:latin typeface="Comic Sans MS" panose="030F0702030302020204" pitchFamily="66" charset="0"/>
              </a:rPr>
              <a:t>Limitations</a:t>
            </a:r>
          </a:p>
        </p:txBody>
      </p:sp>
    </p:spTree>
    <p:extLst>
      <p:ext uri="{BB962C8B-B14F-4D97-AF65-F5344CB8AC3E}">
        <p14:creationId xmlns:p14="http://schemas.microsoft.com/office/powerpoint/2010/main" val="412184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79" y="397042"/>
            <a:ext cx="10396882" cy="709863"/>
          </a:xfrm>
        </p:spPr>
        <p:txBody>
          <a:bodyPr>
            <a:noAutofit/>
          </a:bodyPr>
          <a:lstStyle/>
          <a:p>
            <a:r>
              <a:rPr lang="en-US" sz="2800" b="1" u="sng" dirty="0">
                <a:solidFill>
                  <a:schemeClr val="tx1"/>
                </a:solidFill>
                <a:effectLst>
                  <a:outerShdw blurRad="38100" dist="38100" dir="2700000" algn="tl">
                    <a:srgbClr val="000000">
                      <a:alpha val="43137"/>
                    </a:srgbClr>
                  </a:outerShdw>
                </a:effectLst>
                <a:latin typeface="Comic Sans MS" panose="030F0702030302020204" pitchFamily="66" charset="0"/>
              </a:rPr>
              <a:t>Topics we previously discussed</a:t>
            </a:r>
            <a:endParaRPr lang="en-US" sz="1100" u="sng" dirty="0">
              <a:solidFill>
                <a:schemeClr val="tx1"/>
              </a:solidFill>
              <a:effectLst>
                <a:outerShdw blurRad="38100" dist="38100" dir="2700000" algn="tl">
                  <a:srgbClr val="000000">
                    <a:alpha val="43137"/>
                  </a:srgbClr>
                </a:outerShdw>
              </a:effectLst>
              <a:latin typeface="Comic Sans MS" panose="030F0702030302020204" pitchFamily="66" charset="0"/>
            </a:endParaRPr>
          </a:p>
        </p:txBody>
      </p:sp>
      <p:sp>
        <p:nvSpPr>
          <p:cNvPr id="3" name="Content Placeholder 2"/>
          <p:cNvSpPr>
            <a:spLocks noGrp="1"/>
          </p:cNvSpPr>
          <p:nvPr>
            <p:ph idx="1"/>
          </p:nvPr>
        </p:nvSpPr>
        <p:spPr>
          <a:xfrm>
            <a:off x="250257" y="1294464"/>
            <a:ext cx="11249987" cy="4095683"/>
          </a:xfrm>
        </p:spPr>
        <p:txBody>
          <a:bodyPr>
            <a:noAutofit/>
          </a:bodyPr>
          <a:lstStyle/>
          <a:p>
            <a:pPr lvl="0"/>
            <a:r>
              <a:rPr lang="en-US" sz="1200" b="1" dirty="0">
                <a:latin typeface="Comic Sans MS" panose="030F0702030302020204" pitchFamily="66" charset="0"/>
              </a:rPr>
              <a:t>Proposed Methodology</a:t>
            </a:r>
          </a:p>
          <a:p>
            <a:pPr lvl="0"/>
            <a:r>
              <a:rPr lang="en-US" sz="1200" b="1" dirty="0">
                <a:latin typeface="Comic Sans MS" panose="030F0702030302020204" pitchFamily="66" charset="0"/>
              </a:rPr>
              <a:t>Literature Review</a:t>
            </a:r>
          </a:p>
          <a:p>
            <a:pPr lvl="0"/>
            <a:r>
              <a:rPr lang="en-US" sz="1200" b="1" dirty="0">
                <a:latin typeface="Comic Sans MS" panose="030F0702030302020204" pitchFamily="66" charset="0"/>
              </a:rPr>
              <a:t>Basic Architectures of these two processor</a:t>
            </a:r>
          </a:p>
          <a:p>
            <a:pPr lvl="0"/>
            <a:r>
              <a:rPr lang="en-US" sz="1200" b="1" dirty="0">
                <a:latin typeface="Comic Sans MS" panose="030F0702030302020204" pitchFamily="66" charset="0"/>
              </a:rPr>
              <a:t>Guidelines</a:t>
            </a:r>
          </a:p>
          <a:p>
            <a:pPr lvl="0"/>
            <a:r>
              <a:rPr lang="en-US" sz="1200" b="1" dirty="0">
                <a:latin typeface="Comic Sans MS" panose="030F0702030302020204" pitchFamily="66" charset="0"/>
              </a:rPr>
              <a:t>Important Notes </a:t>
            </a:r>
          </a:p>
          <a:p>
            <a:pPr lvl="0"/>
            <a:r>
              <a:rPr lang="en-US" sz="1200" b="1" dirty="0">
                <a:latin typeface="Comic Sans MS" panose="030F0702030302020204" pitchFamily="66" charset="0"/>
              </a:rPr>
              <a:t>Decisions &amp;</a:t>
            </a:r>
          </a:p>
          <a:p>
            <a:pPr lvl="0"/>
            <a:r>
              <a:rPr lang="en-US" sz="1200" b="1" dirty="0">
                <a:latin typeface="Comic Sans MS" panose="030F0702030302020204" pitchFamily="66" charset="0"/>
              </a:rPr>
              <a:t>References</a:t>
            </a:r>
          </a:p>
        </p:txBody>
      </p:sp>
    </p:spTree>
    <p:extLst>
      <p:ext uri="{BB962C8B-B14F-4D97-AF65-F5344CB8AC3E}">
        <p14:creationId xmlns:p14="http://schemas.microsoft.com/office/powerpoint/2010/main" val="412184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064" y="646545"/>
            <a:ext cx="8761413" cy="1173019"/>
          </a:xfrm>
        </p:spPr>
        <p:txBody>
          <a:bodyPr>
            <a:noAutofit/>
          </a:bodyPr>
          <a:lstStyle/>
          <a:p>
            <a:pPr algn="ctr"/>
            <a:r>
              <a:rPr lang="en-US" sz="2800" b="1" u="sng" dirty="0">
                <a:solidFill>
                  <a:schemeClr val="tx1"/>
                </a:solidFill>
                <a:latin typeface="Comic Sans MS" panose="030F0702030302020204" pitchFamily="66" charset="0"/>
              </a:rPr>
              <a:t>TOPICS we will discuss in this presentation</a:t>
            </a:r>
          </a:p>
        </p:txBody>
      </p:sp>
      <p:sp>
        <p:nvSpPr>
          <p:cNvPr id="3" name="Content Placeholder 2"/>
          <p:cNvSpPr>
            <a:spLocks noGrp="1"/>
          </p:cNvSpPr>
          <p:nvPr>
            <p:ph idx="1"/>
          </p:nvPr>
        </p:nvSpPr>
        <p:spPr>
          <a:xfrm>
            <a:off x="969819" y="2401454"/>
            <a:ext cx="9947563" cy="3528291"/>
          </a:xfrm>
        </p:spPr>
        <p:txBody>
          <a:bodyPr>
            <a:normAutofit/>
          </a:bodyPr>
          <a:lstStyle/>
          <a:p>
            <a:r>
              <a:rPr lang="en-US" sz="1200" b="1" dirty="0">
                <a:effectLst>
                  <a:outerShdw blurRad="38100" dist="38100" dir="2700000" algn="tl">
                    <a:srgbClr val="000000">
                      <a:alpha val="43137"/>
                    </a:srgbClr>
                  </a:outerShdw>
                </a:effectLst>
                <a:latin typeface="Comic Sans MS" panose="030F0702030302020204" pitchFamily="66" charset="0"/>
              </a:rPr>
              <a:t>More about Intel Core i9-9900K</a:t>
            </a:r>
          </a:p>
          <a:p>
            <a:r>
              <a:rPr lang="en-US" sz="1200" b="1" dirty="0">
                <a:effectLst>
                  <a:outerShdw blurRad="38100" dist="38100" dir="2700000" algn="tl">
                    <a:srgbClr val="000000">
                      <a:alpha val="43137"/>
                    </a:srgbClr>
                  </a:outerShdw>
                </a:effectLst>
                <a:latin typeface="Comic Sans MS" panose="030F0702030302020204" pitchFamily="66" charset="0"/>
              </a:rPr>
              <a:t>More about AMD Ryzen 9 3950X </a:t>
            </a:r>
          </a:p>
          <a:p>
            <a:r>
              <a:rPr lang="en-US" sz="1200" b="1" dirty="0">
                <a:effectLst>
                  <a:outerShdw blurRad="38100" dist="38100" dir="2700000" algn="tl">
                    <a:srgbClr val="000000">
                      <a:alpha val="43137"/>
                    </a:srgbClr>
                  </a:outerShdw>
                </a:effectLst>
                <a:latin typeface="Comic Sans MS" panose="030F0702030302020204" pitchFamily="66" charset="0"/>
              </a:rPr>
              <a:t>AMD Ryzen 9 3950X vs Intel Core i9-9900K</a:t>
            </a:r>
          </a:p>
          <a:p>
            <a:r>
              <a:rPr lang="en-US" sz="1200" b="1" dirty="0">
                <a:effectLst>
                  <a:outerShdw blurRad="38100" dist="38100" dir="2700000" algn="tl">
                    <a:srgbClr val="000000">
                      <a:alpha val="43137"/>
                    </a:srgbClr>
                  </a:outerShdw>
                </a:effectLst>
                <a:latin typeface="Comic Sans MS" panose="030F0702030302020204" pitchFamily="66" charset="0"/>
              </a:rPr>
              <a:t>Which is better all over?</a:t>
            </a:r>
          </a:p>
          <a:p>
            <a:r>
              <a:rPr lang="en-US" sz="1200" b="1" dirty="0">
                <a:effectLst>
                  <a:outerShdw blurRad="38100" dist="38100" dir="2700000" algn="tl">
                    <a:srgbClr val="000000">
                      <a:alpha val="43137"/>
                    </a:srgbClr>
                  </a:outerShdw>
                </a:effectLst>
                <a:latin typeface="Comic Sans MS" panose="030F0702030302020204" pitchFamily="66" charset="0"/>
              </a:rPr>
              <a:t>Basic differences between Intel and AMD</a:t>
            </a:r>
          </a:p>
          <a:p>
            <a:r>
              <a:rPr lang="en-US" sz="1200" b="1" dirty="0">
                <a:effectLst>
                  <a:outerShdw blurRad="38100" dist="38100" dir="2700000" algn="tl">
                    <a:srgbClr val="000000">
                      <a:alpha val="43137"/>
                    </a:srgbClr>
                  </a:outerShdw>
                </a:effectLst>
                <a:latin typeface="Comic Sans MS" panose="030F0702030302020204" pitchFamily="66" charset="0"/>
              </a:rPr>
              <a:t>For gaming which is best?</a:t>
            </a:r>
          </a:p>
          <a:p>
            <a:r>
              <a:rPr lang="en-US" sz="1200" b="1" dirty="0">
                <a:effectLst>
                  <a:outerShdw blurRad="38100" dist="38100" dir="2700000" algn="tl">
                    <a:srgbClr val="000000">
                      <a:alpha val="43137"/>
                    </a:srgbClr>
                  </a:outerShdw>
                </a:effectLst>
                <a:latin typeface="Comic Sans MS" panose="030F0702030302020204" pitchFamily="66" charset="0"/>
              </a:rPr>
              <a:t>AMD vs Intel: price</a:t>
            </a:r>
          </a:p>
        </p:txBody>
      </p:sp>
    </p:spTree>
    <p:extLst>
      <p:ext uri="{BB962C8B-B14F-4D97-AF65-F5344CB8AC3E}">
        <p14:creationId xmlns:p14="http://schemas.microsoft.com/office/powerpoint/2010/main" val="142730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82" y="0"/>
            <a:ext cx="8761413" cy="1173019"/>
          </a:xfrm>
        </p:spPr>
        <p:txBody>
          <a:bodyPr>
            <a:noAutofit/>
          </a:bodyPr>
          <a:lstStyle/>
          <a:p>
            <a:pPr algn="ctr"/>
            <a:r>
              <a:rPr lang="en-US" sz="2800" b="1" u="sng" dirty="0">
                <a:solidFill>
                  <a:schemeClr val="tx1"/>
                </a:solidFill>
                <a:latin typeface="Comic Sans MS" panose="030F0702030302020204" pitchFamily="66" charset="0"/>
              </a:rPr>
              <a:t>TOPICs we will discuss in this presentation</a:t>
            </a:r>
          </a:p>
        </p:txBody>
      </p:sp>
      <p:sp>
        <p:nvSpPr>
          <p:cNvPr id="3" name="Content Placeholder 2"/>
          <p:cNvSpPr>
            <a:spLocks noGrp="1"/>
          </p:cNvSpPr>
          <p:nvPr>
            <p:ph idx="1"/>
          </p:nvPr>
        </p:nvSpPr>
        <p:spPr>
          <a:xfrm>
            <a:off x="969819" y="2401454"/>
            <a:ext cx="9947563" cy="3528291"/>
          </a:xfrm>
        </p:spPr>
        <p:txBody>
          <a:bodyPr>
            <a:normAutofit/>
          </a:bodyPr>
          <a:lstStyle/>
          <a:p>
            <a:pPr fontAlgn="base"/>
            <a:r>
              <a:rPr lang="en-US" sz="1200" b="1" dirty="0">
                <a:effectLst>
                  <a:outerShdw blurRad="38100" dist="38100" dir="2700000" algn="tl">
                    <a:srgbClr val="000000">
                      <a:alpha val="43137"/>
                    </a:srgbClr>
                  </a:outerShdw>
                </a:effectLst>
                <a:latin typeface="Comic Sans MS" panose="030F0702030302020204" pitchFamily="66" charset="0"/>
              </a:rPr>
              <a:t>AMD vs Intel: performance</a:t>
            </a:r>
          </a:p>
          <a:p>
            <a:r>
              <a:rPr lang="en-US" sz="1200" b="1" dirty="0">
                <a:effectLst>
                  <a:outerShdw blurRad="38100" dist="38100" dir="2700000" algn="tl">
                    <a:srgbClr val="000000">
                      <a:alpha val="43137"/>
                    </a:srgbClr>
                  </a:outerShdw>
                </a:effectLst>
                <a:latin typeface="Comic Sans MS" panose="030F0702030302020204" pitchFamily="66" charset="0"/>
              </a:rPr>
              <a:t>AMD vs Intel: specs</a:t>
            </a:r>
          </a:p>
          <a:p>
            <a:r>
              <a:rPr lang="en-US" sz="1200" b="1" dirty="0">
                <a:effectLst>
                  <a:outerShdw blurRad="38100" dist="38100" dir="2700000" algn="tl">
                    <a:srgbClr val="000000">
                      <a:alpha val="43137"/>
                    </a:srgbClr>
                  </a:outerShdw>
                </a:effectLst>
                <a:latin typeface="Comic Sans MS" panose="030F0702030302020204" pitchFamily="66" charset="0"/>
              </a:rPr>
              <a:t>AMD vs Intel:  technical and customer support </a:t>
            </a:r>
          </a:p>
          <a:p>
            <a:r>
              <a:rPr lang="en-US" sz="1200" b="1" dirty="0">
                <a:effectLst>
                  <a:outerShdw blurRad="38100" dist="38100" dir="2700000" algn="tl">
                    <a:srgbClr val="000000">
                      <a:alpha val="43137"/>
                    </a:srgbClr>
                  </a:outerShdw>
                </a:effectLst>
                <a:latin typeface="Comic Sans MS" panose="030F0702030302020204" pitchFamily="66" charset="0"/>
              </a:rPr>
              <a:t>AMD vs Intel: future speculation</a:t>
            </a:r>
          </a:p>
          <a:p>
            <a:r>
              <a:rPr lang="en-US" sz="1200" b="1" dirty="0">
                <a:effectLst>
                  <a:outerShdw blurRad="38100" dist="38100" dir="2700000" algn="tl">
                    <a:srgbClr val="000000">
                      <a:alpha val="43137"/>
                    </a:srgbClr>
                  </a:outerShdw>
                </a:effectLst>
                <a:latin typeface="Comic Sans MS" panose="030F0702030302020204" pitchFamily="66" charset="0"/>
              </a:rPr>
              <a:t>Conclusion.</a:t>
            </a:r>
          </a:p>
          <a:p>
            <a:pPr lvl="0"/>
            <a:endParaRPr lang="en-US" dirty="0"/>
          </a:p>
          <a:p>
            <a:endParaRPr lang="en-US" dirty="0"/>
          </a:p>
        </p:txBody>
      </p:sp>
    </p:spTree>
    <p:extLst>
      <p:ext uri="{BB962C8B-B14F-4D97-AF65-F5344CB8AC3E}">
        <p14:creationId xmlns:p14="http://schemas.microsoft.com/office/powerpoint/2010/main" val="142730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8149" y="872107"/>
            <a:ext cx="8597225" cy="1446550"/>
          </a:xfrm>
          <a:prstGeom prst="rect">
            <a:avLst/>
          </a:prstGeom>
          <a:noFill/>
        </p:spPr>
        <p:txBody>
          <a:bodyPr wrap="none" rtlCol="0">
            <a:spAutoFit/>
          </a:bodyPr>
          <a:lstStyle/>
          <a:p>
            <a:r>
              <a:rPr lang="en-US" sz="8800" dirty="0">
                <a:latin typeface="Comic Sans MS" panose="030F0702030302020204" pitchFamily="66" charset="0"/>
              </a:rPr>
              <a:t>So Let’s Start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6658" y="2318657"/>
            <a:ext cx="3307834" cy="26489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9028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u="sng" dirty="0">
                <a:solidFill>
                  <a:schemeClr val="tx1"/>
                </a:solidFill>
                <a:latin typeface="Comic Sans MS" panose="030F0702030302020204" pitchFamily="66" charset="0"/>
              </a:rPr>
              <a:t>Discussing About AMD Ryzen 9 3950X</a:t>
            </a:r>
            <a:endParaRPr lang="en-US" sz="2800" u="sng" dirty="0">
              <a:solidFill>
                <a:schemeClr val="tx1"/>
              </a:solidFill>
              <a:latin typeface="Comic Sans MS" panose="030F0702030302020204" pitchFamily="66" charset="0"/>
            </a:endParaRPr>
          </a:p>
        </p:txBody>
      </p:sp>
      <p:sp>
        <p:nvSpPr>
          <p:cNvPr id="3" name="Content Placeholder 2"/>
          <p:cNvSpPr>
            <a:spLocks noGrp="1"/>
          </p:cNvSpPr>
          <p:nvPr>
            <p:ph idx="1"/>
          </p:nvPr>
        </p:nvSpPr>
        <p:spPr/>
        <p:txBody>
          <a:bodyPr>
            <a:normAutofit fontScale="77500" lnSpcReduction="20000"/>
          </a:bodyPr>
          <a:lstStyle/>
          <a:p>
            <a:r>
              <a:rPr lang="en-US" b="1" dirty="0">
                <a:solidFill>
                  <a:schemeClr val="tx1"/>
                </a:solidFill>
                <a:latin typeface="Comic Sans MS" panose="030F0702030302020204" pitchFamily="66" charset="0"/>
              </a:rPr>
              <a:t>The AMD Ryzen 9 3950X is a high-end desktop processor with 16 cores based on the Zen 2 architecture. At launch in November 2019 it is the fastest CPU of the Matisse series. The 3950X clocks from 3.5 GHz (base) up to 4.7 GHz (Turbo for a single core). All sixteen cores can reach up to 4.1 GHz.</a:t>
            </a:r>
          </a:p>
          <a:p>
            <a:r>
              <a:rPr lang="en-US" b="1" dirty="0">
                <a:solidFill>
                  <a:schemeClr val="tx1"/>
                </a:solidFill>
                <a:latin typeface="Comic Sans MS" panose="030F0702030302020204" pitchFamily="66" charset="0"/>
              </a:rPr>
              <a:t>Thanks to the 16 cores and 32 threads, the 3950X offers excellent application performance - if the number of cores can be used. Thanks to the relatively high Turbo, the single core performance is also situated in the high end. For games however, there are faster CPUs, like the Core i9-10900K.</a:t>
            </a:r>
          </a:p>
          <a:p>
            <a:r>
              <a:rPr lang="en-US" b="1" dirty="0">
                <a:solidFill>
                  <a:schemeClr val="tx1"/>
                </a:solidFill>
                <a:latin typeface="Comic Sans MS" panose="030F0702030302020204" pitchFamily="66" charset="0"/>
              </a:rPr>
              <a:t>The Ryzen 9 3950X is manufactured in 7nm (the four CCX-cluster with the cores) at TSMC and 12 nm (I/O die) at Global foundries. The TDP is rated at 250 Watt and therefore the CPU needs a very powerful cooling system.</a:t>
            </a:r>
          </a:p>
          <a:p>
            <a:endParaRPr lang="en-US" dirty="0"/>
          </a:p>
        </p:txBody>
      </p:sp>
    </p:spTree>
    <p:extLst>
      <p:ext uri="{BB962C8B-B14F-4D97-AF65-F5344CB8AC3E}">
        <p14:creationId xmlns:p14="http://schemas.microsoft.com/office/powerpoint/2010/main" val="416457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528" y="223982"/>
            <a:ext cx="10396882" cy="1151965"/>
          </a:xfrm>
        </p:spPr>
        <p:txBody>
          <a:bodyPr>
            <a:noAutofit/>
          </a:bodyPr>
          <a:lstStyle/>
          <a:p>
            <a:pPr algn="ctr"/>
            <a:r>
              <a:rPr lang="en-US" sz="2800" b="1" u="sng" dirty="0">
                <a:solidFill>
                  <a:schemeClr val="tx1"/>
                </a:solidFill>
                <a:latin typeface="Comic Sans MS" panose="030F0702030302020204" pitchFamily="66" charset="0"/>
              </a:rPr>
              <a:t>Discussing about Intel Core i9-9900K</a:t>
            </a:r>
            <a:endParaRPr lang="en-US" sz="28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64655" y="1375947"/>
            <a:ext cx="11767127" cy="4359564"/>
          </a:xfrm>
        </p:spPr>
        <p:txBody>
          <a:bodyPr>
            <a:noAutofit/>
          </a:bodyPr>
          <a:lstStyle/>
          <a:p>
            <a:r>
              <a:rPr lang="en-US" sz="1200" b="1" dirty="0">
                <a:latin typeface="Comic Sans MS" panose="030F0702030302020204" pitchFamily="66" charset="0"/>
              </a:rPr>
              <a:t>Intel Core i9-9900K 9th generation Processor</a:t>
            </a:r>
          </a:p>
          <a:p>
            <a:r>
              <a:rPr lang="en-US" sz="1200" b="1" dirty="0">
                <a:latin typeface="Comic Sans MS" panose="030F0702030302020204" pitchFamily="66" charset="0"/>
              </a:rPr>
              <a:t>This processor is the ultimate solution for gaming that retakes the multi-core lead from AMD with record setting processing power. It has dominating hyper-threading capability keeping significantly cool with low energy consumption.</a:t>
            </a:r>
          </a:p>
          <a:p>
            <a:r>
              <a:rPr lang="en-US" sz="1200" b="1" dirty="0">
                <a:latin typeface="Comic Sans MS" panose="030F0702030302020204" pitchFamily="66" charset="0"/>
              </a:rPr>
              <a:t>Intel 9th Generation Core i9-9900K Processor having the base frequency of 3.60 GHz that can be reached as max turbo frequency at 5.00 GHz. It has the Smart Cache of 16 MB containing 8 cores and 16 threads. With the bus speed of 8 GT/s DMI3, it has integrated Intel UHD Graphics 630. This internal graphics has 350 MHz of base &amp; 1.20 GHz of max dynamic frequency and 64 GB of video max memory. Considering the memory this processor has dual channel of max 128GB of size that supports up to DDR4-2666 bus speed.</a:t>
            </a:r>
          </a:p>
          <a:p>
            <a:r>
              <a:rPr lang="en-US" sz="1200" b="1" dirty="0">
                <a:latin typeface="Comic Sans MS" panose="030F0702030302020204" pitchFamily="66" charset="0"/>
              </a:rPr>
              <a:t>This latest processor has the DirectX 12 &amp; OpenGL 4.5 facility supporting 4K resolution at 60Hz and maximum number of supported displays would be three. Furthermore, its maximum HDMI supported resolution is 4096x2304@24Hz and 4096x2304@60Hz is for DP &amp; eDP. Purchase this Hyper-Threading gaming friendly processor at best price. Enjoy 03 years of warranty facility from Star Tech.</a:t>
            </a:r>
          </a:p>
          <a:p>
            <a:r>
              <a:rPr lang="en-US" sz="1200" b="1" dirty="0">
                <a:latin typeface="Comic Sans MS" panose="030F0702030302020204" pitchFamily="66" charset="0"/>
              </a:rPr>
              <a:t>The latest price of Intel Core i9-9900K 9th generation Processor in Bangladesh is 34,000৳. You can buy the Intel Core i9-9900K 9th generation Processor at best price from our website or visit any of our showrooms.</a:t>
            </a:r>
          </a:p>
        </p:txBody>
      </p:sp>
    </p:spTree>
    <p:extLst>
      <p:ext uri="{BB962C8B-B14F-4D97-AF65-F5344CB8AC3E}">
        <p14:creationId xmlns:p14="http://schemas.microsoft.com/office/powerpoint/2010/main" val="165559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solidFill>
                  <a:schemeClr val="tx1"/>
                </a:solidFill>
                <a:latin typeface="Comic Sans MS" panose="030F0702030302020204" pitchFamily="66" charset="0"/>
              </a:rPr>
              <a:t>Which is better?</a:t>
            </a:r>
          </a:p>
        </p:txBody>
      </p:sp>
      <p:sp>
        <p:nvSpPr>
          <p:cNvPr id="3" name="Content Placeholder 2"/>
          <p:cNvSpPr>
            <a:spLocks noGrp="1"/>
          </p:cNvSpPr>
          <p:nvPr>
            <p:ph idx="1"/>
          </p:nvPr>
        </p:nvSpPr>
        <p:spPr>
          <a:xfrm>
            <a:off x="203201" y="1837765"/>
            <a:ext cx="11674763" cy="4045527"/>
          </a:xfrm>
        </p:spPr>
        <p:txBody>
          <a:bodyPr>
            <a:normAutofit/>
          </a:bodyPr>
          <a:lstStyle/>
          <a:p>
            <a:r>
              <a:rPr lang="en-US" sz="2400" b="1" dirty="0">
                <a:latin typeface="Comic Sans MS" panose="030F0702030302020204" pitchFamily="66" charset="0"/>
              </a:rPr>
              <a:t>AMD's Ryzen 9 3950X has a clear performance advantage over Intel's Core i9-9900K in many use cases, but that doesn't necessarily mean that it's a better value for all users. The price difference between these two processors is quite significant, and worth some serious consideration.</a:t>
            </a:r>
          </a:p>
        </p:txBody>
      </p:sp>
    </p:spTree>
    <p:extLst>
      <p:ext uri="{BB962C8B-B14F-4D97-AF65-F5344CB8AC3E}">
        <p14:creationId xmlns:p14="http://schemas.microsoft.com/office/powerpoint/2010/main" val="9267569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TM04033927[[fn=Main Event]]</Template>
  <TotalTime>997</TotalTime>
  <Words>2473</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Comic Sans MS</vt:lpstr>
      <vt:lpstr>Impact</vt:lpstr>
      <vt:lpstr>Jokerman</vt:lpstr>
      <vt:lpstr>Main Event</vt:lpstr>
      <vt:lpstr>A Proposed Comparison for Architecture of AMD Ryzen 9 3950x and Intel Core i9-9900K </vt:lpstr>
      <vt:lpstr>Topic we previously discussed</vt:lpstr>
      <vt:lpstr>Topics we previously discussed</vt:lpstr>
      <vt:lpstr>TOPICS we will discuss in this presentation</vt:lpstr>
      <vt:lpstr>TOPICs we will discuss in this presentation</vt:lpstr>
      <vt:lpstr>PowerPoint Presentation</vt:lpstr>
      <vt:lpstr>Discussing About AMD Ryzen 9 3950X</vt:lpstr>
      <vt:lpstr>Discussing about Intel Core i9-9900K</vt:lpstr>
      <vt:lpstr>Which is better?</vt:lpstr>
      <vt:lpstr>Basic Differences</vt:lpstr>
      <vt:lpstr>For Gaming, Best is-</vt:lpstr>
      <vt:lpstr>AMD vs Intel: price</vt:lpstr>
      <vt:lpstr>AMD vs Intel: performance</vt:lpstr>
      <vt:lpstr>AMD vs Intel: specs</vt:lpstr>
      <vt:lpstr>                                                             AMD vs Intel:  technical and customer support  </vt:lpstr>
      <vt:lpstr>                                     AMD vs Intel: future speculation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ALLAH</dc:creator>
  <cp:lastModifiedBy>Saber Ahmed</cp:lastModifiedBy>
  <cp:revision>113</cp:revision>
  <dcterms:created xsi:type="dcterms:W3CDTF">2021-04-28T15:23:05Z</dcterms:created>
  <dcterms:modified xsi:type="dcterms:W3CDTF">2021-09-21T05:00:15Z</dcterms:modified>
</cp:coreProperties>
</file>