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5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141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89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9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98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0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5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1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7D3ABD-50C5-4282-B1C8-4BD8E1A21823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5BAF-6568-444C-BFD0-824BCEDE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31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600" y="2032000"/>
            <a:ext cx="7676845" cy="14747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5506" b="1" smtClean="0">
                <a:solidFill>
                  <a:srgbClr val="CCFFCC"/>
                </a:solidFill>
                <a:latin typeface="Arial" panose="020B0604020202020204" pitchFamily="34" charset="0"/>
              </a:rPr>
              <a:t>ENTREPRENEURSHIP </a:t>
            </a:r>
          </a:p>
          <a:p>
            <a:pPr>
              <a:lnSpc>
                <a:spcPts val="63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98600" y="2870200"/>
            <a:ext cx="6000040" cy="161582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5508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Lecture No: 7 &amp; </a:t>
            </a:r>
            <a:r>
              <a:rPr lang="en-US" sz="5508" b="1" dirty="0">
                <a:solidFill>
                  <a:srgbClr val="CCFFCC"/>
                </a:solidFill>
                <a:latin typeface="Arial" panose="020B0604020202020204" pitchFamily="34" charset="0"/>
              </a:rPr>
              <a:t>8</a:t>
            </a:r>
            <a:r>
              <a:rPr lang="en-US" sz="5508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ts val="63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900" y="1765300"/>
            <a:ext cx="8734763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dirty="0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It is important that an entrepreneur establish connections to support </a:t>
            </a:r>
            <a: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resources  early  in  the  venture  formation  process.  As  contacts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800" y="2374900"/>
            <a:ext cx="8220199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expand they form a network with density (extensiveness of ties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between two individuals) and centrality (the total distance of the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entrepreneur to all other individuals). The strength of ties between </a:t>
            </a:r>
          </a:p>
          <a:p>
            <a:pPr>
              <a:lnSpc>
                <a:spcPts val="2400"/>
              </a:lnSpc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3302000"/>
            <a:ext cx="8362930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</a:rPr>
              <a:t>the entrepreneur and any individual is dependent on the frequency,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1800" y="3594100"/>
            <a:ext cx="8010270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level, and reciprocity of the relationship. An informal network for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moral and professional support benefits the entrepreneur. </a:t>
            </a:r>
          </a:p>
          <a:p>
            <a:pPr>
              <a:lnSpc>
                <a:spcPts val="2400"/>
              </a:lnSpc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3200" y="520700"/>
            <a:ext cx="6416821" cy="1183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416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Moral-Support Network </a:t>
            </a:r>
          </a:p>
          <a:p>
            <a:pPr>
              <a:lnSpc>
                <a:spcPts val="5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" y="1866900"/>
            <a:ext cx="8867812" cy="15388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8" dirty="0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Moral-Support  Network  It  is  important  for  the  entrepreneur  to </a:t>
            </a: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establish  a  moral  support  network  of  family  and  friends.  Most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entrepreneurs   indicate   that   their   spouses   are   their   biggest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supporters. Friends can provide advice that is more honest than that </a:t>
            </a:r>
          </a:p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3098800"/>
            <a:ext cx="830676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</a:rPr>
              <a:t>received  from  others,  plus  encouragement,  understanding,  and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1800" y="3390900"/>
            <a:ext cx="8576066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assistance.   Relatives   can   also   be   sources   of   moral   support,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particularly if they are also entrepreneurs. </a:t>
            </a:r>
          </a:p>
          <a:p>
            <a:pPr>
              <a:lnSpc>
                <a:spcPts val="2400"/>
              </a:lnSpc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900" y="520700"/>
            <a:ext cx="7673576" cy="1183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416" dirty="0" smtClean="0">
                <a:solidFill>
                  <a:srgbClr val="CCFFCC"/>
                </a:solidFill>
                <a:latin typeface="Arial" panose="020B0604020202020204" pitchFamily="34" charset="0"/>
              </a:rPr>
              <a:t>Professional-Support Network </a:t>
            </a:r>
          </a:p>
          <a:p>
            <a:pPr>
              <a:lnSpc>
                <a:spcPts val="5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" y="1765300"/>
            <a:ext cx="8848576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Professional-Support Network The entrepreneur also needs advice </a:t>
            </a: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and counsel, which can be obtained from members of a professional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2374900"/>
            <a:ext cx="8329331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support network. A mentor-protégé relationship is an excellent way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to secure the needed professional advice. The mentor is a coach,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sounding board, and advocate </a:t>
            </a:r>
          </a:p>
          <a:p>
            <a:pPr>
              <a:lnSpc>
                <a:spcPts val="2400"/>
              </a:lnSpc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00" y="3352800"/>
            <a:ext cx="8644995" cy="15388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8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  entrepreneur  can  initiate  the  "mentor-finding  process"  by </a:t>
            </a: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identifying and contacting a number of experts. The mentor should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be periodically apprised of the progress of the business so that a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relationship can gradually develop. </a:t>
            </a:r>
          </a:p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00" y="4622800"/>
            <a:ext cx="8821326" cy="15388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8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Clients and buyers are also important as they provide word-of-mouth </a:t>
            </a: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advertising. Suppliers are good components of the professional-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support network-they help to establish credibility with creditors and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customers, and provide good information on trends in the industry. </a:t>
            </a:r>
          </a:p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9600" y="127000"/>
            <a:ext cx="3290966" cy="9361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3610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Entrepreneurs </a:t>
            </a:r>
          </a:p>
          <a:p>
            <a:pPr>
              <a:lnSpc>
                <a:spcPts val="39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635000"/>
            <a:ext cx="926536" cy="5555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3610" b="1" smtClean="0">
                <a:solidFill>
                  <a:srgbClr val="CCFFCC"/>
                </a:solidFill>
                <a:latin typeface="Arial" panose="020B0604020202020204" pitchFamily="34" charset="0"/>
              </a:rPr>
              <a:t>Men</a:t>
            </a:r>
            <a:endParaRPr lang="en-US" sz="3610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0029" y="635000"/>
            <a:ext cx="695703" cy="5555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3610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Vs.</a:t>
            </a:r>
            <a:endParaRPr lang="en-US" sz="3610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8402" y="635000"/>
            <a:ext cx="1663597" cy="5555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3610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Women</a:t>
            </a:r>
            <a:endParaRPr lang="en-US" sz="3610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700" y="1333500"/>
            <a:ext cx="3789499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2206" dirty="0" smtClean="0">
                <a:solidFill>
                  <a:srgbClr val="CCFFC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</a:t>
            </a:r>
            <a: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motivated to achieve </a:t>
            </a:r>
            <a:b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independence and </a:t>
            </a:r>
            <a: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‘</a:t>
            </a:r>
            <a:r>
              <a:rPr lang="en-US" sz="2206" b="1" i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make </a:t>
            </a: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206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600" y="2006600"/>
            <a:ext cx="2154821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208" b="1" i="1" dirty="0" smtClean="0">
                <a:solidFill>
                  <a:srgbClr val="CCFFCC"/>
                </a:solidFill>
                <a:latin typeface="Arial" panose="020B0604020202020204" pitchFamily="34" charset="0"/>
              </a:rPr>
              <a:t>things happen</a:t>
            </a:r>
            <a:r>
              <a:rPr lang="en-US" sz="2208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.</a:t>
            </a:r>
            <a:r>
              <a:rPr lang="en-US" sz="2208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</a:p>
          <a:p>
            <a:pPr>
              <a:lnSpc>
                <a:spcPts val="2500"/>
              </a:lnSpc>
            </a:pPr>
            <a:endParaRPr lang="en-US" sz="2208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700" y="2400300"/>
            <a:ext cx="3396764" cy="16671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2206" dirty="0" smtClean="0">
                <a:solidFill>
                  <a:srgbClr val="CCFFC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</a:t>
            </a:r>
            <a: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Departure point:  job </a:t>
            </a:r>
            <a:b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dissatisfaction, layoff. </a:t>
            </a: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206" b="1" dirty="0">
              <a:solidFill>
                <a:srgbClr val="CCFFCC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206" b="1" dirty="0" smtClean="0">
              <a:solidFill>
                <a:srgbClr val="CCFFCC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206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700" y="3236142"/>
            <a:ext cx="4137351" cy="1282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208" dirty="0" smtClean="0">
                <a:solidFill>
                  <a:srgbClr val="CCFFC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</a:t>
            </a:r>
            <a:r>
              <a:rPr lang="en-US" sz="2208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Support group:  friends, </a:t>
            </a:r>
          </a:p>
          <a:p>
            <a:pPr>
              <a:lnSpc>
                <a:spcPts val="2500"/>
              </a:lnSpc>
            </a:pPr>
            <a:r>
              <a:rPr lang="en-US" sz="2400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professional </a:t>
            </a:r>
            <a:r>
              <a:rPr lang="en-US" sz="2400" b="1" dirty="0">
                <a:solidFill>
                  <a:srgbClr val="CCFFCC"/>
                </a:solidFill>
                <a:latin typeface="Arial" panose="020B0604020202020204" pitchFamily="34" charset="0"/>
              </a:rPr>
              <a:t>acquaintances.</a:t>
            </a:r>
            <a:r>
              <a:rPr lang="en-US" sz="2400" dirty="0">
                <a:solidFill>
                  <a:srgbClr val="CCFFCC"/>
                </a:solidFill>
                <a:latin typeface="Arial Unicode MS" panose="020B0604020202020204" pitchFamily="34" charset="-128"/>
              </a:rPr>
              <a:t/>
            </a:r>
            <a:br>
              <a:rPr lang="en-US" sz="2400" dirty="0">
                <a:solidFill>
                  <a:srgbClr val="CCFFCC"/>
                </a:solidFill>
                <a:latin typeface="Arial Unicode MS" panose="020B0604020202020204" pitchFamily="34" charset="-128"/>
              </a:rPr>
            </a:br>
            <a:r>
              <a:rPr lang="en-US" sz="2208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>
              <a:lnSpc>
                <a:spcPts val="2500"/>
              </a:lnSpc>
            </a:pPr>
            <a:endParaRPr lang="en-US" sz="2208" dirty="0">
              <a:solidFill>
                <a:srgbClr val="CCFFCC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41" y="4223758"/>
            <a:ext cx="4481180" cy="74379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indent="342900">
              <a:lnSpc>
                <a:spcPts val="2900"/>
              </a:lnSpc>
            </a:pPr>
            <a:r>
              <a:rPr lang="en-US" sz="2206" dirty="0" smtClean="0">
                <a:solidFill>
                  <a:srgbClr val="CCFFC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</a:t>
            </a:r>
            <a: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Initiates between ages 25-</a:t>
            </a:r>
          </a:p>
          <a:p>
            <a:pPr indent="342900">
              <a:lnSpc>
                <a:spcPts val="2900"/>
              </a:lnSpc>
            </a:pPr>
            <a:endParaRPr lang="en-US" sz="2206" dirty="0">
              <a:solidFill>
                <a:srgbClr val="CCFFCC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600" y="4533633"/>
            <a:ext cx="3759042" cy="13336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35. More likely to start a </a:t>
            </a:r>
            <a:b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business in manufacturing, </a:t>
            </a:r>
            <a:b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construction or high tech. </a:t>
            </a:r>
          </a:p>
          <a:p>
            <a:pPr>
              <a:lnSpc>
                <a:spcPts val="2600"/>
              </a:lnSpc>
            </a:pPr>
            <a:endParaRPr lang="en-US" sz="2206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9500" y="1333500"/>
            <a:ext cx="3993081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2206" smtClean="0">
                <a:solidFill>
                  <a:srgbClr val="CCFFC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</a:t>
            </a:r>
            <a:r>
              <a:rPr lang="en-US" sz="2206" b="1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motivated to accomplish a </a:t>
            </a:r>
            <a:br>
              <a:rPr lang="en-US" sz="2206" b="1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6" b="1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goal and achieve </a:t>
            </a: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206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2400" y="2006600"/>
            <a:ext cx="2059859" cy="6219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208" b="1" smtClean="0">
                <a:solidFill>
                  <a:srgbClr val="CCFFCC"/>
                </a:solidFill>
                <a:latin typeface="Arial" panose="020B0604020202020204" pitchFamily="34" charset="0"/>
              </a:rPr>
              <a:t>independence. </a:t>
            </a:r>
          </a:p>
          <a:p>
            <a:pPr>
              <a:lnSpc>
                <a:spcPts val="2500"/>
              </a:lnSpc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89500" y="2400300"/>
            <a:ext cx="3319820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2206" smtClean="0">
                <a:solidFill>
                  <a:srgbClr val="CCFFC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</a:t>
            </a:r>
            <a:r>
              <a:rPr lang="en-US" sz="2206" b="1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Departure point:  job </a:t>
            </a:r>
            <a:br>
              <a:rPr lang="en-US" sz="2206" b="1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6" b="1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frustration, change in </a:t>
            </a: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206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9500" y="3035300"/>
            <a:ext cx="3743012" cy="10913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42900">
              <a:lnSpc>
                <a:spcPts val="2900"/>
              </a:lnSpc>
            </a:pPr>
            <a:r>
              <a:rPr lang="en-US" sz="2208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personal circumstances. </a:t>
            </a:r>
            <a:r>
              <a:rPr lang="en-US" sz="2206" dirty="0" smtClean="0">
                <a:solidFill>
                  <a:srgbClr val="CCFFCC"/>
                </a:solidFill>
                <a:latin typeface="Arial Unicode MS" panose="020B0604020202020204" pitchFamily="34" charset="-128"/>
              </a:rPr>
              <a:t/>
            </a:r>
            <a:br>
              <a:rPr lang="en-US" sz="2206" dirty="0" smtClean="0">
                <a:solidFill>
                  <a:srgbClr val="CCFFCC"/>
                </a:solidFill>
                <a:latin typeface="Arial Unicode MS" panose="020B0604020202020204" pitchFamily="34" charset="-128"/>
              </a:rPr>
            </a:br>
            <a:r>
              <a:rPr lang="en-US" sz="2206" dirty="0" smtClean="0">
                <a:solidFill>
                  <a:srgbClr val="CCFFC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</a:t>
            </a:r>
            <a: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Support group:  spouse, </a:t>
            </a:r>
          </a:p>
          <a:p>
            <a:pPr indent="342900">
              <a:lnSpc>
                <a:spcPts val="2900"/>
              </a:lnSpc>
            </a:pPr>
            <a:endParaRPr lang="en-US" sz="2206" dirty="0">
              <a:solidFill>
                <a:srgbClr val="CCFFCC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32400" y="3822700"/>
            <a:ext cx="2856423" cy="6219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206" b="1" smtClean="0">
                <a:solidFill>
                  <a:srgbClr val="CCFFCC"/>
                </a:solidFill>
                <a:latin typeface="Arial" panose="020B0604020202020204" pitchFamily="34" charset="0"/>
              </a:rPr>
              <a:t>family, close friends. </a:t>
            </a:r>
          </a:p>
          <a:p>
            <a:pPr>
              <a:lnSpc>
                <a:spcPts val="2500"/>
              </a:lnSpc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89500" y="4380176"/>
            <a:ext cx="3850413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2206" dirty="0" smtClean="0">
                <a:solidFill>
                  <a:srgbClr val="CCFFC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</a:t>
            </a:r>
            <a: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Initiates between ages 35-</a:t>
            </a:r>
            <a:b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45.  More likely to start a </a:t>
            </a: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206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2400" y="4998684"/>
            <a:ext cx="2436564" cy="6219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206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service business. </a:t>
            </a:r>
          </a:p>
          <a:p>
            <a:pPr>
              <a:lnSpc>
                <a:spcPts val="2500"/>
              </a:lnSpc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7500" y="5689600"/>
            <a:ext cx="8648008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612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Most other dimensions show no differences.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99100" y="6197600"/>
            <a:ext cx="2462213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810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(Hisrich &amp; Peters, p. 76) </a:t>
            </a:r>
          </a:p>
          <a:p>
            <a:pPr>
              <a:lnSpc>
                <a:spcPts val="1600"/>
              </a:lnSpc>
            </a:pPr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28822"/>
              </p:ext>
            </p:extLst>
          </p:nvPr>
        </p:nvGraphicFramePr>
        <p:xfrm>
          <a:off x="211798" y="631974"/>
          <a:ext cx="8779162" cy="501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581"/>
                <a:gridCol w="4389581"/>
              </a:tblGrid>
              <a:tr h="596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4218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5200" y="520700"/>
            <a:ext cx="4873129" cy="1183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416" dirty="0" smtClean="0">
                <a:solidFill>
                  <a:srgbClr val="CCFFCC"/>
                </a:solidFill>
                <a:latin typeface="Arial" panose="020B0604020202020204" pitchFamily="34" charset="0"/>
              </a:rPr>
              <a:t>Start-Up Financing </a:t>
            </a:r>
          </a:p>
          <a:p>
            <a:pPr>
              <a:lnSpc>
                <a:spcPts val="5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" y="1765300"/>
            <a:ext cx="8779648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Males often have investors, bank loans, or personal loans in addition </a:t>
            </a: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 personal funds as sources of startup capital. Women usually rely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2374900"/>
            <a:ext cx="8348439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solely on personal assets or savings. Obtaining financing and lines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of credit are major problems for women. </a:t>
            </a:r>
          </a:p>
          <a:p>
            <a:pPr>
              <a:lnSpc>
                <a:spcPts val="2400"/>
              </a:lnSpc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9900" y="520700"/>
            <a:ext cx="3302186" cy="1183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416" dirty="0" smtClean="0">
                <a:solidFill>
                  <a:srgbClr val="CCFFCC"/>
                </a:solidFill>
                <a:latin typeface="Arial" panose="020B0604020202020204" pitchFamily="34" charset="0"/>
              </a:rPr>
              <a:t>Occupations </a:t>
            </a:r>
          </a:p>
          <a:p>
            <a:pPr>
              <a:lnSpc>
                <a:spcPts val="5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" y="1765300"/>
            <a:ext cx="8625759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Both groups tend to have experience in the field of their ventures. </a:t>
            </a: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Men  more  often  have  experience  in  manufacturing,  finance,  or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2374900"/>
            <a:ext cx="8601714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technical areas. Most women usually have administrative experience,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often in service-related fields. </a:t>
            </a:r>
          </a:p>
          <a:p>
            <a:pPr>
              <a:lnSpc>
                <a:spcPts val="2400"/>
              </a:lnSpc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520700"/>
            <a:ext cx="4151778" cy="1183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416" dirty="0" smtClean="0">
                <a:solidFill>
                  <a:srgbClr val="CCFFCC"/>
                </a:solidFill>
                <a:latin typeface="Arial" panose="020B0604020202020204" pitchFamily="34" charset="0"/>
              </a:rPr>
              <a:t>Support Groups </a:t>
            </a:r>
          </a:p>
          <a:p>
            <a:pPr>
              <a:lnSpc>
                <a:spcPts val="5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" y="1765300"/>
            <a:ext cx="8750793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Men usually list outside advisors as most important supporters, with </a:t>
            </a: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spouse being second. Women list their spouse first, close friends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2374900"/>
            <a:ext cx="8606523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second, and business associates third. Women usually rely more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heavily on a variety of sources for support and information than men. </a:t>
            </a:r>
          </a:p>
          <a:p>
            <a:pPr>
              <a:lnSpc>
                <a:spcPts val="2400"/>
              </a:lnSpc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0" y="177800"/>
            <a:ext cx="2915222" cy="1183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416" dirty="0" smtClean="0">
                <a:solidFill>
                  <a:srgbClr val="CCFFCC"/>
                </a:solidFill>
                <a:latin typeface="Arial" panose="020B0604020202020204" pitchFamily="34" charset="0"/>
              </a:rPr>
              <a:t>MINORITY </a:t>
            </a:r>
          </a:p>
          <a:p>
            <a:pPr>
              <a:lnSpc>
                <a:spcPts val="5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850900"/>
            <a:ext cx="6159763" cy="1183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414" smtClean="0">
                <a:solidFill>
                  <a:srgbClr val="CCFFCC"/>
                </a:solidFill>
                <a:latin typeface="Arial" panose="020B0604020202020204" pitchFamily="34" charset="0"/>
              </a:rPr>
              <a:t>ENTREPRENEURSHIP </a:t>
            </a:r>
          </a:p>
          <a:p>
            <a:pPr>
              <a:lnSpc>
                <a:spcPts val="50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0200" y="1562100"/>
            <a:ext cx="8879034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It is difficult to research race and ethnicity as entrepreneurial factors </a:t>
            </a: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as the differences in behavior of various groups must be understood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00" y="2171700"/>
            <a:ext cx="8467061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in  the  context  of  the  environment  and  economic  opportunities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available. Most literature dealing with minority entrepreneurship has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focused on the characteristics of the group under study. In terms of </a:t>
            </a:r>
          </a:p>
          <a:p>
            <a:pPr>
              <a:lnSpc>
                <a:spcPts val="2400"/>
              </a:lnSpc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100" y="3098800"/>
            <a:ext cx="361958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ownership, one study found: </a:t>
            </a:r>
          </a:p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4600" y="3822700"/>
            <a:ext cx="5397311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The lowest participation rate is for blacks. </a:t>
            </a:r>
          </a:p>
          <a:p>
            <a:pPr>
              <a:lnSpc>
                <a:spcPts val="2300"/>
              </a:lnSpc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600" y="4191000"/>
            <a:ext cx="7734490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The second highest but fastest growing rate is for Hispanics. </a:t>
            </a:r>
          </a:p>
          <a:p>
            <a:pPr>
              <a:lnSpc>
                <a:spcPts val="2300"/>
              </a:lnSpc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4600" y="4559300"/>
            <a:ext cx="3930563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The highest rate is for Asians. </a:t>
            </a:r>
          </a:p>
          <a:p>
            <a:pPr>
              <a:lnSpc>
                <a:spcPts val="2300"/>
              </a:lnSpc>
            </a:pPr>
            <a:endParaRPr lang="en-US" sz="2016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200" y="4914900"/>
            <a:ext cx="860011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Black businesses tend to be smaller and less profitable, but there are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no  differences  in  survival  rates  between  black-  and  white-owned </a:t>
            </a:r>
          </a:p>
          <a:p>
            <a:pPr>
              <a:lnSpc>
                <a:spcPts val="2400"/>
              </a:lnSpc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0200" y="5537200"/>
            <a:ext cx="8972008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</a:rPr>
              <a:t>businesses. Studies have also found differences between ethnic groups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200" y="5829300"/>
            <a:ext cx="8693085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in   benefiting   from   community   resources.   Entrepreneurship   has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increased among Asians, African Americans, Hispanics, and Native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Americans </a:t>
            </a:r>
          </a:p>
          <a:p>
            <a:pPr>
              <a:lnSpc>
                <a:spcPts val="2400"/>
              </a:lnSpc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203200"/>
            <a:ext cx="6636432" cy="1183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416" dirty="0" smtClean="0">
                <a:solidFill>
                  <a:srgbClr val="CCFFCC"/>
                </a:solidFill>
                <a:latin typeface="Arial" panose="020B0604020202020204" pitchFamily="34" charset="0"/>
              </a:rPr>
              <a:t>Entrepreneur Vs. Inventor </a:t>
            </a:r>
          </a:p>
          <a:p>
            <a:pPr>
              <a:lnSpc>
                <a:spcPts val="5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300" y="1028700"/>
            <a:ext cx="8490145" cy="2205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610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An inventor creates something for the first </a:t>
            </a:r>
            <a:br>
              <a:rPr lang="en-US" sz="3610" b="1" smtClean="0">
                <a:solidFill>
                  <a:srgbClr val="CCFFCC"/>
                </a:solidFill>
                <a:latin typeface="Times New Roman" panose="02020603050405020304" pitchFamily="18" charset="0"/>
              </a:rPr>
            </a:br>
            <a:r>
              <a:rPr lang="en-US" sz="3610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time.  While the entrepreneur falls in love </a:t>
            </a:r>
            <a:br>
              <a:rPr lang="en-US" sz="3610" b="1" smtClean="0">
                <a:solidFill>
                  <a:srgbClr val="CCFFCC"/>
                </a:solidFill>
                <a:latin typeface="Times New Roman" panose="02020603050405020304" pitchFamily="18" charset="0"/>
              </a:rPr>
            </a:br>
            <a:r>
              <a:rPr lang="en-US" sz="3610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with the new venture, the inventor falls in </a:t>
            </a:r>
          </a:p>
          <a:p>
            <a:pPr>
              <a:lnSpc>
                <a:spcPts val="4300"/>
              </a:lnSpc>
            </a:pPr>
            <a:endParaRPr lang="en-US" sz="3610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300" y="2692400"/>
            <a:ext cx="8323625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612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love with the invention and often requires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300" y="3238500"/>
            <a:ext cx="8737007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610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the expertise of an entrepreneur to launch a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1300" y="3784600"/>
            <a:ext cx="2648161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612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new venture.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900" y="5753100"/>
            <a:ext cx="9052350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10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Historians classify Albert Einstein as an inventive genius and Henry </a:t>
            </a:r>
            <a:br>
              <a:rPr lang="en-US" sz="2410" b="1" smtClean="0">
                <a:solidFill>
                  <a:srgbClr val="CCFFCC"/>
                </a:solidFill>
                <a:latin typeface="Times New Roman" panose="02020603050405020304" pitchFamily="18" charset="0"/>
              </a:rPr>
            </a:br>
            <a:r>
              <a:rPr lang="en-US" sz="2410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Ford as an entrepreneurial genius. Do you agree or  disagree? Why? </a:t>
            </a:r>
          </a:p>
          <a:p>
            <a:pPr>
              <a:lnSpc>
                <a:spcPts val="2800"/>
              </a:lnSpc>
            </a:pPr>
            <a:endParaRPr lang="en-US" sz="2410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600" y="279400"/>
            <a:ext cx="8156528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610" b="1" smtClean="0">
                <a:solidFill>
                  <a:srgbClr val="CCFFCC"/>
                </a:solidFill>
                <a:latin typeface="Arial" panose="020B0604020202020204" pitchFamily="34" charset="0"/>
              </a:rPr>
              <a:t>Warning:  Difficult personality types.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7500" y="1104900"/>
            <a:ext cx="137056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Shotgun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7500" y="1625600"/>
            <a:ext cx="769441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Sam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500" y="2400300"/>
            <a:ext cx="1647887" cy="1494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Simplicity </a:t>
            </a:r>
            <a:b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</a:b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Sue </a:t>
            </a:r>
          </a:p>
          <a:p>
            <a:pPr>
              <a:lnSpc>
                <a:spcPts val="4000"/>
              </a:lnSpc>
            </a:pP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500" y="3848100"/>
            <a:ext cx="1048364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Prima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7500" y="4279900"/>
            <a:ext cx="189795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8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Donna Paul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7500" y="5232400"/>
            <a:ext cx="159979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Ralph the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7500" y="5740400"/>
            <a:ext cx="1168590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8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Rookie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98700" y="1092200"/>
            <a:ext cx="6670993" cy="12695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An entrepreneurial type who quickly </a:t>
            </a:r>
            <a:b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</a:b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identifies new, promising opportunities but </a:t>
            </a:r>
          </a:p>
          <a:p>
            <a:pPr>
              <a:lnSpc>
                <a:spcPts val="3300"/>
              </a:lnSpc>
            </a:pP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8700" y="1968500"/>
            <a:ext cx="4789581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8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rarely, if ever, follows through.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98700" y="2463800"/>
            <a:ext cx="6637971" cy="2115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A type who thinks everything is a lot </a:t>
            </a:r>
            <a:b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</a:b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simpler than it actually is and feels she can </a:t>
            </a:r>
            <a:b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</a:b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create a successful business through easy </a:t>
            </a:r>
            <a:b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</a:b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solutions.in love with his own idea the he </a:t>
            </a:r>
          </a:p>
          <a:p>
            <a:pPr>
              <a:lnSpc>
                <a:spcPts val="3300"/>
              </a:lnSpc>
            </a:pP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8700" y="4279900"/>
            <a:ext cx="623247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8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feels everyone is out to steal his idea and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98700" y="4711700"/>
            <a:ext cx="3587521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take advantage of him.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98700" y="5232400"/>
            <a:ext cx="6211572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This type is well grounded in theory but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98700" y="5651500"/>
            <a:ext cx="5761129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8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lacks real-world business experience.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99224"/>
              </p:ext>
            </p:extLst>
          </p:nvPr>
        </p:nvGraphicFramePr>
        <p:xfrm>
          <a:off x="136478" y="1037229"/>
          <a:ext cx="8871044" cy="552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868"/>
                <a:gridCol w="6851176"/>
              </a:tblGrid>
              <a:tr h="14250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045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4456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1353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3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00" y="2082800"/>
            <a:ext cx="9114996" cy="10932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sz="4006" b="1" smtClean="0">
                <a:solidFill>
                  <a:srgbClr val="CCFFCC"/>
                </a:solidFill>
                <a:latin typeface="Arial" panose="020B0604020202020204" pitchFamily="34" charset="0"/>
              </a:rPr>
              <a:t>ENTREPRENEURIAL BACKGROUND </a:t>
            </a:r>
          </a:p>
          <a:p>
            <a:pPr>
              <a:lnSpc>
                <a:spcPts val="46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2692400"/>
            <a:ext cx="6319038" cy="10932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sz="4008" b="1" smtClean="0">
                <a:solidFill>
                  <a:srgbClr val="CCFFCC"/>
                </a:solidFill>
                <a:latin typeface="Arial" panose="020B0604020202020204" pitchFamily="34" charset="0"/>
              </a:rPr>
              <a:t>AND CHARACTERISTICS </a:t>
            </a:r>
          </a:p>
          <a:p>
            <a:pPr>
              <a:lnSpc>
                <a:spcPts val="46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8500" y="127000"/>
            <a:ext cx="8430193" cy="8688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10" b="1" smtClean="0">
                <a:solidFill>
                  <a:srgbClr val="CCFFCC"/>
                </a:solidFill>
                <a:latin typeface="Arial" panose="020B0604020202020204" pitchFamily="34" charset="0"/>
              </a:rPr>
              <a:t>Difficult personality types (continued) </a:t>
            </a:r>
          </a:p>
          <a:p>
            <a:pPr>
              <a:lnSpc>
                <a:spcPts val="36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7500" y="939800"/>
            <a:ext cx="1788951" cy="12695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Meticulous </a:t>
            </a:r>
            <a:b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</a:b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Mary </a:t>
            </a:r>
          </a:p>
          <a:p>
            <a:pPr>
              <a:lnSpc>
                <a:spcPts val="3300"/>
              </a:lnSpc>
            </a:pP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500" y="2324100"/>
            <a:ext cx="1630254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Underdog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500" y="2755900"/>
            <a:ext cx="530594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Ed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22500" y="939800"/>
            <a:ext cx="5736507" cy="12695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A perfectionist type who is so used to </a:t>
            </a:r>
            <a:b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</a:b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having things under control that she </a:t>
            </a:r>
          </a:p>
          <a:p>
            <a:pPr>
              <a:lnSpc>
                <a:spcPts val="3300"/>
              </a:lnSpc>
            </a:pP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2500" y="1816100"/>
            <a:ext cx="5881354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8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cannot handle catastrophe, ambiguity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22500" y="2184400"/>
            <a:ext cx="6516207" cy="14244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and/or chaos.ot comfortable with actually </a:t>
            </a:r>
            <a:b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</a:b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transforming the invention into a tangible </a:t>
            </a:r>
          </a:p>
          <a:p>
            <a:pPr>
              <a:lnSpc>
                <a:spcPts val="3800"/>
              </a:lnSpc>
            </a:pP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2500" y="3187700"/>
            <a:ext cx="556658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8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business success.  Attends seminars.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500" y="3683000"/>
            <a:ext cx="1141338" cy="4317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Hidden</a:t>
            </a: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2500" y="3683000"/>
            <a:ext cx="6286977" cy="4317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This type does not have the right motives</a:t>
            </a: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500" y="4114800"/>
            <a:ext cx="1179810" cy="4317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Agenda</a:t>
            </a: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2500" y="4114800"/>
            <a:ext cx="5151988" cy="4317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and objectives for developing and</a:t>
            </a: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7500" y="4533900"/>
            <a:ext cx="960199" cy="4317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Harry</a:t>
            </a: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2500" y="4533900"/>
            <a:ext cx="4320093" cy="4317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expediting a new enterprise.</a:t>
            </a: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7500" y="5054600"/>
            <a:ext cx="1340110" cy="4317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Inventor</a:t>
            </a: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22500" y="5054600"/>
            <a:ext cx="6163931" cy="4317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An inventor more than an entrepreneur,</a:t>
            </a: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500" y="5486400"/>
            <a:ext cx="958596" cy="432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808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Irving</a:t>
            </a:r>
            <a:endParaRPr lang="en-US" sz="2808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2500" y="5486400"/>
            <a:ext cx="5182444" cy="432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808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Irving is more concerned with the</a:t>
            </a:r>
            <a:endParaRPr lang="en-US" sz="2808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2500" y="5905500"/>
            <a:ext cx="6225935" cy="12833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invention itself rather than creating and </a:t>
            </a:r>
            <a:b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</a:br>
            <a:r>
              <a:rPr lang="en-US" sz="2806" b="1" smtClean="0">
                <a:solidFill>
                  <a:srgbClr val="CCFFCC"/>
                </a:solidFill>
                <a:latin typeface="Times New Roman" panose="02020603050405020304" pitchFamily="18" charset="0"/>
              </a:rPr>
              <a:t>expediting a business. </a:t>
            </a:r>
          </a:p>
          <a:p>
            <a:pPr>
              <a:lnSpc>
                <a:spcPts val="3400"/>
              </a:lnSpc>
            </a:pPr>
            <a:endParaRPr lang="en-US" sz="2806" b="1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03360"/>
              </p:ext>
            </p:extLst>
          </p:nvPr>
        </p:nvGraphicFramePr>
        <p:xfrm>
          <a:off x="136478" y="736980"/>
          <a:ext cx="8871044" cy="604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501"/>
                <a:gridCol w="6943543"/>
              </a:tblGrid>
              <a:tr h="1528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38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340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1723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6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3000" y="317500"/>
            <a:ext cx="4270400" cy="17440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sz="6516" b="1" smtClean="0">
                <a:solidFill>
                  <a:srgbClr val="CCFFCC"/>
                </a:solidFill>
                <a:latin typeface="Arial" panose="020B0604020202020204" pitchFamily="34" charset="0"/>
              </a:rPr>
              <a:t>Education </a:t>
            </a:r>
          </a:p>
          <a:p>
            <a:pPr>
              <a:lnSpc>
                <a:spcPts val="75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900" y="1765300"/>
            <a:ext cx="8856784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Education appears important in the upbringing of the entrepreneur, in </a:t>
            </a: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the level of education obtained and in playing a major role in coping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2387600"/>
            <a:ext cx="1894749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with problems.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900" y="3111500"/>
            <a:ext cx="7906075" cy="5718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06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Although formal education is not necessary for starting a new </a:t>
            </a:r>
          </a:p>
          <a:p>
            <a:pPr>
              <a:lnSpc>
                <a:spcPts val="2300"/>
              </a:lnSpc>
            </a:pPr>
            <a:endParaRPr lang="en-US" sz="1906">
              <a:solidFill>
                <a:srgbClr val="CCF9CC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800" y="3416300"/>
            <a:ext cx="830836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</a:rPr>
              <a:t>business, it does provide a good background. In education, female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1800" y="3708400"/>
            <a:ext cx="8394927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entrepreneurs previously experienced some disadvantage, with few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having degrees in engineering, science, or math. </a:t>
            </a:r>
          </a:p>
          <a:p>
            <a:pPr>
              <a:lnSpc>
                <a:spcPts val="2400"/>
              </a:lnSpc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00" y="4749800"/>
            <a:ext cx="8821326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dirty="0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 ability to deal with people and communicate clearly in written and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spoken work is also important.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9400" y="127000"/>
            <a:ext cx="6127447" cy="16094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en-US" sz="6012" b="1" smtClean="0">
                <a:solidFill>
                  <a:srgbClr val="CCFFCC"/>
                </a:solidFill>
                <a:latin typeface="Arial" panose="020B0604020202020204" pitchFamily="34" charset="0"/>
              </a:rPr>
              <a:t>Personal Values </a:t>
            </a:r>
          </a:p>
          <a:p>
            <a:pPr>
              <a:lnSpc>
                <a:spcPts val="69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500" y="1562100"/>
            <a:ext cx="9183604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dirty="0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Studies have failed to indicate that entrepreneurs can be differentiated </a:t>
            </a:r>
            <a: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on personal valued from managers, unsuccessful entrepreneurs, or the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400" y="2171700"/>
            <a:ext cx="189635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general public.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00" y="2527300"/>
            <a:ext cx="8815042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dirty="0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Leadership, support, aggression, benevolence, conformity, creativity,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veracity, and resource seeking may also be important.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00" y="3200400"/>
            <a:ext cx="8665834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8" dirty="0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successful entrepreneur is frequently characterized as a winner; </a:t>
            </a: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winning may be a prerequisite or his or her actually becoming one.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6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4600" y="241300"/>
            <a:ext cx="1809791" cy="17440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sz="6516" b="1" smtClean="0">
                <a:solidFill>
                  <a:srgbClr val="CCFFCC"/>
                </a:solidFill>
                <a:latin typeface="Arial" panose="020B0604020202020204" pitchFamily="34" charset="0"/>
              </a:rPr>
              <a:t>Age </a:t>
            </a:r>
          </a:p>
          <a:p>
            <a:pPr>
              <a:lnSpc>
                <a:spcPts val="75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900" y="1765300"/>
            <a:ext cx="8353249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dirty="0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Entrepreneurial age is the age of the entrepreneur reflected in the </a:t>
            </a:r>
            <a: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experience.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00" y="2438400"/>
            <a:ext cx="8957580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dirty="0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Entrepreneurial experience is one of the best predictors of success. In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chronological age, most entrepreneurs start their careers between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ages 22 and 55. </a:t>
            </a:r>
          </a:p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00" y="3403600"/>
            <a:ext cx="8840562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8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Earlier starts in an entrepreneurial career seem to be better than later </a:t>
            </a: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ones.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6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00" y="4076700"/>
            <a:ext cx="9034589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dirty="0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Generally, male entrepreneurs start their first venture in their early 30s,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while women tend to do so in their middle 30s.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1900" y="469900"/>
            <a:ext cx="4496680" cy="1452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00"/>
              </a:lnSpc>
            </a:pPr>
            <a:r>
              <a:rPr lang="en-US" sz="5412" b="1" smtClean="0">
                <a:solidFill>
                  <a:srgbClr val="CCFFCC"/>
                </a:solidFill>
                <a:latin typeface="Arial" panose="020B0604020202020204" pitchFamily="34" charset="0"/>
              </a:rPr>
              <a:t>Work History </a:t>
            </a:r>
          </a:p>
          <a:p>
            <a:pPr>
              <a:lnSpc>
                <a:spcPts val="6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900" y="1765300"/>
            <a:ext cx="8972008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Dissatisfaction with one’s job often motivates the launching of a new </a:t>
            </a: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venture. Previous technical and industry experience is also important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2374900"/>
            <a:ext cx="8433399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once the decision to start a business is made. Experience in the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following  areas  is  particularly  important:  financing;  product  or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service  development; manufacturing;  development  of  distribution </a:t>
            </a:r>
          </a:p>
          <a:p>
            <a:pPr>
              <a:lnSpc>
                <a:spcPts val="2400"/>
              </a:lnSpc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800" y="3302000"/>
            <a:ext cx="584134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</a:rPr>
              <a:t>channels; and preparation of a marketing plan.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900" y="3848672"/>
            <a:ext cx="8755602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dirty="0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As the venture becomes established, managerial experience and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skills become more important. Entrepreneurial experience becomes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increasingly important as the complexity of the venture increases. </a:t>
            </a:r>
          </a:p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6700" y="469900"/>
            <a:ext cx="3628429" cy="1183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416" b="1" smtClean="0">
                <a:solidFill>
                  <a:srgbClr val="CCFFCC"/>
                </a:solidFill>
                <a:latin typeface="Arial" panose="020B0604020202020204" pitchFamily="34" charset="0"/>
              </a:rPr>
              <a:t>MOTIVATION </a:t>
            </a:r>
          </a:p>
          <a:p>
            <a:pPr>
              <a:lnSpc>
                <a:spcPts val="50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900" y="1765300"/>
            <a:ext cx="8689879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While  motivations  may  vary,  the  reason  cited  most  often  for </a:t>
            </a: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becoming  an  entrepreneur  independence-not  wants  to  work  for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2374900"/>
            <a:ext cx="8612935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anyone else. Other motivating factors differ between male and female </a:t>
            </a:r>
            <a:b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</a:rPr>
              <a:t>entrepreneurs. </a:t>
            </a:r>
          </a:p>
          <a:p>
            <a:pPr>
              <a:lnSpc>
                <a:spcPts val="2400"/>
              </a:lnSpc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00" y="3048000"/>
            <a:ext cx="7306552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06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Money is the second reason for men’s starting a venture. </a:t>
            </a:r>
          </a:p>
          <a:p>
            <a:pPr>
              <a:lnSpc>
                <a:spcPts val="2300"/>
              </a:lnSpc>
            </a:pPr>
            <a:endParaRPr lang="en-US" sz="2014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6500" y="1117600"/>
            <a:ext cx="7040389" cy="33085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600"/>
              </a:lnSpc>
            </a:pPr>
            <a:r>
              <a:rPr lang="en-US" sz="7212" b="1" smtClean="0">
                <a:solidFill>
                  <a:srgbClr val="CCFFCC"/>
                </a:solidFill>
                <a:latin typeface="Arial" panose="020B0604020202020204" pitchFamily="34" charset="0"/>
              </a:rPr>
              <a:t>ROLE MODELS </a:t>
            </a:r>
            <a:br>
              <a:rPr lang="en-US" sz="7212" b="1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7212" b="1" smtClean="0">
                <a:solidFill>
                  <a:srgbClr val="CCFFCC"/>
                </a:solidFill>
                <a:latin typeface="Arial" panose="020B0604020202020204" pitchFamily="34" charset="0"/>
              </a:rPr>
              <a:t>AND SUPPORT </a:t>
            </a:r>
          </a:p>
          <a:p>
            <a:pPr>
              <a:lnSpc>
                <a:spcPts val="8600"/>
              </a:lnSpc>
            </a:pPr>
            <a:endParaRPr lang="en-US" sz="7212" b="1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4900" y="3340100"/>
            <a:ext cx="4675960" cy="19236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00"/>
              </a:lnSpc>
            </a:pPr>
            <a:r>
              <a:rPr lang="en-US" sz="7210" b="1" smtClean="0">
                <a:solidFill>
                  <a:srgbClr val="CCFFCC"/>
                </a:solidFill>
                <a:latin typeface="Arial" panose="020B0604020202020204" pitchFamily="34" charset="0"/>
              </a:rPr>
              <a:t>SYSTEMS </a:t>
            </a:r>
          </a:p>
          <a:p>
            <a:pPr>
              <a:lnSpc>
                <a:spcPts val="83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368300"/>
            <a:ext cx="5674439" cy="1183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416" b="1" smtClean="0">
                <a:solidFill>
                  <a:srgbClr val="CCFFCC"/>
                </a:solidFill>
                <a:latin typeface="Arial" panose="020B0604020202020204" pitchFamily="34" charset="0"/>
              </a:rPr>
              <a:t>ROLE MODELS AND </a:t>
            </a:r>
          </a:p>
          <a:p>
            <a:pPr>
              <a:lnSpc>
                <a:spcPts val="50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03400" y="1041400"/>
            <a:ext cx="5762796" cy="1183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414" b="1" smtClean="0">
                <a:solidFill>
                  <a:srgbClr val="CCFFCC"/>
                </a:solidFill>
                <a:latin typeface="Arial" panose="020B0604020202020204" pitchFamily="34" charset="0"/>
              </a:rPr>
              <a:t>SUPPORT SYSTEMS </a:t>
            </a:r>
          </a:p>
          <a:p>
            <a:pPr>
              <a:lnSpc>
                <a:spcPts val="50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1765300"/>
            <a:ext cx="8747587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algn="just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r>
              <a:rPr lang="en-US" sz="1906" dirty="0" smtClean="0">
                <a:solidFill>
                  <a:srgbClr val="CCF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One of the most important factors influencing entrepreneurs in their </a:t>
            </a:r>
            <a: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16" b="1" dirty="0" smtClean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career choice is role models. Role models can be parents, relatives, </a:t>
            </a:r>
          </a:p>
          <a:p>
            <a:pPr marL="0" marR="0" lvl="0" indent="0" algn="just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2900" algn="l"/>
              </a:tabLst>
              <a:defRPr/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800" y="2374900"/>
            <a:ext cx="8531246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or successful entrepreneurs in the community. Role models can also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serve in a supportive capacity as mentors during and after the new </a:t>
            </a:r>
            <a:b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</a:br>
            <a:r>
              <a:rPr lang="en-US" sz="2014" b="1" dirty="0" smtClean="0">
                <a:solidFill>
                  <a:srgbClr val="CCFFCC"/>
                </a:solidFill>
                <a:latin typeface="Arial" panose="020B0604020202020204" pitchFamily="34" charset="0"/>
              </a:rPr>
              <a:t>venture is launched. This support system is most crucial during the </a:t>
            </a:r>
          </a:p>
          <a:p>
            <a:pPr algn="just">
              <a:lnSpc>
                <a:spcPts val="2400"/>
              </a:lnSpc>
            </a:pPr>
            <a:endParaRPr lang="en-US" sz="2014" b="1" dirty="0">
              <a:solidFill>
                <a:srgbClr val="CCFFCC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800" y="3302000"/>
            <a:ext cx="2005357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16" b="1" smtClean="0">
                <a:solidFill>
                  <a:srgbClr val="CCFFCC"/>
                </a:solidFill>
                <a:latin typeface="Arial" panose="020B0604020202020204" pitchFamily="34" charset="0"/>
              </a:rPr>
              <a:t>start-up phase..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825</Words>
  <Application>Microsoft Office PowerPoint</Application>
  <PresentationFormat>On-screen Show (4:3)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Ahmed</dc:creator>
  <cp:lastModifiedBy>Adnan Ahmed</cp:lastModifiedBy>
  <cp:revision>13</cp:revision>
  <dcterms:created xsi:type="dcterms:W3CDTF">2020-04-01T17:04:23Z</dcterms:created>
  <dcterms:modified xsi:type="dcterms:W3CDTF">2020-04-11T20:45:58Z</dcterms:modified>
</cp:coreProperties>
</file>