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2" r:id="rId5"/>
    <p:sldId id="263" r:id="rId6"/>
    <p:sldId id="264" r:id="rId7"/>
    <p:sldId id="265"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7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0E4F4C-CB81-4DCD-9E56-2F562AF38063}"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18D90-42AD-4644-98FB-3E1E77794B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0E4F4C-CB81-4DCD-9E56-2F562AF38063}"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18D90-42AD-4644-98FB-3E1E77794B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0E4F4C-CB81-4DCD-9E56-2F562AF38063}"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18D90-42AD-4644-98FB-3E1E77794B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0E4F4C-CB81-4DCD-9E56-2F562AF38063}"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18D90-42AD-4644-98FB-3E1E77794B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0E4F4C-CB81-4DCD-9E56-2F562AF38063}"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18D90-42AD-4644-98FB-3E1E77794B8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0E4F4C-CB81-4DCD-9E56-2F562AF38063}"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18D90-42AD-4644-98FB-3E1E77794B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0E4F4C-CB81-4DCD-9E56-2F562AF38063}" type="datetimeFigureOut">
              <a:rPr lang="en-US" smtClean="0"/>
              <a:t>3/11/2020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C18D90-42AD-4644-98FB-3E1E77794B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0E4F4C-CB81-4DCD-9E56-2F562AF38063}" type="datetimeFigureOut">
              <a:rPr lang="en-US" smtClean="0"/>
              <a:t>3/11/2020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C18D90-42AD-4644-98FB-3E1E77794B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0E4F4C-CB81-4DCD-9E56-2F562AF38063}" type="datetimeFigureOut">
              <a:rPr lang="en-US" smtClean="0"/>
              <a:t>3/11/2020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C18D90-42AD-4644-98FB-3E1E77794B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0E4F4C-CB81-4DCD-9E56-2F562AF38063}"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18D90-42AD-4644-98FB-3E1E77794B8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0E4F4C-CB81-4DCD-9E56-2F562AF38063}"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18D90-42AD-4644-98FB-3E1E77794B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E4F4C-CB81-4DCD-9E56-2F562AF38063}" type="datetimeFigureOut">
              <a:rPr lang="en-US" smtClean="0"/>
              <a:t>3/11/2020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18D90-42AD-4644-98FB-3E1E77794B8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Routes</a:t>
            </a:r>
            <a:endParaRPr lang="en-US" dirty="0"/>
          </a:p>
        </p:txBody>
      </p:sp>
      <p:sp>
        <p:nvSpPr>
          <p:cNvPr id="3" name="Content Placeholder 2"/>
          <p:cNvSpPr>
            <a:spLocks noGrp="1"/>
          </p:cNvSpPr>
          <p:nvPr>
            <p:ph idx="1"/>
          </p:nvPr>
        </p:nvSpPr>
        <p:spPr/>
        <p:txBody>
          <a:bodyPr>
            <a:normAutofit/>
          </a:bodyPr>
          <a:lstStyle/>
          <a:p>
            <a:pPr marL="482600" marR="425450" indent="-470534">
              <a:lnSpc>
                <a:spcPct val="80000"/>
              </a:lnSpc>
              <a:spcBef>
                <a:spcPts val="690"/>
              </a:spcBef>
              <a:buClr>
                <a:srgbClr val="CC0000"/>
              </a:buClr>
              <a:buSzPct val="89285"/>
              <a:buFont typeface="Wingdings"/>
              <a:buChar char=""/>
              <a:tabLst>
                <a:tab pos="482600" algn="l"/>
                <a:tab pos="483234" algn="l"/>
              </a:tabLst>
            </a:pPr>
            <a:endParaRPr lang="en-US" dirty="0" smtClean="0"/>
          </a:p>
          <a:p>
            <a:pPr marL="482600" marR="425450" indent="-470534">
              <a:lnSpc>
                <a:spcPct val="80000"/>
              </a:lnSpc>
              <a:spcBef>
                <a:spcPts val="690"/>
              </a:spcBef>
              <a:buClr>
                <a:srgbClr val="CC0000"/>
              </a:buClr>
              <a:buSzPct val="89285"/>
              <a:buFont typeface="Wingdings"/>
              <a:buChar char=""/>
              <a:tabLst>
                <a:tab pos="482600" algn="l"/>
                <a:tab pos="483234" algn="l"/>
              </a:tabLst>
            </a:pPr>
            <a:endParaRPr lang="en-US" dirty="0"/>
          </a:p>
          <a:p>
            <a:pPr marL="482600" marR="425450" indent="-470534">
              <a:lnSpc>
                <a:spcPct val="80000"/>
              </a:lnSpc>
              <a:spcBef>
                <a:spcPts val="690"/>
              </a:spcBef>
              <a:buClr>
                <a:srgbClr val="CC0000"/>
              </a:buClr>
              <a:buSzPct val="89285"/>
              <a:buFont typeface="Wingdings"/>
              <a:buChar char=""/>
              <a:tabLst>
                <a:tab pos="482600" algn="l"/>
                <a:tab pos="483234" algn="l"/>
              </a:tabLst>
            </a:pPr>
            <a:endParaRPr lang="en-US" dirty="0" smtClean="0"/>
          </a:p>
          <a:p>
            <a:pPr marL="482600" marR="425450" indent="-470534">
              <a:lnSpc>
                <a:spcPct val="80000"/>
              </a:lnSpc>
              <a:spcBef>
                <a:spcPts val="690"/>
              </a:spcBef>
              <a:buClr>
                <a:srgbClr val="CC0000"/>
              </a:buClr>
              <a:buSzPct val="89285"/>
              <a:buFont typeface="Wingdings"/>
              <a:buChar char=""/>
              <a:tabLst>
                <a:tab pos="482600" algn="l"/>
                <a:tab pos="483234" algn="l"/>
              </a:tabLst>
            </a:pPr>
            <a:endParaRPr lang="en-US" dirty="0"/>
          </a:p>
          <a:p>
            <a:pPr marL="482600" marR="425450" indent="-470534" algn="ctr">
              <a:lnSpc>
                <a:spcPct val="80000"/>
              </a:lnSpc>
              <a:spcBef>
                <a:spcPts val="690"/>
              </a:spcBef>
              <a:buClr>
                <a:srgbClr val="CC0000"/>
              </a:buClr>
              <a:buSzPct val="89285"/>
              <a:buFont typeface="Wingdings"/>
              <a:buChar char=""/>
              <a:tabLst>
                <a:tab pos="482600" algn="l"/>
                <a:tab pos="483234" algn="l"/>
              </a:tabLst>
            </a:pPr>
            <a:r>
              <a:rPr lang="en-US" dirty="0" smtClean="0"/>
              <a:t>LECTURE </a:t>
            </a:r>
            <a:r>
              <a:rPr lang="en-US" dirty="0" smtClean="0"/>
              <a:t>3</a:t>
            </a:r>
            <a:endParaRPr lang="en-US" dirty="0" smtClean="0"/>
          </a:p>
        </p:txBody>
      </p:sp>
      <p:sp>
        <p:nvSpPr>
          <p:cNvPr id="4" name="Footer Placeholder 3"/>
          <p:cNvSpPr>
            <a:spLocks noGrp="1"/>
          </p:cNvSpPr>
          <p:nvPr>
            <p:ph type="ftr" sz="quarter" idx="11"/>
          </p:nvPr>
        </p:nvSpPr>
        <p:spPr/>
        <p:txBody>
          <a:bodyPr/>
          <a:lstStyle/>
          <a:p>
            <a:r>
              <a:rPr lang="en-US" smtClean="0"/>
              <a:t>Syed Wajahat Ali</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35940" y="423163"/>
            <a:ext cx="7769860" cy="319959"/>
          </a:xfrm>
          <a:prstGeom prst="rect">
            <a:avLst/>
          </a:prstGeom>
        </p:spPr>
        <p:txBody>
          <a:bodyPr vert="horz" wrap="square" lIns="0" tIns="12065" rIns="0" bIns="0" rtlCol="0">
            <a:spAutoFit/>
          </a:bodyPr>
          <a:lstStyle/>
          <a:p>
            <a:r>
              <a:rPr lang="en-US" sz="2000" b="1" dirty="0" smtClean="0">
                <a:latin typeface="恇퓀µ餻怒"/>
              </a:rPr>
              <a:t>What is </a:t>
            </a:r>
            <a:r>
              <a:rPr lang="en-US" sz="2000" b="1" dirty="0" err="1" smtClean="0">
                <a:latin typeface="恇퓀µ餻怒"/>
              </a:rPr>
              <a:t>Laravel</a:t>
            </a:r>
            <a:r>
              <a:rPr lang="en-US" sz="2000" b="1" dirty="0" smtClean="0">
                <a:latin typeface="恇퓀µ餻怒"/>
              </a:rPr>
              <a:t> routing and How </a:t>
            </a:r>
            <a:r>
              <a:rPr lang="en-US" sz="2000" b="1" dirty="0" err="1" smtClean="0">
                <a:latin typeface="恇퓀µ餻怒"/>
              </a:rPr>
              <a:t>Larvel</a:t>
            </a:r>
            <a:r>
              <a:rPr lang="en-US" sz="2000" b="1" dirty="0" smtClean="0">
                <a:latin typeface="恇퓀µ餻怒"/>
              </a:rPr>
              <a:t> Routing Works ?</a:t>
            </a:r>
            <a:endParaRPr lang="en-US" sz="2000" b="1" dirty="0">
              <a:latin typeface="恇퓀µ餻怒"/>
            </a:endParaRPr>
          </a:p>
        </p:txBody>
      </p:sp>
      <p:sp>
        <p:nvSpPr>
          <p:cNvPr id="5" name="object 5"/>
          <p:cNvSpPr txBox="1"/>
          <p:nvPr/>
        </p:nvSpPr>
        <p:spPr>
          <a:xfrm>
            <a:off x="457200" y="1219201"/>
            <a:ext cx="8141970" cy="3356816"/>
          </a:xfrm>
          <a:prstGeom prst="rect">
            <a:avLst/>
          </a:prstGeom>
        </p:spPr>
        <p:txBody>
          <a:bodyPr vert="horz" wrap="square" lIns="0" tIns="12700" rIns="0" bIns="0" rtlCol="0">
            <a:spAutoFit/>
          </a:bodyPr>
          <a:lstStyle/>
          <a:p>
            <a:pPr marL="482600" indent="-470534">
              <a:spcBef>
                <a:spcPts val="100"/>
              </a:spcBef>
              <a:buClr>
                <a:srgbClr val="CC0000"/>
              </a:buClr>
              <a:buSzPct val="89285"/>
              <a:buFont typeface="Wingdings"/>
              <a:buChar char=""/>
              <a:tabLst>
                <a:tab pos="482600" algn="l"/>
                <a:tab pos="483234" algn="l"/>
              </a:tabLst>
            </a:pPr>
            <a:r>
              <a:rPr lang="en-US" sz="2000" b="1" dirty="0" smtClean="0">
                <a:latin typeface="恇퓀µ餻怒"/>
              </a:rPr>
              <a:t>What is </a:t>
            </a:r>
            <a:r>
              <a:rPr lang="en-US" sz="2000" b="1" dirty="0" err="1" smtClean="0">
                <a:latin typeface="恇퓀µ餻怒"/>
              </a:rPr>
              <a:t>Laravel</a:t>
            </a:r>
            <a:r>
              <a:rPr lang="en-US" sz="2000" b="1" dirty="0" smtClean="0">
                <a:latin typeface="恇퓀µ餻怒"/>
              </a:rPr>
              <a:t> routing and How </a:t>
            </a:r>
            <a:r>
              <a:rPr lang="en-US" sz="2000" b="1" dirty="0" err="1" smtClean="0">
                <a:latin typeface="恇퓀µ餻怒"/>
              </a:rPr>
              <a:t>Larvel</a:t>
            </a:r>
            <a:r>
              <a:rPr lang="en-US" sz="2000" b="1" dirty="0" smtClean="0">
                <a:latin typeface="恇퓀µ餻怒"/>
              </a:rPr>
              <a:t> Routing Works</a:t>
            </a:r>
            <a:r>
              <a:rPr sz="2000" spc="-5" smtClean="0">
                <a:latin typeface="恇퓀µ餻怒"/>
                <a:cs typeface="Verdana"/>
              </a:rPr>
              <a:t>:</a:t>
            </a:r>
          </a:p>
          <a:p>
            <a:pPr marL="920750" lvl="1" indent="-438150">
              <a:lnSpc>
                <a:spcPct val="100000"/>
              </a:lnSpc>
              <a:spcBef>
                <a:spcPts val="5"/>
              </a:spcBef>
              <a:buClr>
                <a:srgbClr val="CC0000"/>
              </a:buClr>
              <a:buFont typeface="Wingdings"/>
              <a:buChar char=""/>
              <a:tabLst>
                <a:tab pos="920750" algn="l"/>
                <a:tab pos="921385" algn="l"/>
              </a:tabLst>
            </a:pPr>
            <a:r>
              <a:rPr lang="en-US" sz="2000" b="0" dirty="0" smtClean="0"/>
              <a:t>Basic Routing</a:t>
            </a:r>
          </a:p>
          <a:p>
            <a:pPr marL="920750" lvl="1" indent="-438150">
              <a:lnSpc>
                <a:spcPct val="100000"/>
              </a:lnSpc>
              <a:spcBef>
                <a:spcPts val="5"/>
              </a:spcBef>
              <a:buClr>
                <a:srgbClr val="CC0000"/>
              </a:buClr>
              <a:buFont typeface="Wingdings"/>
              <a:buChar char=""/>
              <a:tabLst>
                <a:tab pos="920750" algn="l"/>
                <a:tab pos="921385" algn="l"/>
              </a:tabLst>
            </a:pPr>
            <a:r>
              <a:rPr lang="en-US" sz="2000" b="0" dirty="0" smtClean="0"/>
              <a:t>Route parameters</a:t>
            </a:r>
          </a:p>
          <a:p>
            <a:pPr marL="920750" lvl="1" indent="-438150">
              <a:lnSpc>
                <a:spcPct val="100000"/>
              </a:lnSpc>
              <a:spcBef>
                <a:spcPts val="5"/>
              </a:spcBef>
              <a:buClr>
                <a:srgbClr val="CC0000"/>
              </a:buClr>
              <a:buFont typeface="Wingdings"/>
              <a:buChar char=""/>
              <a:tabLst>
                <a:tab pos="920750" algn="l"/>
                <a:tab pos="921385" algn="l"/>
              </a:tabLst>
            </a:pPr>
            <a:r>
              <a:rPr lang="en-US" sz="2000" b="0" dirty="0" smtClean="0"/>
              <a:t>Named Routes</a:t>
            </a:r>
            <a:endParaRPr sz="2000" smtClean="0">
              <a:latin typeface="Verdana"/>
              <a:cs typeface="Verdana"/>
            </a:endParaRPr>
          </a:p>
          <a:p>
            <a:pPr marL="482600" indent="-470534">
              <a:spcBef>
                <a:spcPts val="100"/>
              </a:spcBef>
              <a:buClr>
                <a:srgbClr val="CC0000"/>
              </a:buClr>
              <a:buSzPct val="89285"/>
              <a:buFont typeface="Wingdings"/>
              <a:buChar char=""/>
              <a:tabLst>
                <a:tab pos="482600" algn="l"/>
                <a:tab pos="483234" algn="l"/>
              </a:tabLst>
            </a:pPr>
            <a:r>
              <a:rPr lang="en-US" sz="2000" dirty="0" smtClean="0">
                <a:latin typeface="Verdana"/>
                <a:cs typeface="Verdana"/>
              </a:rPr>
              <a:t>Basic Routing</a:t>
            </a:r>
            <a:endParaRPr lang="en-US" sz="2000" spc="-5" dirty="0" smtClean="0">
              <a:latin typeface="恇퓀µ餻怒"/>
              <a:cs typeface="Verdana"/>
            </a:endParaRPr>
          </a:p>
          <a:p>
            <a:pPr marL="920750" lvl="1" indent="-438150">
              <a:lnSpc>
                <a:spcPct val="100000"/>
              </a:lnSpc>
              <a:spcBef>
                <a:spcPts val="5"/>
              </a:spcBef>
              <a:buClr>
                <a:srgbClr val="CC0000"/>
              </a:buClr>
              <a:buFont typeface="Wingdings"/>
              <a:buChar char=""/>
              <a:tabLst>
                <a:tab pos="920750" algn="l"/>
                <a:tab pos="921385" algn="l"/>
              </a:tabLst>
            </a:pPr>
            <a:r>
              <a:rPr lang="en-US" sz="2000" dirty="0" smtClean="0">
                <a:latin typeface="Calibri (Body)"/>
                <a:cs typeface="Verdana"/>
              </a:rPr>
              <a:t>The most basic </a:t>
            </a:r>
            <a:r>
              <a:rPr lang="en-US" sz="2000" dirty="0" err="1" smtClean="0">
                <a:latin typeface="Calibri (Body)"/>
                <a:cs typeface="Verdana"/>
              </a:rPr>
              <a:t>laravel</a:t>
            </a:r>
            <a:r>
              <a:rPr lang="en-US" sz="2000" dirty="0" smtClean="0">
                <a:latin typeface="Calibri (Body)"/>
                <a:cs typeface="Verdana"/>
              </a:rPr>
              <a:t> routes accepts a URI &amp; a closure, providing a very simple and expressive method of definin</a:t>
            </a:r>
            <a:r>
              <a:rPr lang="en-US" sz="2000" dirty="0" smtClean="0">
                <a:latin typeface="Calibri (Body)"/>
                <a:cs typeface="Verdana"/>
              </a:rPr>
              <a:t>g route:</a:t>
            </a:r>
            <a:endParaRPr lang="en-US" sz="2000" spc="-5" dirty="0" smtClean="0">
              <a:latin typeface="恇퓀µ餻怒"/>
              <a:cs typeface="Verdana"/>
            </a:endParaRPr>
          </a:p>
          <a:p>
            <a:pPr marL="482600" marR="425450" indent="-470534">
              <a:lnSpc>
                <a:spcPct val="80000"/>
              </a:lnSpc>
              <a:spcBef>
                <a:spcPts val="690"/>
              </a:spcBef>
              <a:buClr>
                <a:srgbClr val="CC0000"/>
              </a:buClr>
              <a:buSzPct val="89285"/>
              <a:tabLst>
                <a:tab pos="482600" algn="l"/>
                <a:tab pos="483234" algn="l"/>
              </a:tabLst>
            </a:pPr>
            <a:r>
              <a:rPr lang="en-US" sz="2800" dirty="0" smtClean="0">
                <a:latin typeface="Verdana"/>
                <a:cs typeface="Verdana"/>
              </a:rPr>
              <a:t>	</a:t>
            </a:r>
          </a:p>
          <a:p>
            <a:pPr marL="482600" marR="425450" indent="-470534">
              <a:lnSpc>
                <a:spcPct val="80000"/>
              </a:lnSpc>
              <a:spcBef>
                <a:spcPts val="690"/>
              </a:spcBef>
              <a:buClr>
                <a:srgbClr val="CC0000"/>
              </a:buClr>
              <a:buSzPct val="89285"/>
              <a:tabLst>
                <a:tab pos="482600" algn="l"/>
                <a:tab pos="483234" algn="l"/>
              </a:tabLst>
            </a:pPr>
            <a:endParaRPr sz="2800" smtClean="0">
              <a:latin typeface="Verdana"/>
              <a:cs typeface="Verdana"/>
            </a:endParaRPr>
          </a:p>
        </p:txBody>
      </p:sp>
      <p:sp>
        <p:nvSpPr>
          <p:cNvPr id="6" name="Footer Placeholder 5"/>
          <p:cNvSpPr>
            <a:spLocks noGrp="1"/>
          </p:cNvSpPr>
          <p:nvPr>
            <p:ph type="ftr" sz="quarter" idx="11"/>
          </p:nvPr>
        </p:nvSpPr>
        <p:spPr/>
        <p:txBody>
          <a:bodyPr/>
          <a:lstStyle/>
          <a:p>
            <a:r>
              <a:rPr lang="en-US" smtClean="0"/>
              <a:t>Syed Wajahat Ali</a:t>
            </a:r>
            <a:endParaRPr lang="en-US"/>
          </a:p>
        </p:txBody>
      </p:sp>
      <p:pic>
        <p:nvPicPr>
          <p:cNvPr id="1026" name="Picture 2"/>
          <p:cNvPicPr>
            <a:picLocks noChangeAspect="1" noChangeArrowheads="1"/>
          </p:cNvPicPr>
          <p:nvPr/>
        </p:nvPicPr>
        <p:blipFill>
          <a:blip r:embed="rId2"/>
          <a:srcRect/>
          <a:stretch>
            <a:fillRect/>
          </a:stretch>
        </p:blipFill>
        <p:spPr bwMode="auto">
          <a:xfrm>
            <a:off x="914400" y="4114800"/>
            <a:ext cx="6858000" cy="17526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35940" y="423163"/>
            <a:ext cx="7769860" cy="627736"/>
          </a:xfrm>
          <a:prstGeom prst="rect">
            <a:avLst/>
          </a:prstGeom>
        </p:spPr>
        <p:txBody>
          <a:bodyPr vert="horz" wrap="square" lIns="0" tIns="12065" rIns="0" bIns="0" rtlCol="0">
            <a:spAutoFit/>
          </a:bodyPr>
          <a:lstStyle/>
          <a:p>
            <a:r>
              <a:rPr lang="en-US" sz="4000" b="1" dirty="0" smtClean="0"/>
              <a:t>Named Routes</a:t>
            </a:r>
            <a:endParaRPr lang="en-US" sz="4000" b="1" dirty="0"/>
          </a:p>
        </p:txBody>
      </p:sp>
      <p:sp>
        <p:nvSpPr>
          <p:cNvPr id="6" name="Footer Placeholder 5"/>
          <p:cNvSpPr>
            <a:spLocks noGrp="1"/>
          </p:cNvSpPr>
          <p:nvPr>
            <p:ph type="ftr" sz="quarter" idx="11"/>
          </p:nvPr>
        </p:nvSpPr>
        <p:spPr/>
        <p:txBody>
          <a:bodyPr/>
          <a:lstStyle/>
          <a:p>
            <a:r>
              <a:rPr lang="en-US" smtClean="0"/>
              <a:t>Syed Wajahat Ali</a:t>
            </a:r>
            <a:endParaRPr lang="en-US"/>
          </a:p>
        </p:txBody>
      </p:sp>
      <p:sp>
        <p:nvSpPr>
          <p:cNvPr id="3073" name="Rectangle 1"/>
          <p:cNvSpPr>
            <a:spLocks noChangeArrowheads="1"/>
          </p:cNvSpPr>
          <p:nvPr/>
        </p:nvSpPr>
        <p:spPr bwMode="auto">
          <a:xfrm>
            <a:off x="457200" y="1371600"/>
            <a:ext cx="80772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Body)"/>
                <a:cs typeface="Arial" pitchFamily="34" charset="0"/>
              </a:rPr>
              <a:t>Named routes allow the convenient generation of URLs or redirects for specific routes. You may specify a name for a route by chaining the name method onto the route definition: </a:t>
            </a:r>
          </a:p>
        </p:txBody>
      </p:sp>
      <p:pic>
        <p:nvPicPr>
          <p:cNvPr id="3074" name="Picture 2"/>
          <p:cNvPicPr>
            <a:picLocks noChangeAspect="1" noChangeArrowheads="1"/>
          </p:cNvPicPr>
          <p:nvPr/>
        </p:nvPicPr>
        <p:blipFill>
          <a:blip r:embed="rId2"/>
          <a:srcRect/>
          <a:stretch>
            <a:fillRect/>
          </a:stretch>
        </p:blipFill>
        <p:spPr bwMode="auto">
          <a:xfrm>
            <a:off x="1524000" y="3124200"/>
            <a:ext cx="5791200" cy="1371600"/>
          </a:xfrm>
          <a:prstGeom prst="rect">
            <a:avLst/>
          </a:prstGeom>
          <a:noFill/>
          <a:ln w="9525">
            <a:noFill/>
            <a:miter lim="800000"/>
            <a:headEnd/>
            <a:tailEnd/>
          </a:ln>
          <a:effectLst/>
        </p:spPr>
      </p:pic>
      <p:sp>
        <p:nvSpPr>
          <p:cNvPr id="9" name="Rectangle 8"/>
          <p:cNvSpPr/>
          <p:nvPr/>
        </p:nvSpPr>
        <p:spPr>
          <a:xfrm>
            <a:off x="685800" y="4572000"/>
            <a:ext cx="7924800" cy="400110"/>
          </a:xfrm>
          <a:prstGeom prst="rect">
            <a:avLst/>
          </a:prstGeom>
        </p:spPr>
        <p:txBody>
          <a:bodyPr wrap="square">
            <a:spAutoFit/>
          </a:bodyPr>
          <a:lstStyle/>
          <a:p>
            <a:pPr algn="ctr"/>
            <a:r>
              <a:rPr lang="en-US" sz="2000" dirty="0" smtClean="0"/>
              <a:t>You may also specify route names for controller actions:</a:t>
            </a:r>
            <a:endParaRPr lang="en-US" sz="2000" dirty="0"/>
          </a:p>
        </p:txBody>
      </p:sp>
      <p:pic>
        <p:nvPicPr>
          <p:cNvPr id="3075" name="Picture 3"/>
          <p:cNvPicPr>
            <a:picLocks noChangeAspect="1" noChangeArrowheads="1"/>
          </p:cNvPicPr>
          <p:nvPr/>
        </p:nvPicPr>
        <p:blipFill>
          <a:blip r:embed="rId3"/>
          <a:srcRect/>
          <a:stretch>
            <a:fillRect/>
          </a:stretch>
        </p:blipFill>
        <p:spPr bwMode="auto">
          <a:xfrm>
            <a:off x="1143000" y="5334000"/>
            <a:ext cx="7010400" cy="762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35940" y="423163"/>
            <a:ext cx="7769860" cy="627736"/>
          </a:xfrm>
          <a:prstGeom prst="rect">
            <a:avLst/>
          </a:prstGeom>
        </p:spPr>
        <p:txBody>
          <a:bodyPr vert="horz" wrap="square" lIns="0" tIns="12065" rIns="0" bIns="0" rtlCol="0">
            <a:spAutoFit/>
          </a:bodyPr>
          <a:lstStyle/>
          <a:p>
            <a:r>
              <a:rPr lang="en-US" sz="4000" b="1" dirty="0" smtClean="0"/>
              <a:t>Required Parameters</a:t>
            </a:r>
            <a:endParaRPr lang="en-US" sz="4000" b="1" dirty="0"/>
          </a:p>
        </p:txBody>
      </p:sp>
      <p:sp>
        <p:nvSpPr>
          <p:cNvPr id="6" name="Footer Placeholder 5"/>
          <p:cNvSpPr>
            <a:spLocks noGrp="1"/>
          </p:cNvSpPr>
          <p:nvPr>
            <p:ph type="ftr" sz="quarter" idx="11"/>
          </p:nvPr>
        </p:nvSpPr>
        <p:spPr/>
        <p:txBody>
          <a:bodyPr/>
          <a:lstStyle/>
          <a:p>
            <a:r>
              <a:rPr lang="en-US" smtClean="0"/>
              <a:t>Syed Wajahat Ali</a:t>
            </a:r>
            <a:endParaRPr lang="en-US"/>
          </a:p>
        </p:txBody>
      </p:sp>
      <p:sp>
        <p:nvSpPr>
          <p:cNvPr id="3073" name="Rectangle 1"/>
          <p:cNvSpPr>
            <a:spLocks noChangeArrowheads="1"/>
          </p:cNvSpPr>
          <p:nvPr/>
        </p:nvSpPr>
        <p:spPr bwMode="auto">
          <a:xfrm>
            <a:off x="457200" y="1828800"/>
            <a:ext cx="80772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0" dirty="0" smtClean="0"/>
              <a:t>These parameters should be mandatorily apprehended for routing the web application.</a:t>
            </a:r>
            <a:endParaRPr lang="en-US" sz="2000" dirty="0" smtClean="0"/>
          </a:p>
          <a:p>
            <a:r>
              <a:rPr lang="en-US" sz="2000" b="0" dirty="0" smtClean="0"/>
              <a:t>For instance, it is necessary to catch or capture the user’s credentials or identification number from the URL.</a:t>
            </a:r>
            <a:endParaRPr lang="en-US" sz="2000" dirty="0" smtClean="0"/>
          </a:p>
          <a:p>
            <a:r>
              <a:rPr lang="en-US" sz="2000" b="0" dirty="0" smtClean="0"/>
              <a:t>it can be feasible through determining route parameters as shown below.</a:t>
            </a:r>
            <a:r>
              <a:rPr lang="en-US" sz="2000" dirty="0" smtClean="0"/>
              <a:t>  </a:t>
            </a:r>
            <a:endParaRPr lang="en-US" sz="2000" dirty="0"/>
          </a:p>
        </p:txBody>
      </p:sp>
      <p:pic>
        <p:nvPicPr>
          <p:cNvPr id="18434" name="Picture 2"/>
          <p:cNvPicPr>
            <a:picLocks noChangeAspect="1" noChangeArrowheads="1"/>
          </p:cNvPicPr>
          <p:nvPr/>
        </p:nvPicPr>
        <p:blipFill>
          <a:blip r:embed="rId2"/>
          <a:srcRect/>
          <a:stretch>
            <a:fillRect/>
          </a:stretch>
        </p:blipFill>
        <p:spPr bwMode="auto">
          <a:xfrm>
            <a:off x="381000" y="4114800"/>
            <a:ext cx="8305800" cy="378861"/>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Syed Wajahat Ali</a:t>
            </a:r>
            <a:endParaRPr lang="en-US"/>
          </a:p>
        </p:txBody>
      </p:sp>
      <p:sp>
        <p:nvSpPr>
          <p:cNvPr id="8" name="Rectangle 7"/>
          <p:cNvSpPr/>
          <p:nvPr/>
        </p:nvSpPr>
        <p:spPr>
          <a:xfrm>
            <a:off x="2971800" y="381000"/>
            <a:ext cx="3262240" cy="523220"/>
          </a:xfrm>
          <a:prstGeom prst="rect">
            <a:avLst/>
          </a:prstGeom>
        </p:spPr>
        <p:txBody>
          <a:bodyPr wrap="none">
            <a:spAutoFit/>
          </a:bodyPr>
          <a:lstStyle/>
          <a:p>
            <a:r>
              <a:rPr lang="en-US" sz="2800" b="1" dirty="0" smtClean="0"/>
              <a:t>Optional Parameters</a:t>
            </a:r>
            <a:endParaRPr lang="en-US" sz="2800" b="1" dirty="0"/>
          </a:p>
        </p:txBody>
      </p:sp>
      <p:sp>
        <p:nvSpPr>
          <p:cNvPr id="9" name="Rectangle 8"/>
          <p:cNvSpPr/>
          <p:nvPr/>
        </p:nvSpPr>
        <p:spPr>
          <a:xfrm>
            <a:off x="533400" y="1513344"/>
            <a:ext cx="8077200" cy="2641749"/>
          </a:xfrm>
          <a:prstGeom prst="rect">
            <a:avLst/>
          </a:prstGeom>
        </p:spPr>
        <p:txBody>
          <a:bodyPr wrap="square">
            <a:spAutoFit/>
          </a:bodyPr>
          <a:lstStyle/>
          <a:p>
            <a:pPr marL="482600" indent="-470534">
              <a:spcBef>
                <a:spcPts val="100"/>
              </a:spcBef>
              <a:buClr>
                <a:srgbClr val="CC0000"/>
              </a:buClr>
              <a:buSzPct val="89285"/>
              <a:buFont typeface="Wingdings"/>
              <a:buChar char=""/>
              <a:tabLst>
                <a:tab pos="482600" algn="l"/>
                <a:tab pos="483234" algn="l"/>
              </a:tabLst>
            </a:pPr>
            <a:r>
              <a:rPr lang="en-US" sz="2400" b="0" dirty="0" smtClean="0"/>
              <a:t> It may be possible that developers need to produce parameters as optional and it is probable with the embodiment, Following the parameter name in URL.</a:t>
            </a:r>
          </a:p>
          <a:p>
            <a:pPr marL="482600" indent="-470534">
              <a:spcBef>
                <a:spcPts val="100"/>
              </a:spcBef>
              <a:buClr>
                <a:srgbClr val="CC0000"/>
              </a:buClr>
              <a:buSzPct val="89285"/>
              <a:tabLst>
                <a:tab pos="482600" algn="l"/>
                <a:tab pos="483234" algn="l"/>
              </a:tabLst>
            </a:pPr>
            <a:endParaRPr lang="en-US" sz="2000" b="0" spc="-5" dirty="0">
              <a:latin typeface="恇퓀µ餻怒"/>
            </a:endParaRPr>
          </a:p>
          <a:p>
            <a:pPr marL="482600" indent="-470534">
              <a:spcBef>
                <a:spcPts val="100"/>
              </a:spcBef>
              <a:buClr>
                <a:srgbClr val="CC0000"/>
              </a:buClr>
              <a:buSzPct val="89285"/>
              <a:buFont typeface="Wingdings"/>
              <a:buChar char=""/>
              <a:tabLst>
                <a:tab pos="482600" algn="l"/>
                <a:tab pos="483234" algn="l"/>
              </a:tabLst>
            </a:pPr>
            <a:r>
              <a:rPr lang="en-US" sz="2400" b="0" dirty="0" smtClean="0"/>
              <a:t>The example shown above determines or check if the value matches to </a:t>
            </a:r>
            <a:r>
              <a:rPr lang="en-US" sz="2400" b="1" dirty="0" err="1" smtClean="0"/>
              <a:t>laravel</a:t>
            </a:r>
            <a:r>
              <a:rPr lang="en-US" sz="2400" b="1" dirty="0" smtClean="0"/>
              <a:t> routing parameter</a:t>
            </a:r>
            <a:r>
              <a:rPr lang="en-US" sz="2400" b="0" dirty="0" smtClean="0"/>
              <a:t> explanation and accordingly routes to the defined URL.</a:t>
            </a:r>
            <a:r>
              <a:rPr lang="en-US" sz="2400" dirty="0" smtClean="0"/>
              <a:t>  </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Syed Wajahat Ali</a:t>
            </a:r>
            <a:endParaRPr lang="en-US"/>
          </a:p>
        </p:txBody>
      </p:sp>
      <p:sp>
        <p:nvSpPr>
          <p:cNvPr id="8" name="Rectangle 7"/>
          <p:cNvSpPr/>
          <p:nvPr/>
        </p:nvSpPr>
        <p:spPr>
          <a:xfrm>
            <a:off x="2971800" y="381000"/>
            <a:ext cx="3262240" cy="523220"/>
          </a:xfrm>
          <a:prstGeom prst="rect">
            <a:avLst/>
          </a:prstGeom>
        </p:spPr>
        <p:txBody>
          <a:bodyPr wrap="none">
            <a:spAutoFit/>
          </a:bodyPr>
          <a:lstStyle/>
          <a:p>
            <a:r>
              <a:rPr lang="en-US" sz="2800" b="1" dirty="0" smtClean="0"/>
              <a:t>Optional Parameters</a:t>
            </a:r>
            <a:endParaRPr lang="en-US" sz="2800" b="1" dirty="0"/>
          </a:p>
        </p:txBody>
      </p:sp>
      <p:pic>
        <p:nvPicPr>
          <p:cNvPr id="19459" name="Picture 3"/>
          <p:cNvPicPr>
            <a:picLocks noChangeAspect="1" noChangeArrowheads="1"/>
          </p:cNvPicPr>
          <p:nvPr/>
        </p:nvPicPr>
        <p:blipFill>
          <a:blip r:embed="rId2"/>
          <a:srcRect/>
          <a:stretch>
            <a:fillRect/>
          </a:stretch>
        </p:blipFill>
        <p:spPr bwMode="auto">
          <a:xfrm>
            <a:off x="1524000" y="1295400"/>
            <a:ext cx="5867400" cy="847725"/>
          </a:xfrm>
          <a:prstGeom prst="rect">
            <a:avLst/>
          </a:prstGeom>
          <a:noFill/>
          <a:ln w="9525">
            <a:noFill/>
            <a:miter lim="800000"/>
            <a:headEnd/>
            <a:tailEnd/>
          </a:ln>
          <a:effectLst/>
        </p:spPr>
      </p:pic>
      <p:sp>
        <p:nvSpPr>
          <p:cNvPr id="7" name="Rectangle 6"/>
          <p:cNvSpPr/>
          <p:nvPr/>
        </p:nvSpPr>
        <p:spPr>
          <a:xfrm>
            <a:off x="3733800" y="2362200"/>
            <a:ext cx="1253869" cy="523220"/>
          </a:xfrm>
          <a:prstGeom prst="rect">
            <a:avLst/>
          </a:prstGeom>
        </p:spPr>
        <p:txBody>
          <a:bodyPr wrap="none">
            <a:spAutoFit/>
          </a:bodyPr>
          <a:lstStyle/>
          <a:p>
            <a:r>
              <a:rPr lang="en-US" sz="2800" b="1" dirty="0" smtClean="0"/>
              <a:t>Output</a:t>
            </a:r>
            <a:endParaRPr lang="en-US" sz="2800" b="1" dirty="0"/>
          </a:p>
        </p:txBody>
      </p:sp>
      <p:pic>
        <p:nvPicPr>
          <p:cNvPr id="19460" name="Picture 4"/>
          <p:cNvPicPr>
            <a:picLocks noChangeAspect="1" noChangeArrowheads="1"/>
          </p:cNvPicPr>
          <p:nvPr/>
        </p:nvPicPr>
        <p:blipFill>
          <a:blip r:embed="rId3"/>
          <a:srcRect/>
          <a:stretch>
            <a:fillRect/>
          </a:stretch>
        </p:blipFill>
        <p:spPr bwMode="auto">
          <a:xfrm>
            <a:off x="533400" y="3048000"/>
            <a:ext cx="7886700" cy="26098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Syed Wajahat Ali</a:t>
            </a:r>
            <a:endParaRPr lang="en-US"/>
          </a:p>
        </p:txBody>
      </p:sp>
      <p:sp>
        <p:nvSpPr>
          <p:cNvPr id="8" name="Rectangle 7"/>
          <p:cNvSpPr/>
          <p:nvPr/>
        </p:nvSpPr>
        <p:spPr>
          <a:xfrm>
            <a:off x="2971800" y="381000"/>
            <a:ext cx="2352503" cy="523220"/>
          </a:xfrm>
          <a:prstGeom prst="rect">
            <a:avLst/>
          </a:prstGeom>
        </p:spPr>
        <p:txBody>
          <a:bodyPr wrap="none">
            <a:spAutoFit/>
          </a:bodyPr>
          <a:lstStyle/>
          <a:p>
            <a:r>
              <a:rPr lang="en-US" sz="2800" b="1" dirty="0" smtClean="0"/>
              <a:t>Group Routing</a:t>
            </a:r>
            <a:endParaRPr lang="en-US" sz="2800" b="1" dirty="0"/>
          </a:p>
        </p:txBody>
      </p:sp>
      <p:sp>
        <p:nvSpPr>
          <p:cNvPr id="20481" name="Rectangle 1"/>
          <p:cNvSpPr>
            <a:spLocks noChangeArrowheads="1"/>
          </p:cNvSpPr>
          <p:nvPr/>
        </p:nvSpPr>
        <p:spPr bwMode="auto">
          <a:xfrm>
            <a:off x="0" y="1295400"/>
            <a:ext cx="9144000" cy="17081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恇퓀µ餻怒"/>
                <a:cs typeface="Arial" pitchFamily="34" charset="0"/>
              </a:rPr>
              <a:t>Route groups allow you to share route attributes, such as middleware or namespaces, across a large number of routes without needing to define those attributes on each individual route. Shared attributes are specified in an array format as the first parameter to the Route::group method.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dirty="0" smtClean="0">
              <a:ln>
                <a:noFill/>
              </a:ln>
              <a:solidFill>
                <a:schemeClr val="tx1"/>
              </a:solidFill>
              <a:effectLst/>
              <a:latin typeface="恇퓀µ餻怒"/>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恇퓀µ餻怒"/>
                <a:cs typeface="Arial" pitchFamily="34" charset="0"/>
              </a:rPr>
              <a:t>Nested groups attempt to intelligently "merge" attributes with their parent group. Middleware and where conditions are merged while names, namespaces, and prefixes are appended. Namespace delimiters and slashes in URI prefixes are automatically added where appropriate.</a:t>
            </a:r>
          </a:p>
        </p:txBody>
      </p:sp>
      <p:pic>
        <p:nvPicPr>
          <p:cNvPr id="20482" name="Picture 2"/>
          <p:cNvPicPr>
            <a:picLocks noChangeAspect="1" noChangeArrowheads="1"/>
          </p:cNvPicPr>
          <p:nvPr/>
        </p:nvPicPr>
        <p:blipFill>
          <a:blip r:embed="rId2"/>
          <a:srcRect/>
          <a:stretch>
            <a:fillRect/>
          </a:stretch>
        </p:blipFill>
        <p:spPr bwMode="auto">
          <a:xfrm>
            <a:off x="533400" y="3200400"/>
            <a:ext cx="7848600" cy="2667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228600" y="1752600"/>
            <a:ext cx="8686800" cy="32766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318</Words>
  <Application>Microsoft Office PowerPoint</Application>
  <PresentationFormat>On-screen Show (4:3)</PresentationFormat>
  <Paragraphs>38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Routes</vt:lpstr>
      <vt:lpstr>What is Laravel routing and How Larvel Routing Works ?</vt:lpstr>
      <vt:lpstr>Named Routes</vt:lpstr>
      <vt:lpstr>Required Parameters</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 c</dc:creator>
  <cp:lastModifiedBy>i c</cp:lastModifiedBy>
  <cp:revision>15</cp:revision>
  <dcterms:created xsi:type="dcterms:W3CDTF">2020-03-11T14:39:19Z</dcterms:created>
  <dcterms:modified xsi:type="dcterms:W3CDTF">2020-03-11T15:25:30Z</dcterms:modified>
</cp:coreProperties>
</file>