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3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4" autoAdjust="0"/>
    <p:restoredTop sz="94660"/>
  </p:normalViewPr>
  <p:slideViewPr>
    <p:cSldViewPr>
      <p:cViewPr>
        <p:scale>
          <a:sx n="66" d="100"/>
          <a:sy n="66" d="100"/>
        </p:scale>
        <p:origin x="-1332" y="-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6E90-3463-4069-B2A9-0CBA97DB550F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8788-2908-48E9-99DC-F1442E46A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CFCA-D8C5-44BB-91DA-403CAB831445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23F3-9A76-424A-931C-B834A25F4AF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AF75-B651-431C-ADA1-1D29167486E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F881-8A4F-46D3-B1AC-104932428C47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B47-AEF6-48B9-8B86-61120064F999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483F-AC75-426F-ADD2-E94DD2D242B5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47-5EE2-4237-A4CC-DC0FC66AFEB0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7D6B-9933-4CC4-9314-843E275F7149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1843-3E9D-4E8D-A163-699B5AD8B848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1FD9-248D-4F70-97CB-A4768BAC050F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BD84-2DDB-42B0-89E8-5B0477969B7C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ED97-19FA-43E6-80C4-997A75A249E2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Syed Wajahat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231" y="2088529"/>
            <a:ext cx="6018609" cy="871242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5600" dirty="0"/>
              <a:t>Eloquent</a:t>
            </a:r>
            <a:r>
              <a:rPr sz="5600" spc="-42" dirty="0"/>
              <a:t> </a:t>
            </a:r>
            <a:r>
              <a:rPr sz="5600" dirty="0"/>
              <a:t>Relations</a:t>
            </a:r>
            <a:endParaRPr sz="5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965424"/>
          </a:xfrm>
          <a:custGeom>
            <a:avLst/>
            <a:gdLst/>
            <a:ahLst/>
            <a:cxnLst/>
            <a:rect l="l" t="t" r="r" b="b"/>
            <a:pathLst>
              <a:path w="13004800" h="2795270">
                <a:moveTo>
                  <a:pt x="0" y="2795016"/>
                </a:moveTo>
                <a:lnTo>
                  <a:pt x="13004292" y="2795016"/>
                </a:lnTo>
                <a:lnTo>
                  <a:pt x="13004292" y="0"/>
                </a:lnTo>
                <a:lnTo>
                  <a:pt x="0" y="0"/>
                </a:lnTo>
                <a:lnTo>
                  <a:pt x="0" y="2795016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91112"/>
            <a:ext cx="9144000" cy="882253"/>
          </a:xfrm>
          <a:custGeom>
            <a:avLst/>
            <a:gdLst/>
            <a:ahLst/>
            <a:cxnLst/>
            <a:rect l="l" t="t" r="r" b="b"/>
            <a:pathLst>
              <a:path w="13004800" h="1254760">
                <a:moveTo>
                  <a:pt x="0" y="1254252"/>
                </a:moveTo>
                <a:lnTo>
                  <a:pt x="13004292" y="1254252"/>
                </a:lnTo>
                <a:lnTo>
                  <a:pt x="13004292" y="0"/>
                </a:lnTo>
                <a:lnTo>
                  <a:pt x="0" y="0"/>
                </a:lnTo>
                <a:lnTo>
                  <a:pt x="0" y="1254252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94245"/>
            <a:ext cx="9144000" cy="1464022"/>
          </a:xfrm>
          <a:custGeom>
            <a:avLst/>
            <a:gdLst/>
            <a:ahLst/>
            <a:cxnLst/>
            <a:rect l="l" t="t" r="r" b="b"/>
            <a:pathLst>
              <a:path w="13004800" h="2082165">
                <a:moveTo>
                  <a:pt x="0" y="2081783"/>
                </a:moveTo>
                <a:lnTo>
                  <a:pt x="13004292" y="2081783"/>
                </a:lnTo>
                <a:lnTo>
                  <a:pt x="13004292" y="0"/>
                </a:lnTo>
                <a:lnTo>
                  <a:pt x="0" y="0"/>
                </a:lnTo>
                <a:lnTo>
                  <a:pt x="0" y="2081783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3647" y="467880"/>
            <a:ext cx="5075634" cy="57795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3700" spc="-4" dirty="0"/>
              <a:t>Model with Query</a:t>
            </a:r>
            <a:r>
              <a:rPr sz="3700" spc="-25" dirty="0"/>
              <a:t> </a:t>
            </a:r>
            <a:r>
              <a:rPr sz="3700" dirty="0"/>
              <a:t>Scope</a:t>
            </a:r>
            <a:endParaRPr sz="3700"/>
          </a:p>
        </p:txBody>
      </p:sp>
      <p:sp>
        <p:nvSpPr>
          <p:cNvPr id="6" name="object 6"/>
          <p:cNvSpPr/>
          <p:nvPr/>
        </p:nvSpPr>
        <p:spPr>
          <a:xfrm>
            <a:off x="0" y="4073008"/>
            <a:ext cx="9144000" cy="1321594"/>
          </a:xfrm>
          <a:custGeom>
            <a:avLst/>
            <a:gdLst/>
            <a:ahLst/>
            <a:cxnLst/>
            <a:rect l="l" t="t" r="r" b="b"/>
            <a:pathLst>
              <a:path w="13004800" h="1879600">
                <a:moveTo>
                  <a:pt x="0" y="0"/>
                </a:moveTo>
                <a:lnTo>
                  <a:pt x="0" y="1879092"/>
                </a:lnTo>
                <a:lnTo>
                  <a:pt x="13004291" y="1879092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4904" y="4463147"/>
            <a:ext cx="4238476" cy="79384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$published_posts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700" spc="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1700" spc="-4" dirty="0">
                <a:solidFill>
                  <a:srgbClr val="7ADB45"/>
                </a:solidFill>
                <a:latin typeface="Arial"/>
                <a:cs typeface="Arial"/>
              </a:rPr>
              <a:t>published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()-&gt;</a:t>
            </a:r>
            <a:r>
              <a:rPr sz="1700" spc="-4" dirty="0">
                <a:solidFill>
                  <a:srgbClr val="7ADB45"/>
                </a:solidFill>
                <a:latin typeface="Arial"/>
                <a:cs typeface="Arial"/>
              </a:rPr>
              <a:t>get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 sz="1700">
              <a:latin typeface="Arial"/>
              <a:cs typeface="Arial"/>
            </a:endParaRPr>
          </a:p>
          <a:p>
            <a:pPr marL="8929"/>
            <a:r>
              <a:rPr sz="1700" dirty="0">
                <a:solidFill>
                  <a:srgbClr val="A6AAA8"/>
                </a:solidFill>
                <a:latin typeface="Arial"/>
                <a:cs typeface="Arial"/>
              </a:rPr>
              <a:t>// gets </a:t>
            </a:r>
            <a:r>
              <a:rPr sz="1700" spc="-4" dirty="0">
                <a:solidFill>
                  <a:srgbClr val="A6AAA8"/>
                </a:solidFill>
                <a:latin typeface="Arial"/>
                <a:cs typeface="Arial"/>
              </a:rPr>
              <a:t>all </a:t>
            </a:r>
            <a:r>
              <a:rPr sz="1700" dirty="0">
                <a:solidFill>
                  <a:srgbClr val="A6AAA8"/>
                </a:solidFill>
                <a:latin typeface="Arial"/>
                <a:cs typeface="Arial"/>
              </a:rPr>
              <a:t>posts</a:t>
            </a:r>
            <a:r>
              <a:rPr sz="1700" spc="-14" dirty="0">
                <a:solidFill>
                  <a:srgbClr val="A6AAA8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A6AAA8"/>
                </a:solidFill>
                <a:latin typeface="Arial"/>
                <a:cs typeface="Arial"/>
              </a:rPr>
              <a:t>published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965246"/>
            <a:ext cx="9144000" cy="1226046"/>
          </a:xfrm>
          <a:custGeom>
            <a:avLst/>
            <a:gdLst/>
            <a:ahLst/>
            <a:cxnLst/>
            <a:rect l="l" t="t" r="r" b="b"/>
            <a:pathLst>
              <a:path w="13004800" h="1743710">
                <a:moveTo>
                  <a:pt x="0" y="0"/>
                </a:moveTo>
                <a:lnTo>
                  <a:pt x="0" y="1743455"/>
                </a:lnTo>
                <a:lnTo>
                  <a:pt x="13004291" y="1743455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903" y="2307163"/>
            <a:ext cx="5510063" cy="79384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$published_posts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700" spc="-4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1700" spc="-4" dirty="0">
                <a:solidFill>
                  <a:srgbClr val="7ADB45"/>
                </a:solidFill>
                <a:latin typeface="Arial"/>
                <a:cs typeface="Arial"/>
              </a:rPr>
              <a:t>where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(‘</a:t>
            </a:r>
            <a:r>
              <a:rPr sz="1700" spc="-4" dirty="0">
                <a:solidFill>
                  <a:srgbClr val="E8A333"/>
                </a:solidFill>
                <a:latin typeface="Arial"/>
                <a:cs typeface="Arial"/>
              </a:rPr>
              <a:t>publish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’, ‘</a:t>
            </a:r>
            <a:r>
              <a:rPr sz="1700" spc="-4" dirty="0">
                <a:solidFill>
                  <a:srgbClr val="E8A333"/>
                </a:solidFill>
                <a:latin typeface="Arial"/>
                <a:cs typeface="Arial"/>
              </a:rPr>
              <a:t>=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‘,</a:t>
            </a:r>
            <a:r>
              <a:rPr sz="1700" spc="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8781EF"/>
                </a:solidFill>
                <a:latin typeface="Arial"/>
                <a:cs typeface="Arial"/>
              </a:rPr>
              <a:t>true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)-&gt;</a:t>
            </a:r>
            <a:r>
              <a:rPr sz="1700" spc="-4" dirty="0">
                <a:solidFill>
                  <a:srgbClr val="7ADB45"/>
                </a:solidFill>
                <a:latin typeface="Arial"/>
                <a:cs typeface="Arial"/>
              </a:rPr>
              <a:t>get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 sz="1700">
              <a:latin typeface="Arial"/>
              <a:cs typeface="Arial"/>
            </a:endParaRPr>
          </a:p>
          <a:p>
            <a:pPr marL="8929"/>
            <a:r>
              <a:rPr sz="1700" dirty="0">
                <a:solidFill>
                  <a:srgbClr val="A6AAA8"/>
                </a:solidFill>
                <a:latin typeface="Arial"/>
                <a:cs typeface="Arial"/>
              </a:rPr>
              <a:t>// gets </a:t>
            </a:r>
            <a:r>
              <a:rPr sz="1700" spc="-4" dirty="0">
                <a:solidFill>
                  <a:srgbClr val="A6AAA8"/>
                </a:solidFill>
                <a:latin typeface="Arial"/>
                <a:cs typeface="Arial"/>
              </a:rPr>
              <a:t>all </a:t>
            </a:r>
            <a:r>
              <a:rPr sz="1700" dirty="0">
                <a:solidFill>
                  <a:srgbClr val="A6AAA8"/>
                </a:solidFill>
                <a:latin typeface="Arial"/>
                <a:cs typeface="Arial"/>
              </a:rPr>
              <a:t>posts</a:t>
            </a:r>
            <a:r>
              <a:rPr sz="1700" spc="-11" dirty="0">
                <a:solidFill>
                  <a:srgbClr val="A6AAA8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A6AAA8"/>
                </a:solidFill>
                <a:latin typeface="Arial"/>
                <a:cs typeface="Arial"/>
              </a:rPr>
              <a:t>published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03709"/>
          </a:xfrm>
          <a:custGeom>
            <a:avLst/>
            <a:gdLst/>
            <a:ahLst/>
            <a:cxnLst/>
            <a:rect l="l" t="t" r="r" b="b"/>
            <a:pathLst>
              <a:path w="13004800" h="1569720">
                <a:moveTo>
                  <a:pt x="0" y="1569720"/>
                </a:moveTo>
                <a:lnTo>
                  <a:pt x="13004292" y="1569720"/>
                </a:lnTo>
                <a:lnTo>
                  <a:pt x="13004292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05764"/>
            <a:ext cx="9144000" cy="752326"/>
          </a:xfrm>
          <a:custGeom>
            <a:avLst/>
            <a:gdLst/>
            <a:ahLst/>
            <a:cxnLst/>
            <a:rect l="l" t="t" r="r" b="b"/>
            <a:pathLst>
              <a:path w="13004800" h="1069975">
                <a:moveTo>
                  <a:pt x="0" y="1069847"/>
                </a:moveTo>
                <a:lnTo>
                  <a:pt x="13004292" y="1069847"/>
                </a:lnTo>
                <a:lnTo>
                  <a:pt x="13004292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6543" y="363974"/>
            <a:ext cx="4447877" cy="548077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3500" dirty="0"/>
              <a:t>Query Scope</a:t>
            </a:r>
            <a:r>
              <a:rPr sz="3500" spc="-18" dirty="0"/>
              <a:t> </a:t>
            </a:r>
            <a:r>
              <a:rPr sz="3500" dirty="0"/>
              <a:t>Example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0" y="1103709"/>
            <a:ext cx="9144892" cy="5002411"/>
          </a:xfrm>
          <a:custGeom>
            <a:avLst/>
            <a:gdLst/>
            <a:ahLst/>
            <a:cxnLst/>
            <a:rect l="l" t="t" r="r" b="b"/>
            <a:pathLst>
              <a:path w="13006069" h="7114540">
                <a:moveTo>
                  <a:pt x="13005816" y="0"/>
                </a:moveTo>
                <a:lnTo>
                  <a:pt x="0" y="0"/>
                </a:lnTo>
                <a:lnTo>
                  <a:pt x="0" y="7114032"/>
                </a:lnTo>
                <a:lnTo>
                  <a:pt x="13005816" y="7114032"/>
                </a:lnTo>
                <a:lnTo>
                  <a:pt x="1300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41" y="1800315"/>
            <a:ext cx="5292626" cy="397676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class </a:t>
            </a:r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Post </a:t>
            </a: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extends </a:t>
            </a:r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Eloquent</a:t>
            </a:r>
            <a:r>
              <a:rPr sz="1600" spc="-67" dirty="0">
                <a:solidFill>
                  <a:srgbClr val="D3585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127333">
              <a:spcBef>
                <a:spcPts val="4"/>
              </a:spcBef>
            </a:pP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public function comments()</a:t>
            </a:r>
            <a:r>
              <a:rPr sz="1600" spc="-74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537638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return</a:t>
            </a:r>
            <a:r>
              <a:rPr sz="1600" spc="-28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$this-&gt;hasMany(‘Comment’);</a:t>
            </a:r>
            <a:endParaRPr sz="16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public function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author()</a:t>
            </a:r>
            <a:r>
              <a:rPr sz="1600" spc="-88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537638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return</a:t>
            </a:r>
            <a:r>
              <a:rPr sz="1600" spc="-28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$this-&gt;belongsTo(‘User’);</a:t>
            </a:r>
            <a:endParaRPr sz="16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949281" marR="3572" indent="-821949">
              <a:lnSpc>
                <a:spcPts val="4387"/>
              </a:lnSpc>
              <a:spcBef>
                <a:spcPts val="260"/>
              </a:spcBef>
            </a:pPr>
            <a:r>
              <a:rPr dirty="0">
                <a:solidFill>
                  <a:srgbClr val="7ADB45"/>
                </a:solidFill>
                <a:latin typeface="Arial"/>
                <a:cs typeface="Arial"/>
              </a:rPr>
              <a:t>public function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scopePublished($q) {  </a:t>
            </a:r>
            <a:r>
              <a:rPr dirty="0">
                <a:solidFill>
                  <a:srgbClr val="D35853"/>
                </a:solidFill>
                <a:latin typeface="Arial"/>
                <a:cs typeface="Arial"/>
              </a:rPr>
              <a:t>return</a:t>
            </a:r>
            <a:r>
              <a:rPr spc="7" dirty="0">
                <a:solidFill>
                  <a:srgbClr val="D35853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$q-&gt;where(‘</a:t>
            </a:r>
            <a:r>
              <a:rPr spc="-4" dirty="0">
                <a:solidFill>
                  <a:srgbClr val="E8A333"/>
                </a:solidFill>
                <a:latin typeface="Arial"/>
                <a:cs typeface="Arial"/>
              </a:rPr>
              <a:t>publish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’,’</a:t>
            </a:r>
            <a:r>
              <a:rPr spc="-4" dirty="0">
                <a:solidFill>
                  <a:srgbClr val="E8A333"/>
                </a:solidFill>
                <a:latin typeface="Arial"/>
                <a:cs typeface="Arial"/>
              </a:rPr>
              <a:t>=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‘,</a:t>
            </a:r>
            <a:r>
              <a:rPr spc="-4" dirty="0">
                <a:solidFill>
                  <a:srgbClr val="00A6AC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>
              <a:latin typeface="Arial"/>
              <a:cs typeface="Arial"/>
            </a:endParaRPr>
          </a:p>
          <a:p>
            <a:pPr marL="1127333">
              <a:lnSpc>
                <a:spcPts val="1684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 marL="8929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292" y="0"/>
                </a:moveTo>
                <a:lnTo>
                  <a:pt x="0" y="0"/>
                </a:lnTo>
                <a:lnTo>
                  <a:pt x="0" y="9753600"/>
                </a:lnTo>
                <a:lnTo>
                  <a:pt x="13004292" y="9753600"/>
                </a:lnTo>
                <a:lnTo>
                  <a:pt x="13004292" y="0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132" y="2667833"/>
            <a:ext cx="2839194" cy="875556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5600" dirty="0"/>
              <a:t>Eloquent</a:t>
            </a:r>
            <a:endParaRPr sz="5600"/>
          </a:p>
        </p:txBody>
      </p:sp>
      <p:sp>
        <p:nvSpPr>
          <p:cNvPr id="4" name="object 4"/>
          <p:cNvSpPr txBox="1"/>
          <p:nvPr/>
        </p:nvSpPr>
        <p:spPr>
          <a:xfrm>
            <a:off x="3152179" y="3826638"/>
            <a:ext cx="2840534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Talking to </a:t>
            </a:r>
            <a:r>
              <a:rPr sz="2500" spc="-4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500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962405"/>
            <a:ext cx="9143642" cy="348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6194" y="4987141"/>
            <a:ext cx="4312593" cy="29691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4" dirty="0">
                <a:solidFill>
                  <a:srgbClr val="FFFFFF"/>
                </a:solidFill>
                <a:latin typeface="Verdana"/>
                <a:cs typeface="Verdana"/>
              </a:rPr>
              <a:t>Illuminate\Database\Eloquent\Model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77788"/>
          </a:xfrm>
          <a:custGeom>
            <a:avLst/>
            <a:gdLst/>
            <a:ahLst/>
            <a:cxnLst/>
            <a:rect l="l" t="t" r="r" b="b"/>
            <a:pathLst>
              <a:path w="13004800" h="1248410">
                <a:moveTo>
                  <a:pt x="0" y="1248156"/>
                </a:moveTo>
                <a:lnTo>
                  <a:pt x="13004292" y="1248156"/>
                </a:lnTo>
                <a:lnTo>
                  <a:pt x="13004292" y="0"/>
                </a:lnTo>
                <a:lnTo>
                  <a:pt x="0" y="0"/>
                </a:lnTo>
                <a:lnTo>
                  <a:pt x="0" y="1248156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15571"/>
            <a:ext cx="9144000" cy="1030932"/>
          </a:xfrm>
          <a:custGeom>
            <a:avLst/>
            <a:gdLst/>
            <a:ahLst/>
            <a:cxnLst/>
            <a:rect l="l" t="t" r="r" b="b"/>
            <a:pathLst>
              <a:path w="13004800" h="1466214">
                <a:moveTo>
                  <a:pt x="0" y="1466088"/>
                </a:moveTo>
                <a:lnTo>
                  <a:pt x="13004292" y="1466088"/>
                </a:lnTo>
                <a:lnTo>
                  <a:pt x="13004292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76224"/>
            <a:ext cx="9144000" cy="907703"/>
          </a:xfrm>
          <a:custGeom>
            <a:avLst/>
            <a:gdLst/>
            <a:ahLst/>
            <a:cxnLst/>
            <a:rect l="l" t="t" r="r" b="b"/>
            <a:pathLst>
              <a:path w="13004800" h="1290954">
                <a:moveTo>
                  <a:pt x="0" y="1290827"/>
                </a:moveTo>
                <a:lnTo>
                  <a:pt x="13004292" y="1290827"/>
                </a:lnTo>
                <a:lnTo>
                  <a:pt x="13004292" y="0"/>
                </a:lnTo>
                <a:lnTo>
                  <a:pt x="0" y="0"/>
                </a:lnTo>
                <a:lnTo>
                  <a:pt x="0" y="1290827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45755"/>
            <a:ext cx="9144000" cy="812602"/>
          </a:xfrm>
          <a:custGeom>
            <a:avLst/>
            <a:gdLst/>
            <a:ahLst/>
            <a:cxnLst/>
            <a:rect l="l" t="t" r="r" b="b"/>
            <a:pathLst>
              <a:path w="13004800" h="1155700">
                <a:moveTo>
                  <a:pt x="0" y="1155191"/>
                </a:moveTo>
                <a:lnTo>
                  <a:pt x="13004292" y="1155191"/>
                </a:lnTo>
                <a:lnTo>
                  <a:pt x="13004292" y="0"/>
                </a:lnTo>
                <a:lnTo>
                  <a:pt x="0" y="0"/>
                </a:lnTo>
                <a:lnTo>
                  <a:pt x="0" y="1155191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77609"/>
            <a:ext cx="9144000" cy="838051"/>
          </a:xfrm>
          <a:custGeom>
            <a:avLst/>
            <a:gdLst/>
            <a:ahLst/>
            <a:cxnLst/>
            <a:rect l="l" t="t" r="r" b="b"/>
            <a:pathLst>
              <a:path w="13004800" h="1191895">
                <a:moveTo>
                  <a:pt x="0" y="0"/>
                </a:moveTo>
                <a:lnTo>
                  <a:pt x="0" y="1191768"/>
                </a:lnTo>
                <a:lnTo>
                  <a:pt x="13004291" y="1191768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6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45637" y="1158627"/>
            <a:ext cx="4653260" cy="2552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$result = </a:t>
            </a: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mysql_query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(“</a:t>
            </a:r>
            <a:r>
              <a:rPr sz="1600" dirty="0">
                <a:solidFill>
                  <a:srgbClr val="E8A333"/>
                </a:solidFill>
                <a:latin typeface="Arial"/>
                <a:cs typeface="Arial"/>
              </a:rPr>
              <a:t>SELECT * FROM</a:t>
            </a:r>
            <a:r>
              <a:rPr sz="1600" spc="-127" dirty="0">
                <a:solidFill>
                  <a:srgbClr val="E8A33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E8A333"/>
                </a:solidFill>
                <a:latin typeface="Arial"/>
                <a:cs typeface="Arial"/>
              </a:rPr>
              <a:t>`users`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0459" y="333935"/>
            <a:ext cx="7503170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dirty="0"/>
              <a:t>How you query in plain PHP 5.4 or less</a:t>
            </a:r>
            <a:r>
              <a:rPr sz="2500" spc="-95" dirty="0"/>
              <a:t> </a:t>
            </a:r>
            <a:r>
              <a:rPr sz="2500" dirty="0"/>
              <a:t>(deprecated)</a:t>
            </a:r>
            <a:endParaRPr sz="2500"/>
          </a:p>
        </p:txBody>
      </p:sp>
      <p:sp>
        <p:nvSpPr>
          <p:cNvPr id="9" name="object 9"/>
          <p:cNvSpPr/>
          <p:nvPr/>
        </p:nvSpPr>
        <p:spPr>
          <a:xfrm>
            <a:off x="0" y="2746414"/>
            <a:ext cx="9144000" cy="1330076"/>
          </a:xfrm>
          <a:custGeom>
            <a:avLst/>
            <a:gdLst/>
            <a:ahLst/>
            <a:cxnLst/>
            <a:rect l="l" t="t" r="r" b="b"/>
            <a:pathLst>
              <a:path w="13004800" h="1891664">
                <a:moveTo>
                  <a:pt x="0" y="0"/>
                </a:moveTo>
                <a:lnTo>
                  <a:pt x="0" y="1891283"/>
                </a:lnTo>
                <a:lnTo>
                  <a:pt x="13004291" y="1891283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3419" y="3150036"/>
            <a:ext cx="5858768" cy="501910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$mysqli = </a:t>
            </a: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new </a:t>
            </a:r>
            <a:r>
              <a:rPr sz="1600" spc="-4" dirty="0">
                <a:solidFill>
                  <a:srgbClr val="D35853"/>
                </a:solidFill>
                <a:latin typeface="Arial"/>
                <a:cs typeface="Arial"/>
              </a:rPr>
              <a:t>mysqli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(“</a:t>
            </a:r>
            <a:r>
              <a:rPr sz="1600" spc="-4" dirty="0">
                <a:solidFill>
                  <a:srgbClr val="E8A333"/>
                </a:solidFill>
                <a:latin typeface="Arial"/>
                <a:cs typeface="Arial"/>
              </a:rPr>
              <a:t>localhost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”,</a:t>
            </a:r>
            <a:r>
              <a:rPr sz="160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600" spc="-4" dirty="0">
                <a:solidFill>
                  <a:srgbClr val="E8A333"/>
                </a:solidFill>
                <a:latin typeface="Arial"/>
                <a:cs typeface="Arial"/>
              </a:rPr>
              <a:t>user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”,”</a:t>
            </a:r>
            <a:r>
              <a:rPr sz="1600" spc="-4" dirty="0">
                <a:solidFill>
                  <a:srgbClr val="E8A333"/>
                </a:solidFill>
                <a:latin typeface="Arial"/>
                <a:cs typeface="Arial"/>
              </a:rPr>
              <a:t>password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”,”</a:t>
            </a:r>
            <a:r>
              <a:rPr sz="1600" spc="-4" dirty="0">
                <a:solidFill>
                  <a:srgbClr val="E8A333"/>
                </a:solidFill>
                <a:latin typeface="Arial"/>
                <a:cs typeface="Arial"/>
              </a:rPr>
              <a:t>database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”);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$result =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$mysqli-&gt;</a:t>
            </a:r>
            <a:r>
              <a:rPr sz="1600" spc="-4" dirty="0">
                <a:solidFill>
                  <a:srgbClr val="7ADB45"/>
                </a:solidFill>
                <a:latin typeface="Arial"/>
                <a:cs typeface="Arial"/>
              </a:rPr>
              <a:t>query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(“</a:t>
            </a:r>
            <a:r>
              <a:rPr sz="1600" spc="-4" dirty="0">
                <a:solidFill>
                  <a:srgbClr val="E8A333"/>
                </a:solidFill>
                <a:latin typeface="Arial"/>
                <a:cs typeface="Arial"/>
              </a:rPr>
              <a:t>SELECT </a:t>
            </a:r>
            <a:r>
              <a:rPr sz="1600" dirty="0">
                <a:solidFill>
                  <a:srgbClr val="E8A333"/>
                </a:solidFill>
                <a:latin typeface="Arial"/>
                <a:cs typeface="Arial"/>
              </a:rPr>
              <a:t>* FROM `users`</a:t>
            </a:r>
            <a:r>
              <a:rPr sz="1600" spc="-88" dirty="0">
                <a:solidFill>
                  <a:srgbClr val="E8A33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“);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4756" y="2202775"/>
            <a:ext cx="589448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spc="-4" dirty="0">
                <a:solidFill>
                  <a:srgbClr val="FFFFFF"/>
                </a:solidFill>
                <a:latin typeface="Arial"/>
                <a:cs typeface="Arial"/>
              </a:rPr>
              <a:t>How you query in plain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PHP 5.5 </a:t>
            </a:r>
            <a:r>
              <a:rPr sz="2500" spc="-4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4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4983837"/>
            <a:ext cx="9144000" cy="1062186"/>
          </a:xfrm>
          <a:custGeom>
            <a:avLst/>
            <a:gdLst/>
            <a:ahLst/>
            <a:cxnLst/>
            <a:rect l="l" t="t" r="r" b="b"/>
            <a:pathLst>
              <a:path w="13004800" h="1510665">
                <a:moveTo>
                  <a:pt x="0" y="0"/>
                </a:moveTo>
                <a:lnTo>
                  <a:pt x="0" y="1510284"/>
                </a:lnTo>
                <a:lnTo>
                  <a:pt x="13004291" y="1510284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4016" y="4470166"/>
            <a:ext cx="4876502" cy="119395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algn="ctr">
              <a:spcBef>
                <a:spcPts val="70"/>
              </a:spcBef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In Laravel 4, does the same</a:t>
            </a:r>
            <a:r>
              <a:rPr sz="25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3400">
              <a:latin typeface="Arial"/>
              <a:cs typeface="Arial"/>
            </a:endParaRPr>
          </a:p>
          <a:p>
            <a:pPr marL="29467" algn="ctr"/>
            <a:r>
              <a:rPr spc="-4" dirty="0">
                <a:solidFill>
                  <a:srgbClr val="D35853"/>
                </a:solidFill>
                <a:latin typeface="Arial"/>
                <a:cs typeface="Arial"/>
              </a:rPr>
              <a:t>User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pc="-4" dirty="0">
                <a:solidFill>
                  <a:srgbClr val="7ADB45"/>
                </a:solidFill>
                <a:latin typeface="Arial"/>
                <a:cs typeface="Arial"/>
              </a:rPr>
              <a:t>all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983730"/>
          </a:xfrm>
          <a:custGeom>
            <a:avLst/>
            <a:gdLst/>
            <a:ahLst/>
            <a:cxnLst/>
            <a:rect l="l" t="t" r="r" b="b"/>
            <a:pathLst>
              <a:path w="13004800" h="2821305">
                <a:moveTo>
                  <a:pt x="0" y="2820924"/>
                </a:moveTo>
                <a:lnTo>
                  <a:pt x="13004292" y="2820924"/>
                </a:lnTo>
                <a:lnTo>
                  <a:pt x="13004292" y="0"/>
                </a:lnTo>
                <a:lnTo>
                  <a:pt x="0" y="0"/>
                </a:lnTo>
                <a:lnTo>
                  <a:pt x="0" y="2820924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835354"/>
            <a:ext cx="9144000" cy="2268587"/>
          </a:xfrm>
          <a:custGeom>
            <a:avLst/>
            <a:gdLst/>
            <a:ahLst/>
            <a:cxnLst/>
            <a:rect l="l" t="t" r="r" b="b"/>
            <a:pathLst>
              <a:path w="13004800" h="3226434">
                <a:moveTo>
                  <a:pt x="0" y="3226308"/>
                </a:moveTo>
                <a:lnTo>
                  <a:pt x="13004292" y="3226308"/>
                </a:lnTo>
                <a:lnTo>
                  <a:pt x="13004292" y="0"/>
                </a:lnTo>
                <a:lnTo>
                  <a:pt x="0" y="0"/>
                </a:lnTo>
                <a:lnTo>
                  <a:pt x="0" y="3226308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33661"/>
            <a:ext cx="9144000" cy="424607"/>
          </a:xfrm>
          <a:custGeom>
            <a:avLst/>
            <a:gdLst/>
            <a:ahLst/>
            <a:cxnLst/>
            <a:rect l="l" t="t" r="r" b="b"/>
            <a:pathLst>
              <a:path w="13004800" h="603884">
                <a:moveTo>
                  <a:pt x="0" y="603503"/>
                </a:moveTo>
                <a:lnTo>
                  <a:pt x="13004292" y="603503"/>
                </a:lnTo>
                <a:lnTo>
                  <a:pt x="13004292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983462"/>
            <a:ext cx="9144000" cy="851892"/>
          </a:xfrm>
          <a:custGeom>
            <a:avLst/>
            <a:gdLst/>
            <a:ahLst/>
            <a:cxnLst/>
            <a:rect l="l" t="t" r="r" b="b"/>
            <a:pathLst>
              <a:path w="13004800" h="1211579">
                <a:moveTo>
                  <a:pt x="0" y="0"/>
                </a:moveTo>
                <a:lnTo>
                  <a:pt x="0" y="1211579"/>
                </a:lnTo>
                <a:lnTo>
                  <a:pt x="13004291" y="1211579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0592" y="2255461"/>
            <a:ext cx="1089868" cy="28601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4" dirty="0">
                <a:solidFill>
                  <a:srgbClr val="D35853"/>
                </a:solidFill>
                <a:latin typeface="Arial"/>
                <a:cs typeface="Arial"/>
              </a:rPr>
              <a:t>User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pc="-4" dirty="0">
                <a:solidFill>
                  <a:srgbClr val="7ADB45"/>
                </a:solidFill>
                <a:latin typeface="Arial"/>
                <a:cs typeface="Arial"/>
              </a:rPr>
              <a:t>all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103852"/>
            <a:ext cx="9144000" cy="1330076"/>
          </a:xfrm>
          <a:custGeom>
            <a:avLst/>
            <a:gdLst/>
            <a:ahLst/>
            <a:cxnLst/>
            <a:rect l="l" t="t" r="r" b="b"/>
            <a:pathLst>
              <a:path w="13004800" h="1891665">
                <a:moveTo>
                  <a:pt x="0" y="0"/>
                </a:moveTo>
                <a:lnTo>
                  <a:pt x="0" y="1891284"/>
                </a:lnTo>
                <a:lnTo>
                  <a:pt x="13004291" y="1891284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0949" y="5615077"/>
            <a:ext cx="2557016" cy="286015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4" dirty="0">
                <a:solidFill>
                  <a:srgbClr val="D35853"/>
                </a:solidFill>
                <a:latin typeface="Arial"/>
                <a:cs typeface="Arial"/>
              </a:rPr>
              <a:t>DB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pc="-4" dirty="0">
                <a:solidFill>
                  <a:srgbClr val="7ADB45"/>
                </a:solidFill>
                <a:latin typeface="Arial"/>
                <a:cs typeface="Arial"/>
              </a:rPr>
              <a:t>table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(‘</a:t>
            </a:r>
            <a:r>
              <a:rPr spc="-4" dirty="0">
                <a:solidFill>
                  <a:srgbClr val="E8A333"/>
                </a:solidFill>
                <a:latin typeface="Arial"/>
                <a:cs typeface="Arial"/>
              </a:rPr>
              <a:t>users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’)-&gt;</a:t>
            </a:r>
            <a:r>
              <a:rPr spc="-4" dirty="0">
                <a:solidFill>
                  <a:srgbClr val="7ADB45"/>
                </a:solidFill>
                <a:latin typeface="Arial"/>
                <a:cs typeface="Arial"/>
              </a:rPr>
              <a:t>get</a:t>
            </a:r>
            <a:r>
              <a:rPr spc="-4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8015" y="3081813"/>
            <a:ext cx="893682" cy="892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8793" y="4220884"/>
            <a:ext cx="5321379" cy="892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8368" y="4513243"/>
            <a:ext cx="3562499" cy="296912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Illuminate\Database\Query\Builder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92852" y="733271"/>
            <a:ext cx="6358830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dirty="0"/>
              <a:t>What happens when you use Eloquent</a:t>
            </a:r>
            <a:r>
              <a:rPr sz="2500" spc="-105" dirty="0"/>
              <a:t> </a:t>
            </a:r>
            <a:r>
              <a:rPr sz="2500" dirty="0"/>
              <a:t>ORM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65387"/>
          </a:xfrm>
          <a:custGeom>
            <a:avLst/>
            <a:gdLst/>
            <a:ahLst/>
            <a:cxnLst/>
            <a:rect l="l" t="t" r="r" b="b"/>
            <a:pathLst>
              <a:path w="13004800" h="2368550">
                <a:moveTo>
                  <a:pt x="0" y="2368296"/>
                </a:moveTo>
                <a:lnTo>
                  <a:pt x="13004292" y="2368296"/>
                </a:lnTo>
                <a:lnTo>
                  <a:pt x="13004292" y="0"/>
                </a:lnTo>
                <a:lnTo>
                  <a:pt x="0" y="0"/>
                </a:lnTo>
                <a:lnTo>
                  <a:pt x="0" y="2368296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532102"/>
            <a:ext cx="9144000" cy="280839"/>
          </a:xfrm>
          <a:custGeom>
            <a:avLst/>
            <a:gdLst/>
            <a:ahLst/>
            <a:cxnLst/>
            <a:rect l="l" t="t" r="r" b="b"/>
            <a:pathLst>
              <a:path w="13004800" h="399414">
                <a:moveTo>
                  <a:pt x="0" y="399288"/>
                </a:moveTo>
                <a:lnTo>
                  <a:pt x="13004292" y="399288"/>
                </a:lnTo>
                <a:lnTo>
                  <a:pt x="1300429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826317"/>
            <a:ext cx="9144000" cy="282178"/>
          </a:xfrm>
          <a:custGeom>
            <a:avLst/>
            <a:gdLst/>
            <a:ahLst/>
            <a:cxnLst/>
            <a:rect l="l" t="t" r="r" b="b"/>
            <a:pathLst>
              <a:path w="13004800" h="401320">
                <a:moveTo>
                  <a:pt x="0" y="400812"/>
                </a:moveTo>
                <a:lnTo>
                  <a:pt x="13004292" y="400812"/>
                </a:lnTo>
                <a:lnTo>
                  <a:pt x="1300429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679745"/>
            <a:ext cx="9144000" cy="280839"/>
          </a:xfrm>
          <a:custGeom>
            <a:avLst/>
            <a:gdLst/>
            <a:ahLst/>
            <a:cxnLst/>
            <a:rect l="l" t="t" r="r" b="b"/>
            <a:pathLst>
              <a:path w="13004800" h="399414">
                <a:moveTo>
                  <a:pt x="0" y="399288"/>
                </a:moveTo>
                <a:lnTo>
                  <a:pt x="13004292" y="399288"/>
                </a:lnTo>
                <a:lnTo>
                  <a:pt x="1300429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73961"/>
            <a:ext cx="9144000" cy="884039"/>
          </a:xfrm>
          <a:custGeom>
            <a:avLst/>
            <a:gdLst/>
            <a:ahLst/>
            <a:cxnLst/>
            <a:rect l="l" t="t" r="r" b="b"/>
            <a:pathLst>
              <a:path w="13004800" h="1257300">
                <a:moveTo>
                  <a:pt x="0" y="1257299"/>
                </a:moveTo>
                <a:lnTo>
                  <a:pt x="13004292" y="1257299"/>
                </a:lnTo>
                <a:lnTo>
                  <a:pt x="13004292" y="0"/>
                </a:lnTo>
                <a:lnTo>
                  <a:pt x="0" y="0"/>
                </a:lnTo>
                <a:lnTo>
                  <a:pt x="0" y="1257299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9029" y="570964"/>
            <a:ext cx="7547818" cy="70106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4500" spc="-4" dirty="0"/>
              <a:t>Create, Read, Update,</a:t>
            </a:r>
            <a:r>
              <a:rPr sz="4500" spc="25" dirty="0"/>
              <a:t> </a:t>
            </a:r>
            <a:r>
              <a:rPr sz="4500" spc="-4" dirty="0"/>
              <a:t>Delete</a:t>
            </a:r>
            <a:endParaRPr sz="4500"/>
          </a:p>
        </p:txBody>
      </p:sp>
      <p:sp>
        <p:nvSpPr>
          <p:cNvPr id="8" name="object 8"/>
          <p:cNvSpPr/>
          <p:nvPr/>
        </p:nvSpPr>
        <p:spPr>
          <a:xfrm>
            <a:off x="0" y="1665207"/>
            <a:ext cx="9144000" cy="867073"/>
          </a:xfrm>
          <a:custGeom>
            <a:avLst/>
            <a:gdLst/>
            <a:ahLst/>
            <a:cxnLst/>
            <a:rect l="l" t="t" r="r" b="b"/>
            <a:pathLst>
              <a:path w="13004800" h="1233170">
                <a:moveTo>
                  <a:pt x="0" y="0"/>
                </a:moveTo>
                <a:lnTo>
                  <a:pt x="0" y="1232915"/>
                </a:lnTo>
                <a:lnTo>
                  <a:pt x="13004291" y="1232915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12851"/>
            <a:ext cx="9144000" cy="867073"/>
          </a:xfrm>
          <a:custGeom>
            <a:avLst/>
            <a:gdLst/>
            <a:ahLst/>
            <a:cxnLst/>
            <a:rect l="l" t="t" r="r" b="b"/>
            <a:pathLst>
              <a:path w="13004800" h="1233170">
                <a:moveTo>
                  <a:pt x="0" y="0"/>
                </a:moveTo>
                <a:lnTo>
                  <a:pt x="0" y="1232915"/>
                </a:lnTo>
                <a:lnTo>
                  <a:pt x="13004291" y="1232915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960494"/>
            <a:ext cx="9144000" cy="866180"/>
          </a:xfrm>
          <a:custGeom>
            <a:avLst/>
            <a:gdLst/>
            <a:ahLst/>
            <a:cxnLst/>
            <a:rect l="l" t="t" r="r" b="b"/>
            <a:pathLst>
              <a:path w="13004800" h="1231900">
                <a:moveTo>
                  <a:pt x="0" y="0"/>
                </a:moveTo>
                <a:lnTo>
                  <a:pt x="0" y="1231392"/>
                </a:lnTo>
                <a:lnTo>
                  <a:pt x="13004291" y="1231392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108138"/>
            <a:ext cx="9144000" cy="866180"/>
          </a:xfrm>
          <a:custGeom>
            <a:avLst/>
            <a:gdLst/>
            <a:ahLst/>
            <a:cxnLst/>
            <a:rect l="l" t="t" r="r" b="b"/>
            <a:pathLst>
              <a:path w="13004800" h="1231900">
                <a:moveTo>
                  <a:pt x="0" y="0"/>
                </a:moveTo>
                <a:lnTo>
                  <a:pt x="0" y="1231392"/>
                </a:lnTo>
                <a:lnTo>
                  <a:pt x="13004291" y="1231392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07164" y="1910061"/>
            <a:ext cx="3899595" cy="380082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00" spc="-4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2200" spc="-4" dirty="0">
                <a:solidFill>
                  <a:srgbClr val="7ADB45"/>
                </a:solidFill>
                <a:latin typeface="Arial"/>
                <a:cs typeface="Arial"/>
              </a:rPr>
              <a:t>create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($data);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3000">
              <a:latin typeface="Arial"/>
              <a:cs typeface="Arial"/>
            </a:endParaRPr>
          </a:p>
          <a:p>
            <a:pPr marL="8929"/>
            <a:r>
              <a:rPr sz="2200" spc="-4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2200" spc="-4" dirty="0">
                <a:solidFill>
                  <a:srgbClr val="7ADB45"/>
                </a:solidFill>
                <a:latin typeface="Arial"/>
                <a:cs typeface="Arial"/>
              </a:rPr>
              <a:t>find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($id);</a:t>
            </a:r>
            <a:endParaRPr sz="2200">
              <a:latin typeface="Arial"/>
              <a:cs typeface="Arial"/>
            </a:endParaRPr>
          </a:p>
          <a:p>
            <a:pPr marL="8929" marR="3572">
              <a:lnSpc>
                <a:spcPct val="334700"/>
              </a:lnSpc>
            </a:pPr>
            <a:r>
              <a:rPr sz="2200" spc="-4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2200" spc="-4" dirty="0">
                <a:solidFill>
                  <a:srgbClr val="7ADB45"/>
                </a:solidFill>
                <a:latin typeface="Arial"/>
                <a:cs typeface="Arial"/>
              </a:rPr>
              <a:t>find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($id)-&gt;</a:t>
            </a:r>
            <a:r>
              <a:rPr sz="2200" spc="-4" dirty="0">
                <a:solidFill>
                  <a:srgbClr val="7ADB45"/>
                </a:solidFill>
                <a:latin typeface="Arial"/>
                <a:cs typeface="Arial"/>
              </a:rPr>
              <a:t>update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($data);  </a:t>
            </a:r>
            <a:r>
              <a:rPr sz="2200" spc="-4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2200" spc="-4" dirty="0">
                <a:solidFill>
                  <a:srgbClr val="7ADB45"/>
                </a:solidFill>
                <a:latin typeface="Arial"/>
                <a:cs typeface="Arial"/>
              </a:rPr>
              <a:t>delete</a:t>
            </a:r>
            <a:r>
              <a:rPr sz="2200" spc="-4" dirty="0">
                <a:solidFill>
                  <a:srgbClr val="FFFFFF"/>
                </a:solidFill>
                <a:latin typeface="Arial"/>
                <a:cs typeface="Arial"/>
              </a:rPr>
              <a:t>($id);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03709"/>
          </a:xfrm>
          <a:custGeom>
            <a:avLst/>
            <a:gdLst/>
            <a:ahLst/>
            <a:cxnLst/>
            <a:rect l="l" t="t" r="r" b="b"/>
            <a:pathLst>
              <a:path w="13004800" h="1569720">
                <a:moveTo>
                  <a:pt x="0" y="1569720"/>
                </a:moveTo>
                <a:lnTo>
                  <a:pt x="13004292" y="1569720"/>
                </a:lnTo>
                <a:lnTo>
                  <a:pt x="13004292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05764"/>
            <a:ext cx="9144000" cy="752326"/>
          </a:xfrm>
          <a:custGeom>
            <a:avLst/>
            <a:gdLst/>
            <a:ahLst/>
            <a:cxnLst/>
            <a:rect l="l" t="t" r="r" b="b"/>
            <a:pathLst>
              <a:path w="13004800" h="1069975">
                <a:moveTo>
                  <a:pt x="0" y="1069847"/>
                </a:moveTo>
                <a:lnTo>
                  <a:pt x="13004292" y="1069847"/>
                </a:lnTo>
                <a:lnTo>
                  <a:pt x="13004292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6551" y="194666"/>
            <a:ext cx="4326434" cy="548077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3500" dirty="0"/>
              <a:t>Eloquent Model</a:t>
            </a:r>
            <a:r>
              <a:rPr sz="3500" spc="-14" dirty="0"/>
              <a:t> </a:t>
            </a:r>
            <a:r>
              <a:rPr sz="3500" dirty="0"/>
              <a:t>Class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0" y="1103709"/>
            <a:ext cx="9144892" cy="5002411"/>
          </a:xfrm>
          <a:custGeom>
            <a:avLst/>
            <a:gdLst/>
            <a:ahLst/>
            <a:cxnLst/>
            <a:rect l="l" t="t" r="r" b="b"/>
            <a:pathLst>
              <a:path w="13006069" h="7114540">
                <a:moveTo>
                  <a:pt x="13005816" y="0"/>
                </a:moveTo>
                <a:lnTo>
                  <a:pt x="0" y="0"/>
                </a:lnTo>
                <a:lnTo>
                  <a:pt x="0" y="7114032"/>
                </a:lnTo>
                <a:lnTo>
                  <a:pt x="13005816" y="7114032"/>
                </a:lnTo>
                <a:lnTo>
                  <a:pt x="1300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42" y="1987838"/>
            <a:ext cx="4767560" cy="350228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class </a:t>
            </a:r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Post </a:t>
            </a: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extends </a:t>
            </a:r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Eloquent</a:t>
            </a:r>
            <a:r>
              <a:rPr sz="1600" spc="-70" dirty="0">
                <a:solidFill>
                  <a:srgbClr val="D3585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127333">
              <a:spcBef>
                <a:spcPts val="4"/>
              </a:spcBef>
            </a:pP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public function comments()</a:t>
            </a:r>
            <a:r>
              <a:rPr sz="1600" spc="-74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537638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return</a:t>
            </a:r>
            <a:r>
              <a:rPr sz="1600" spc="-32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$this-&gt;hasMany(‘Comment’);</a:t>
            </a:r>
            <a:endParaRPr sz="16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public function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author()</a:t>
            </a:r>
            <a:r>
              <a:rPr sz="1600" spc="-88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537638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return</a:t>
            </a:r>
            <a:r>
              <a:rPr sz="1600" spc="-32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$this-&gt;belongsTo(‘User’);</a:t>
            </a:r>
            <a:endParaRPr sz="1600">
              <a:latin typeface="Arial"/>
              <a:cs typeface="Arial"/>
            </a:endParaRPr>
          </a:p>
          <a:p>
            <a:pPr marL="1127333">
              <a:spcBef>
                <a:spcPts val="4"/>
              </a:spcBef>
            </a:pP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700">
              <a:latin typeface="Arial"/>
              <a:cs typeface="Arial"/>
            </a:endParaRPr>
          </a:p>
          <a:p>
            <a:pPr marL="1537638" marR="282168" indent="-410751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public function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scopePublished($q) </a:t>
            </a: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{  return</a:t>
            </a:r>
            <a:r>
              <a:rPr sz="1600" spc="-28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$q-&gt;where(‘publish’,’=‘,1);</a:t>
            </a:r>
            <a:endParaRPr sz="16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8929">
              <a:spcBef>
                <a:spcPts val="4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03709"/>
          </a:xfrm>
          <a:custGeom>
            <a:avLst/>
            <a:gdLst/>
            <a:ahLst/>
            <a:cxnLst/>
            <a:rect l="l" t="t" r="r" b="b"/>
            <a:pathLst>
              <a:path w="13004800" h="1569720">
                <a:moveTo>
                  <a:pt x="0" y="1569720"/>
                </a:moveTo>
                <a:lnTo>
                  <a:pt x="13004292" y="1569720"/>
                </a:lnTo>
                <a:lnTo>
                  <a:pt x="13004292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05764"/>
            <a:ext cx="9144000" cy="752326"/>
          </a:xfrm>
          <a:custGeom>
            <a:avLst/>
            <a:gdLst/>
            <a:ahLst/>
            <a:cxnLst/>
            <a:rect l="l" t="t" r="r" b="b"/>
            <a:pathLst>
              <a:path w="13004800" h="1069975">
                <a:moveTo>
                  <a:pt x="0" y="1069847"/>
                </a:moveTo>
                <a:lnTo>
                  <a:pt x="13004292" y="1069847"/>
                </a:lnTo>
                <a:lnTo>
                  <a:pt x="13004292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6551" y="194666"/>
            <a:ext cx="4326434" cy="548077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3500" dirty="0"/>
              <a:t>Eloquent Model</a:t>
            </a:r>
            <a:r>
              <a:rPr sz="3500" spc="-14" dirty="0"/>
              <a:t> </a:t>
            </a:r>
            <a:r>
              <a:rPr sz="3500" dirty="0"/>
              <a:t>Class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0" y="1103709"/>
            <a:ext cx="9144892" cy="5002411"/>
          </a:xfrm>
          <a:custGeom>
            <a:avLst/>
            <a:gdLst/>
            <a:ahLst/>
            <a:cxnLst/>
            <a:rect l="l" t="t" r="r" b="b"/>
            <a:pathLst>
              <a:path w="13006069" h="7114540">
                <a:moveTo>
                  <a:pt x="13005816" y="0"/>
                </a:moveTo>
                <a:lnTo>
                  <a:pt x="0" y="0"/>
                </a:lnTo>
                <a:lnTo>
                  <a:pt x="0" y="7114032"/>
                </a:lnTo>
                <a:lnTo>
                  <a:pt x="13005816" y="7114032"/>
                </a:lnTo>
                <a:lnTo>
                  <a:pt x="1300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42" y="1987838"/>
            <a:ext cx="4768007" cy="350228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class </a:t>
            </a:r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Post </a:t>
            </a: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extends </a:t>
            </a:r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Eloquent</a:t>
            </a:r>
            <a:r>
              <a:rPr sz="1600" spc="-70" dirty="0">
                <a:solidFill>
                  <a:srgbClr val="D35853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127333">
              <a:spcBef>
                <a:spcPts val="4"/>
              </a:spcBef>
            </a:pPr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public function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comments()</a:t>
            </a:r>
            <a:r>
              <a:rPr sz="1600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537638"/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return</a:t>
            </a:r>
            <a:r>
              <a:rPr sz="1600" spc="-28" dirty="0">
                <a:solidFill>
                  <a:srgbClr val="D35853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$this-&gt;hasMany(‘</a:t>
            </a:r>
            <a:r>
              <a:rPr sz="1600" spc="-4" dirty="0">
                <a:solidFill>
                  <a:srgbClr val="E8A333"/>
                </a:solidFill>
                <a:latin typeface="Arial"/>
                <a:cs typeface="Arial"/>
              </a:rPr>
              <a:t>Comment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’);</a:t>
            </a:r>
            <a:endParaRPr sz="16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7ADB45"/>
                </a:solidFill>
                <a:latin typeface="Arial"/>
                <a:cs typeface="Arial"/>
              </a:rPr>
              <a:t>public function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author()</a:t>
            </a:r>
            <a:r>
              <a:rPr sz="1600" spc="-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537638"/>
            <a:r>
              <a:rPr sz="1600" dirty="0">
                <a:solidFill>
                  <a:srgbClr val="D35853"/>
                </a:solidFill>
                <a:latin typeface="Arial"/>
                <a:cs typeface="Arial"/>
              </a:rPr>
              <a:t>return</a:t>
            </a:r>
            <a:r>
              <a:rPr sz="1600" spc="-32" dirty="0">
                <a:solidFill>
                  <a:srgbClr val="D35853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$this-&gt;belongsTo(‘</a:t>
            </a:r>
            <a:r>
              <a:rPr sz="1600" spc="-4" dirty="0">
                <a:solidFill>
                  <a:srgbClr val="E8A333"/>
                </a:solidFill>
                <a:latin typeface="Arial"/>
                <a:cs typeface="Arial"/>
              </a:rPr>
              <a:t>User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’);</a:t>
            </a:r>
            <a:endParaRPr sz="1600">
              <a:latin typeface="Arial"/>
              <a:cs typeface="Arial"/>
            </a:endParaRPr>
          </a:p>
          <a:p>
            <a:pPr marL="1127333">
              <a:spcBef>
                <a:spcPts val="4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9"/>
              </a:spcBef>
            </a:pPr>
            <a:endParaRPr sz="1700">
              <a:latin typeface="Arial"/>
              <a:cs typeface="Arial"/>
            </a:endParaRPr>
          </a:p>
          <a:p>
            <a:pPr marL="1537638" marR="282168" indent="-410751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public function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scopePublished($q) </a:t>
            </a:r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{  return</a:t>
            </a:r>
            <a:r>
              <a:rPr sz="1600" spc="-28" dirty="0">
                <a:solidFill>
                  <a:srgbClr val="52575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52575F"/>
                </a:solidFill>
                <a:latin typeface="Arial"/>
                <a:cs typeface="Arial"/>
              </a:rPr>
              <a:t>$q-&gt;where(‘publish’,’=‘,1);</a:t>
            </a:r>
            <a:endParaRPr sz="1600">
              <a:latin typeface="Arial"/>
              <a:cs typeface="Arial"/>
            </a:endParaRPr>
          </a:p>
          <a:p>
            <a:pPr marL="1127333"/>
            <a:r>
              <a:rPr sz="1600" dirty="0">
                <a:solidFill>
                  <a:srgbClr val="52575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8929">
              <a:spcBef>
                <a:spcPts val="4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00150"/>
          </a:xfrm>
          <a:custGeom>
            <a:avLst/>
            <a:gdLst/>
            <a:ahLst/>
            <a:cxnLst/>
            <a:rect l="l" t="t" r="r" b="b"/>
            <a:pathLst>
              <a:path w="13004800" h="1706880">
                <a:moveTo>
                  <a:pt x="0" y="1706880"/>
                </a:moveTo>
                <a:lnTo>
                  <a:pt x="13004292" y="1706880"/>
                </a:lnTo>
                <a:lnTo>
                  <a:pt x="13004292" y="0"/>
                </a:lnTo>
                <a:lnTo>
                  <a:pt x="0" y="0"/>
                </a:lnTo>
                <a:lnTo>
                  <a:pt x="0" y="1706880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85336"/>
            <a:ext cx="9144000" cy="1418927"/>
          </a:xfrm>
          <a:custGeom>
            <a:avLst/>
            <a:gdLst/>
            <a:ahLst/>
            <a:cxnLst/>
            <a:rect l="l" t="t" r="r" b="b"/>
            <a:pathLst>
              <a:path w="13004800" h="2018029">
                <a:moveTo>
                  <a:pt x="0" y="2017776"/>
                </a:moveTo>
                <a:lnTo>
                  <a:pt x="13004292" y="2017776"/>
                </a:lnTo>
                <a:lnTo>
                  <a:pt x="13004292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92064"/>
            <a:ext cx="9144000" cy="1766292"/>
          </a:xfrm>
          <a:custGeom>
            <a:avLst/>
            <a:gdLst/>
            <a:ahLst/>
            <a:cxnLst/>
            <a:rect l="l" t="t" r="r" b="b"/>
            <a:pathLst>
              <a:path w="13004800" h="2512059">
                <a:moveTo>
                  <a:pt x="0" y="2511551"/>
                </a:moveTo>
                <a:lnTo>
                  <a:pt x="13004292" y="2511551"/>
                </a:lnTo>
                <a:lnTo>
                  <a:pt x="13004292" y="0"/>
                </a:lnTo>
                <a:lnTo>
                  <a:pt x="0" y="0"/>
                </a:lnTo>
                <a:lnTo>
                  <a:pt x="0" y="2511551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00149"/>
            <a:ext cx="9144000" cy="1485454"/>
          </a:xfrm>
          <a:custGeom>
            <a:avLst/>
            <a:gdLst/>
            <a:ahLst/>
            <a:cxnLst/>
            <a:rect l="l" t="t" r="r" b="b"/>
            <a:pathLst>
              <a:path w="13004800" h="2112645">
                <a:moveTo>
                  <a:pt x="0" y="0"/>
                </a:moveTo>
                <a:lnTo>
                  <a:pt x="0" y="2112263"/>
                </a:lnTo>
                <a:lnTo>
                  <a:pt x="13004291" y="2112263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904" y="1493008"/>
            <a:ext cx="2538264" cy="88617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$post =</a:t>
            </a:r>
            <a:r>
              <a:rPr sz="190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1900" dirty="0">
                <a:solidFill>
                  <a:srgbClr val="7ADB45"/>
                </a:solidFill>
                <a:latin typeface="Arial"/>
                <a:cs typeface="Arial"/>
              </a:rPr>
              <a:t>find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($id);</a:t>
            </a:r>
            <a:endParaRPr sz="1900">
              <a:latin typeface="Arial"/>
              <a:cs typeface="Arial"/>
            </a:endParaRPr>
          </a:p>
          <a:p>
            <a:pPr marL="8929">
              <a:spcBef>
                <a:spcPts val="4"/>
              </a:spcBef>
            </a:pP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$author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900" spc="-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post-&gt;author;</a:t>
            </a:r>
            <a:endParaRPr sz="1900">
              <a:latin typeface="Arial"/>
              <a:cs typeface="Arial"/>
            </a:endParaRPr>
          </a:p>
          <a:p>
            <a:pPr marL="8929"/>
            <a:r>
              <a:rPr sz="1900" dirty="0">
                <a:solidFill>
                  <a:srgbClr val="A6AAA8"/>
                </a:solidFill>
                <a:latin typeface="Arial"/>
                <a:cs typeface="Arial"/>
              </a:rPr>
              <a:t>// get the </a:t>
            </a:r>
            <a:r>
              <a:rPr sz="1900" spc="-4" dirty="0">
                <a:solidFill>
                  <a:srgbClr val="A6AAA8"/>
                </a:solidFill>
                <a:latin typeface="Arial"/>
                <a:cs typeface="Arial"/>
              </a:rPr>
              <a:t>author</a:t>
            </a:r>
            <a:r>
              <a:rPr sz="1900" spc="-49" dirty="0">
                <a:solidFill>
                  <a:srgbClr val="A6AAA8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A6AAA8"/>
                </a:solidFill>
                <a:latin typeface="Arial"/>
                <a:cs typeface="Arial"/>
              </a:rPr>
              <a:t>object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94724" y="594181"/>
            <a:ext cx="3554909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dirty="0"/>
              <a:t>Get Post’s Author</a:t>
            </a:r>
            <a:r>
              <a:rPr sz="2500" spc="-84" dirty="0"/>
              <a:t> </a:t>
            </a:r>
            <a:r>
              <a:rPr sz="2500" dirty="0"/>
              <a:t>Object</a:t>
            </a:r>
            <a:endParaRPr sz="2500"/>
          </a:p>
        </p:txBody>
      </p:sp>
      <p:sp>
        <p:nvSpPr>
          <p:cNvPr id="8" name="object 8"/>
          <p:cNvSpPr/>
          <p:nvPr/>
        </p:nvSpPr>
        <p:spPr>
          <a:xfrm>
            <a:off x="0" y="4104085"/>
            <a:ext cx="9144000" cy="988070"/>
          </a:xfrm>
          <a:custGeom>
            <a:avLst/>
            <a:gdLst/>
            <a:ahLst/>
            <a:cxnLst/>
            <a:rect l="l" t="t" r="r" b="b"/>
            <a:pathLst>
              <a:path w="13004800" h="1405254">
                <a:moveTo>
                  <a:pt x="0" y="0"/>
                </a:moveTo>
                <a:lnTo>
                  <a:pt x="0" y="1405127"/>
                </a:lnTo>
                <a:lnTo>
                  <a:pt x="13004291" y="1405127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4904" y="3499187"/>
            <a:ext cx="6189166" cy="128372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2214484">
              <a:spcBef>
                <a:spcPts val="70"/>
              </a:spcBef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Get Posts including</a:t>
            </a:r>
            <a:r>
              <a:rPr sz="25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endParaRPr sz="25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3800">
              <a:latin typeface="Arial"/>
              <a:cs typeface="Arial"/>
            </a:endParaRPr>
          </a:p>
          <a:p>
            <a:pPr marL="8929"/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$posts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900" spc="-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1900" dirty="0">
                <a:solidFill>
                  <a:srgbClr val="7ADB45"/>
                </a:solidFill>
                <a:latin typeface="Arial"/>
                <a:cs typeface="Arial"/>
              </a:rPr>
              <a:t>with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(‘</a:t>
            </a:r>
            <a:r>
              <a:rPr sz="1900" dirty="0">
                <a:solidFill>
                  <a:srgbClr val="E8A333"/>
                </a:solidFill>
                <a:latin typeface="Arial"/>
                <a:cs typeface="Arial"/>
              </a:rPr>
              <a:t>author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’)-&gt;</a:t>
            </a:r>
            <a:r>
              <a:rPr sz="1900" dirty="0">
                <a:solidFill>
                  <a:srgbClr val="7ADB45"/>
                </a:solidFill>
                <a:latin typeface="Arial"/>
                <a:cs typeface="Arial"/>
              </a:rPr>
              <a:t>get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27882"/>
          </a:xfrm>
          <a:custGeom>
            <a:avLst/>
            <a:gdLst/>
            <a:ahLst/>
            <a:cxnLst/>
            <a:rect l="l" t="t" r="r" b="b"/>
            <a:pathLst>
              <a:path w="13004800" h="2315210">
                <a:moveTo>
                  <a:pt x="0" y="2314956"/>
                </a:moveTo>
                <a:lnTo>
                  <a:pt x="13004292" y="2314956"/>
                </a:lnTo>
                <a:lnTo>
                  <a:pt x="13004292" y="0"/>
                </a:lnTo>
                <a:lnTo>
                  <a:pt x="0" y="0"/>
                </a:lnTo>
                <a:lnTo>
                  <a:pt x="0" y="2314956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287321"/>
            <a:ext cx="9144000" cy="2570856"/>
          </a:xfrm>
          <a:custGeom>
            <a:avLst/>
            <a:gdLst/>
            <a:ahLst/>
            <a:cxnLst/>
            <a:rect l="l" t="t" r="r" b="b"/>
            <a:pathLst>
              <a:path w="13004800" h="3656329">
                <a:moveTo>
                  <a:pt x="0" y="3656075"/>
                </a:moveTo>
                <a:lnTo>
                  <a:pt x="13004292" y="3656075"/>
                </a:lnTo>
                <a:lnTo>
                  <a:pt x="13004292" y="0"/>
                </a:lnTo>
                <a:lnTo>
                  <a:pt x="0" y="0"/>
                </a:lnTo>
                <a:lnTo>
                  <a:pt x="0" y="3656075"/>
                </a:lnTo>
                <a:close/>
              </a:path>
            </a:pathLst>
          </a:custGeom>
          <a:solidFill>
            <a:srgbClr val="D35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3244" y="727412"/>
            <a:ext cx="4376440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dirty="0"/>
              <a:t>Get Post Comments</a:t>
            </a:r>
            <a:r>
              <a:rPr sz="2500" spc="-53" dirty="0"/>
              <a:t> </a:t>
            </a:r>
            <a:r>
              <a:rPr sz="2500" spc="-4" dirty="0"/>
              <a:t>Approved</a:t>
            </a:r>
            <a:endParaRPr sz="2500"/>
          </a:p>
        </p:txBody>
      </p:sp>
      <p:sp>
        <p:nvSpPr>
          <p:cNvPr id="5" name="object 5"/>
          <p:cNvSpPr/>
          <p:nvPr/>
        </p:nvSpPr>
        <p:spPr>
          <a:xfrm>
            <a:off x="0" y="1627703"/>
            <a:ext cx="9144000" cy="2659707"/>
          </a:xfrm>
          <a:custGeom>
            <a:avLst/>
            <a:gdLst/>
            <a:ahLst/>
            <a:cxnLst/>
            <a:rect l="l" t="t" r="r" b="b"/>
            <a:pathLst>
              <a:path w="13004800" h="3782695">
                <a:moveTo>
                  <a:pt x="0" y="0"/>
                </a:moveTo>
                <a:lnTo>
                  <a:pt x="0" y="3782568"/>
                </a:lnTo>
                <a:lnTo>
                  <a:pt x="13004291" y="3782568"/>
                </a:lnTo>
                <a:lnTo>
                  <a:pt x="13004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904" y="2475398"/>
            <a:ext cx="5403800" cy="932797"/>
          </a:xfrm>
          <a:prstGeom prst="rect">
            <a:avLst/>
          </a:prstGeom>
        </p:spPr>
        <p:txBody>
          <a:bodyPr vert="horz" wrap="square" lIns="0" tIns="9376" rIns="0" bIns="0" rtlCol="0">
            <a:spAutoFit/>
          </a:bodyPr>
          <a:lstStyle/>
          <a:p>
            <a:pPr marL="8929">
              <a:spcBef>
                <a:spcPts val="7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$post =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35853"/>
                </a:solidFill>
                <a:latin typeface="Arial"/>
                <a:cs typeface="Arial"/>
              </a:rPr>
              <a:t>Post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::</a:t>
            </a:r>
            <a:r>
              <a:rPr sz="2000" dirty="0">
                <a:solidFill>
                  <a:srgbClr val="7ADB45"/>
                </a:solidFill>
                <a:latin typeface="Arial"/>
                <a:cs typeface="Arial"/>
              </a:rPr>
              <a:t>find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($id);</a:t>
            </a:r>
            <a:endParaRPr sz="2000">
              <a:latin typeface="Arial"/>
              <a:cs typeface="Arial"/>
            </a:endParaRPr>
          </a:p>
          <a:p>
            <a:pPr marL="8929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$comments =</a:t>
            </a:r>
            <a:r>
              <a:rPr sz="200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$post-&gt;</a:t>
            </a:r>
            <a:r>
              <a:rPr sz="2000" spc="-4" dirty="0">
                <a:solidFill>
                  <a:srgbClr val="7ADB45"/>
                </a:solidFill>
                <a:latin typeface="Arial"/>
                <a:cs typeface="Arial"/>
              </a:rPr>
              <a:t>comments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165238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000" dirty="0">
                <a:solidFill>
                  <a:srgbClr val="7ADB45"/>
                </a:solidFill>
                <a:latin typeface="Arial"/>
                <a:cs typeface="Arial"/>
              </a:rPr>
              <a:t>where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(‘</a:t>
            </a:r>
            <a:r>
              <a:rPr sz="2000" dirty="0">
                <a:solidFill>
                  <a:srgbClr val="E8A333"/>
                </a:solidFill>
                <a:latin typeface="Arial"/>
                <a:cs typeface="Arial"/>
              </a:rPr>
              <a:t>approved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’,</a:t>
            </a:r>
            <a:r>
              <a:rPr sz="2000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8781EF"/>
                </a:solidFill>
                <a:latin typeface="Arial"/>
                <a:cs typeface="Arial"/>
              </a:rPr>
              <a:t>true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)-&gt;</a:t>
            </a:r>
            <a:r>
              <a:rPr sz="2000" spc="-4" dirty="0">
                <a:solidFill>
                  <a:srgbClr val="7ADB45"/>
                </a:solidFill>
                <a:latin typeface="Arial"/>
                <a:cs typeface="Arial"/>
              </a:rPr>
              <a:t>get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409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Eloquent Relations</vt:lpstr>
      <vt:lpstr>Eloquent</vt:lpstr>
      <vt:lpstr>How you query in plain PHP 5.4 or less (deprecated)</vt:lpstr>
      <vt:lpstr>What happens when you use Eloquent ORM</vt:lpstr>
      <vt:lpstr>Create, Read, Update, Delete</vt:lpstr>
      <vt:lpstr>Eloquent Model Class</vt:lpstr>
      <vt:lpstr>Eloquent Model Class</vt:lpstr>
      <vt:lpstr>Get Post’s Author Object</vt:lpstr>
      <vt:lpstr>Get Post Comments Approved</vt:lpstr>
      <vt:lpstr>Model with Query Scope</vt:lpstr>
      <vt:lpstr>Query Scope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Paul Sivilotti</dc:creator>
  <cp:lastModifiedBy>i c</cp:lastModifiedBy>
  <cp:revision>32</cp:revision>
  <dcterms:created xsi:type="dcterms:W3CDTF">2020-03-11T14:17:22Z</dcterms:created>
  <dcterms:modified xsi:type="dcterms:W3CDTF">2020-03-12T07:06:35Z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2009-02-12T00:00:00Z</vt:filetime>
  </property>
  <property fmtid="{D5CDD505-2E9C-101B-9397-08002B2CF9AE}" pid="3" name="Creator">
    <vt:lpwstr>Acrobat PDFMaker 8.1 for PowerPoint</vt:lpwstr>
  </property>
  <property fmtid="{D5CDD505-2E9C-101B-9397-08002B2CF9AE}" pid="4" name="LastSaved">
    <vt:filetime>2020-03-11T00:00:00Z</vt:filetime>
  </property>
</Properties>
</file>