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58" r:id="rId3"/>
    <p:sldId id="262" r:id="rId4"/>
    <p:sldId id="269" r:id="rId5"/>
    <p:sldId id="260" r:id="rId6"/>
    <p:sldId id="268" r:id="rId7"/>
    <p:sldId id="263" r:id="rId8"/>
    <p:sldId id="265" r:id="rId9"/>
    <p:sldId id="270" r:id="rId10"/>
    <p:sldId id="271" r:id="rId11"/>
    <p:sldId id="272" r:id="rId12"/>
    <p:sldId id="261"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p:cViewPr varScale="1">
        <p:scale>
          <a:sx n="72" d="100"/>
          <a:sy n="72" d="100"/>
        </p:scale>
        <p:origin x="1248"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39750" y="4967288"/>
            <a:ext cx="6048375" cy="1109662"/>
          </a:xfrm>
        </p:spPr>
        <p:txBody>
          <a:bodyPr/>
          <a:lstStyle>
            <a:lvl1pPr>
              <a:defRPr sz="3200" b="1"/>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539750" y="5827713"/>
            <a:ext cx="6048375" cy="696912"/>
          </a:xfrm>
          <a:effectLst>
            <a:outerShdw dist="17961" dir="2700000" algn="ctr" rotWithShape="0">
              <a:schemeClr val="bg2"/>
            </a:outerShdw>
          </a:effectLst>
        </p:spPr>
        <p:txBody>
          <a:bodyPr/>
          <a:lstStyle>
            <a:lvl1pPr marL="0" indent="0">
              <a:buFontTx/>
              <a:buNone/>
              <a:defRPr sz="2400" b="1"/>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174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38975" y="400050"/>
            <a:ext cx="1925638" cy="6269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8888" y="400050"/>
            <a:ext cx="5627687" cy="62690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267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803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79047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8888" y="1268413"/>
            <a:ext cx="3775075" cy="5400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6363" y="1268413"/>
            <a:ext cx="3776662" cy="5400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369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311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10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63629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393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400050"/>
            <a:ext cx="7705725"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1258888" y="1268413"/>
            <a:ext cx="7704137"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panose="020B0604020202020204" pitchFamily="34" charset="0"/>
        </a:defRPr>
      </a:lvl2pPr>
      <a:lvl3pPr algn="l" rtl="0" eaLnBrk="1" fontAlgn="base" hangingPunct="1">
        <a:spcBef>
          <a:spcPct val="0"/>
        </a:spcBef>
        <a:spcAft>
          <a:spcPct val="0"/>
        </a:spcAft>
        <a:defRPr sz="3600">
          <a:solidFill>
            <a:schemeClr val="bg1"/>
          </a:solidFill>
          <a:latin typeface="Arial" panose="020B0604020202020204" pitchFamily="34" charset="0"/>
        </a:defRPr>
      </a:lvl3pPr>
      <a:lvl4pPr algn="l" rtl="0" eaLnBrk="1" fontAlgn="base" hangingPunct="1">
        <a:spcBef>
          <a:spcPct val="0"/>
        </a:spcBef>
        <a:spcAft>
          <a:spcPct val="0"/>
        </a:spcAft>
        <a:defRPr sz="3600">
          <a:solidFill>
            <a:schemeClr val="bg1"/>
          </a:solidFill>
          <a:latin typeface="Arial" panose="020B0604020202020204" pitchFamily="34" charset="0"/>
        </a:defRPr>
      </a:lvl4pPr>
      <a:lvl5pPr algn="l" rtl="0" eaLnBrk="1" fontAlgn="base" hangingPunct="1">
        <a:spcBef>
          <a:spcPct val="0"/>
        </a:spcBef>
        <a:spcAft>
          <a:spcPct val="0"/>
        </a:spcAft>
        <a:defRPr sz="3600">
          <a:solidFill>
            <a:schemeClr val="bg1"/>
          </a:solidFill>
          <a:latin typeface="Arial" panose="020B0604020202020204" pitchFamily="34" charset="0"/>
        </a:defRPr>
      </a:lvl5pPr>
      <a:lvl6pPr marL="457200" algn="l" rtl="0" eaLnBrk="1" fontAlgn="base" hangingPunct="1">
        <a:spcBef>
          <a:spcPct val="0"/>
        </a:spcBef>
        <a:spcAft>
          <a:spcPct val="0"/>
        </a:spcAft>
        <a:defRPr sz="3600">
          <a:solidFill>
            <a:schemeClr val="bg1"/>
          </a:solidFill>
          <a:latin typeface="Arial" panose="020B0604020202020204" pitchFamily="34" charset="0"/>
        </a:defRPr>
      </a:lvl6pPr>
      <a:lvl7pPr marL="914400" algn="l" rtl="0" eaLnBrk="1" fontAlgn="base" hangingPunct="1">
        <a:spcBef>
          <a:spcPct val="0"/>
        </a:spcBef>
        <a:spcAft>
          <a:spcPct val="0"/>
        </a:spcAft>
        <a:defRPr sz="3600">
          <a:solidFill>
            <a:schemeClr val="bg1"/>
          </a:solidFill>
          <a:latin typeface="Arial" panose="020B0604020202020204" pitchFamily="34" charset="0"/>
        </a:defRPr>
      </a:lvl7pPr>
      <a:lvl8pPr marL="1371600" algn="l" rtl="0" eaLnBrk="1" fontAlgn="base" hangingPunct="1">
        <a:spcBef>
          <a:spcPct val="0"/>
        </a:spcBef>
        <a:spcAft>
          <a:spcPct val="0"/>
        </a:spcAft>
        <a:defRPr sz="3600">
          <a:solidFill>
            <a:schemeClr val="bg1"/>
          </a:solidFill>
          <a:latin typeface="Arial" panose="020B0604020202020204" pitchFamily="34" charset="0"/>
        </a:defRPr>
      </a:lvl8pPr>
      <a:lvl9pPr marL="1828800" algn="l" rtl="0" eaLnBrk="1" fontAlgn="base" hangingPunct="1">
        <a:spcBef>
          <a:spcPct val="0"/>
        </a:spcBef>
        <a:spcAft>
          <a:spcPct val="0"/>
        </a:spcAft>
        <a:defRPr sz="36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ukessays.com/essays/english-language"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slideshare.net/jsdcuraj/project-ppt-21359799?from_action=sav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981200" y="2008346"/>
            <a:ext cx="6096000" cy="1039653"/>
          </a:xfrm>
          <a:noFill/>
        </p:spPr>
        <p:txBody>
          <a:bodyPr/>
          <a:lstStyle/>
          <a:p>
            <a:pPr algn="ctr"/>
            <a:r>
              <a:rPr lang="en-GB" dirty="0"/>
              <a:t>AN ANDROID APPLICATION WHICH SENDS ENCRYPTED MULTIMEDIA MESSAGE</a:t>
            </a:r>
            <a:endParaRPr lang="en-US" dirty="0"/>
          </a:p>
        </p:txBody>
      </p:sp>
      <p:sp>
        <p:nvSpPr>
          <p:cNvPr id="34819" name="Rectangle 3"/>
          <p:cNvSpPr>
            <a:spLocks noGrp="1" noChangeArrowheads="1"/>
          </p:cNvSpPr>
          <p:nvPr>
            <p:ph type="subTitle" idx="1"/>
          </p:nvPr>
        </p:nvSpPr>
        <p:spPr>
          <a:xfrm>
            <a:off x="457200" y="3810002"/>
            <a:ext cx="5472113" cy="2404428"/>
          </a:xfrm>
        </p:spPr>
        <p:txBody>
          <a:bodyPr/>
          <a:lstStyle/>
          <a:p>
            <a:pPr>
              <a:lnSpc>
                <a:spcPct val="90000"/>
              </a:lnSpc>
            </a:pPr>
            <a:r>
              <a:rPr lang="en-US" altLang="en-US" dirty="0"/>
              <a:t>Presenting By:</a:t>
            </a:r>
          </a:p>
          <a:p>
            <a:pPr marL="457200" lvl="1" indent="0">
              <a:lnSpc>
                <a:spcPct val="90000"/>
              </a:lnSpc>
              <a:buNone/>
            </a:pPr>
            <a:r>
              <a:rPr lang="en-US" altLang="en-US" sz="1800" dirty="0"/>
              <a:t>Murtuza mehdi</a:t>
            </a:r>
          </a:p>
          <a:p>
            <a:pPr marL="457200" lvl="1" indent="0">
              <a:lnSpc>
                <a:spcPct val="90000"/>
              </a:lnSpc>
              <a:buNone/>
            </a:pPr>
            <a:r>
              <a:rPr lang="en-US" altLang="en-US" sz="1800" dirty="0"/>
              <a:t>Naveen Farooq</a:t>
            </a:r>
          </a:p>
          <a:p>
            <a:pPr marL="457200" lvl="1" indent="0">
              <a:lnSpc>
                <a:spcPct val="90000"/>
              </a:lnSpc>
              <a:buNone/>
            </a:pPr>
            <a:r>
              <a:rPr lang="en-US" altLang="en-US" sz="1800" dirty="0" err="1"/>
              <a:t>Uzair</a:t>
            </a:r>
            <a:r>
              <a:rPr lang="en-US" altLang="en-US" sz="1800" dirty="0"/>
              <a:t> Saeed</a:t>
            </a:r>
          </a:p>
          <a:p>
            <a:pPr>
              <a:lnSpc>
                <a:spcPct val="90000"/>
              </a:lnSpc>
            </a:pPr>
            <a:r>
              <a:rPr lang="en-US" altLang="en-US" dirty="0"/>
              <a:t>Supervisor:</a:t>
            </a:r>
          </a:p>
          <a:p>
            <a:pPr>
              <a:lnSpc>
                <a:spcPct val="90000"/>
              </a:lnSpc>
            </a:pPr>
            <a:r>
              <a:rPr lang="en-US" altLang="en-US" sz="2000" dirty="0"/>
              <a:t>      Ma’am Sumeera Hashmi</a:t>
            </a:r>
            <a:endParaRPr lang="uk-UA"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lumMod val="50000"/>
                  </a:schemeClr>
                </a:solidFill>
                <a:ea typeface="Tahoma" panose="020B0604030504040204" pitchFamily="34" charset="0"/>
                <a:cs typeface="Tahoma" panose="020B0604030504040204" pitchFamily="34" charset="0"/>
              </a:rPr>
              <a:t>Tool and Languages</a:t>
            </a:r>
          </a:p>
        </p:txBody>
      </p:sp>
      <p:sp>
        <p:nvSpPr>
          <p:cNvPr id="4" name="Rectangle 3">
            <a:extLst>
              <a:ext uri="{FF2B5EF4-FFF2-40B4-BE49-F238E27FC236}">
                <a16:creationId xmlns:a16="http://schemas.microsoft.com/office/drawing/2014/main" id="{BB60DC04-CFC4-47B2-B2BB-AE9A3B53C158}"/>
              </a:ext>
            </a:extLst>
          </p:cNvPr>
          <p:cNvSpPr txBox="1">
            <a:spLocks noChangeArrowheads="1"/>
          </p:cNvSpPr>
          <p:nvPr/>
        </p:nvSpPr>
        <p:spPr bwMode="auto">
          <a:xfrm>
            <a:off x="1904365" y="1371600"/>
            <a:ext cx="7060248"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a:solidFill>
                  <a:schemeClr val="tx1">
                    <a:lumMod val="50000"/>
                  </a:schemeClr>
                </a:solidFill>
              </a:rPr>
              <a:t>Tool:</a:t>
            </a:r>
          </a:p>
          <a:p>
            <a:pPr lvl="1">
              <a:buFont typeface="Wingdings" panose="05000000000000000000" pitchFamily="2" charset="2"/>
              <a:buChar char="Ø"/>
            </a:pPr>
            <a:r>
              <a:rPr lang="en-US" sz="2000" b="0" dirty="0">
                <a:solidFill>
                  <a:schemeClr val="tx1">
                    <a:lumMod val="50000"/>
                  </a:schemeClr>
                </a:solidFill>
              </a:rPr>
              <a:t>Android Studio</a:t>
            </a:r>
          </a:p>
          <a:p>
            <a:pPr lvl="1">
              <a:buFont typeface="Wingdings" panose="05000000000000000000" pitchFamily="2" charset="2"/>
              <a:buChar char="Ø"/>
            </a:pPr>
            <a:endParaRPr lang="en-US" sz="2000" b="0" dirty="0">
              <a:solidFill>
                <a:schemeClr val="tx1">
                  <a:lumMod val="50000"/>
                </a:schemeClr>
              </a:solidFill>
            </a:endParaRPr>
          </a:p>
          <a:p>
            <a:pPr marL="57150" indent="0">
              <a:lnSpc>
                <a:spcPct val="150000"/>
              </a:lnSpc>
              <a:buNone/>
            </a:pPr>
            <a:r>
              <a:rPr lang="en-US" sz="2400" dirty="0">
                <a:solidFill>
                  <a:schemeClr val="tx1">
                    <a:lumMod val="50000"/>
                  </a:schemeClr>
                </a:solidFill>
              </a:rPr>
              <a:t>Languages</a:t>
            </a:r>
            <a:endParaRPr lang="en-US" sz="2400" b="0" dirty="0">
              <a:solidFill>
                <a:schemeClr val="tx1">
                  <a:lumMod val="50000"/>
                </a:schemeClr>
              </a:solidFill>
            </a:endParaRPr>
          </a:p>
          <a:p>
            <a:pPr lvl="1">
              <a:buFont typeface="Wingdings" panose="05000000000000000000" pitchFamily="2" charset="2"/>
              <a:buChar char="Ø"/>
            </a:pPr>
            <a:r>
              <a:rPr lang="en-GB" sz="2000" b="0" dirty="0">
                <a:solidFill>
                  <a:schemeClr val="tx1">
                    <a:lumMod val="50000"/>
                  </a:schemeClr>
                </a:solidFill>
              </a:rPr>
              <a:t>Java(Backend)</a:t>
            </a:r>
          </a:p>
          <a:p>
            <a:pPr lvl="1">
              <a:buFont typeface="Wingdings" panose="05000000000000000000" pitchFamily="2" charset="2"/>
              <a:buChar char="Ø"/>
            </a:pPr>
            <a:endParaRPr lang="en-US" sz="2000" b="0" dirty="0">
              <a:solidFill>
                <a:schemeClr val="tx1">
                  <a:lumMod val="50000"/>
                </a:schemeClr>
              </a:solidFill>
            </a:endParaRPr>
          </a:p>
          <a:p>
            <a:pPr lvl="1">
              <a:buFont typeface="Wingdings" panose="05000000000000000000" pitchFamily="2" charset="2"/>
              <a:buChar char="Ø"/>
            </a:pPr>
            <a:r>
              <a:rPr lang="en-GB" sz="2000" b="0" dirty="0">
                <a:solidFill>
                  <a:schemeClr val="tx1">
                    <a:lumMod val="50000"/>
                  </a:schemeClr>
                </a:solidFill>
              </a:rPr>
              <a:t>XML(Frontend)</a:t>
            </a:r>
          </a:p>
          <a:p>
            <a:pPr marL="457200" lvl="1" indent="0">
              <a:lnSpc>
                <a:spcPct val="150000"/>
              </a:lnSpc>
              <a:buNone/>
            </a:pPr>
            <a:endParaRPr lang="en-US" sz="2000" b="0" dirty="0">
              <a:solidFill>
                <a:schemeClr val="tx1">
                  <a:lumMod val="50000"/>
                </a:schemeClr>
              </a:solidFill>
            </a:endParaRPr>
          </a:p>
        </p:txBody>
      </p:sp>
    </p:spTree>
    <p:extLst>
      <p:ext uri="{BB962C8B-B14F-4D97-AF65-F5344CB8AC3E}">
        <p14:creationId xmlns:p14="http://schemas.microsoft.com/office/powerpoint/2010/main" val="388760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lumMod val="50000"/>
                  </a:schemeClr>
                </a:solidFill>
                <a:ea typeface="Tahoma" panose="020B0604030504040204" pitchFamily="34" charset="0"/>
                <a:cs typeface="Tahoma" panose="020B0604030504040204" pitchFamily="34" charset="0"/>
              </a:rPr>
              <a:t>Conclusion</a:t>
            </a:r>
          </a:p>
        </p:txBody>
      </p:sp>
      <p:sp>
        <p:nvSpPr>
          <p:cNvPr id="4" name="Rectangle 3">
            <a:extLst>
              <a:ext uri="{FF2B5EF4-FFF2-40B4-BE49-F238E27FC236}">
                <a16:creationId xmlns:a16="http://schemas.microsoft.com/office/drawing/2014/main" id="{BB60DC04-CFC4-47B2-B2BB-AE9A3B53C158}"/>
              </a:ext>
            </a:extLst>
          </p:cNvPr>
          <p:cNvSpPr txBox="1">
            <a:spLocks noChangeArrowheads="1"/>
          </p:cNvSpPr>
          <p:nvPr/>
        </p:nvSpPr>
        <p:spPr bwMode="auto">
          <a:xfrm>
            <a:off x="1904365" y="1327150"/>
            <a:ext cx="7060248"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solidFill>
                  <a:schemeClr val="tx1">
                    <a:lumMod val="50000"/>
                  </a:schemeClr>
                </a:solidFill>
              </a:rPr>
              <a:t>In this project, we proposing a new framework of an image steganography system to hide a digital text of a secret message.</a:t>
            </a:r>
          </a:p>
          <a:p>
            <a:pPr>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In this project is actually a mobile application platform that will send information from different social media platforms with secure </a:t>
            </a:r>
            <a:r>
              <a:rPr lang="en-US" sz="2000" dirty="0" err="1">
                <a:solidFill>
                  <a:schemeClr val="tx1">
                    <a:lumMod val="50000"/>
                  </a:schemeClr>
                </a:solidFill>
              </a:rPr>
              <a:t>encrypte</a:t>
            </a:r>
            <a:r>
              <a:rPr lang="en-US" sz="2000" dirty="0">
                <a:solidFill>
                  <a:schemeClr val="tx1">
                    <a:lumMod val="50000"/>
                  </a:schemeClr>
                </a:solidFill>
              </a:rPr>
              <a:t> it into any image with a key that </a:t>
            </a:r>
            <a:r>
              <a:rPr lang="en-US" sz="2000" dirty="0" err="1">
                <a:solidFill>
                  <a:schemeClr val="tx1">
                    <a:lumMod val="50000"/>
                  </a:schemeClr>
                </a:solidFill>
              </a:rPr>
              <a:t>decrypte</a:t>
            </a:r>
            <a:r>
              <a:rPr lang="en-US" sz="2000" dirty="0">
                <a:solidFill>
                  <a:schemeClr val="tx1">
                    <a:lumMod val="50000"/>
                  </a:schemeClr>
                </a:solidFill>
              </a:rPr>
              <a:t> it from any mobile with software.</a:t>
            </a:r>
          </a:p>
          <a:p>
            <a:pPr marL="0" indent="0">
              <a:buNone/>
            </a:pPr>
            <a:endParaRPr lang="en-US" sz="2400" dirty="0">
              <a:solidFill>
                <a:schemeClr val="tx1">
                  <a:lumMod val="50000"/>
                </a:schemeClr>
              </a:solidFill>
            </a:endParaRPr>
          </a:p>
          <a:p>
            <a:pPr marL="457200" lvl="1" indent="0">
              <a:lnSpc>
                <a:spcPct val="150000"/>
              </a:lnSpc>
              <a:buNone/>
            </a:pPr>
            <a:endParaRPr lang="en-US" sz="2000" b="0" dirty="0">
              <a:solidFill>
                <a:schemeClr val="tx1">
                  <a:lumMod val="50000"/>
                </a:schemeClr>
              </a:solidFill>
            </a:endParaRPr>
          </a:p>
        </p:txBody>
      </p:sp>
    </p:spTree>
    <p:extLst>
      <p:ext uri="{BB962C8B-B14F-4D97-AF65-F5344CB8AC3E}">
        <p14:creationId xmlns:p14="http://schemas.microsoft.com/office/powerpoint/2010/main" val="246502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9050"/>
            <a:ext cx="7056438" cy="719137"/>
          </a:xfrm>
        </p:spPr>
        <p:txBody>
          <a:bodyPr/>
          <a:lstStyle/>
          <a:p>
            <a:r>
              <a:rPr lang="en-US" altLang="en-US" b="1" dirty="0">
                <a:solidFill>
                  <a:schemeClr val="tx1"/>
                </a:solidFill>
              </a:rPr>
              <a:t>References</a:t>
            </a:r>
          </a:p>
        </p:txBody>
      </p:sp>
      <p:sp>
        <p:nvSpPr>
          <p:cNvPr id="277507" name="Rectangle 3"/>
          <p:cNvSpPr>
            <a:spLocks noGrp="1" noChangeArrowheads="1"/>
          </p:cNvSpPr>
          <p:nvPr>
            <p:ph type="body" idx="1"/>
          </p:nvPr>
        </p:nvSpPr>
        <p:spPr>
          <a:xfrm>
            <a:off x="1908175" y="908050"/>
            <a:ext cx="7056438" cy="5765800"/>
          </a:xfrm>
        </p:spPr>
        <p:txBody>
          <a:bodyPr/>
          <a:lstStyle/>
          <a:p>
            <a:r>
              <a:rPr lang="en-US" sz="2400" dirty="0">
                <a:hlinkClick r:id="rId3"/>
              </a:rPr>
              <a:t>https://www.ukessays.com/essays/english-language</a:t>
            </a:r>
            <a:endParaRPr lang="en-US" sz="2400" dirty="0"/>
          </a:p>
          <a:p>
            <a:r>
              <a:rPr lang="en-US" sz="2400" dirty="0">
                <a:hlinkClick r:id="rId4"/>
              </a:rPr>
              <a:t>https://www.slideshare.net/jsdcuraj/project-ppt-21359799?from_action=save</a:t>
            </a:r>
            <a:endParaRPr lang="en-US" sz="2400" dirty="0"/>
          </a:p>
          <a:p>
            <a:endParaRPr lang="en-GB" altLang="en-US" dirty="0">
              <a:solidFill>
                <a:schemeClr val="tx1">
                  <a:lumMod val="50000"/>
                </a:schemeClr>
              </a:solidFill>
            </a:endParaRPr>
          </a:p>
        </p:txBody>
      </p:sp>
    </p:spTree>
    <p:extLst>
      <p:ext uri="{BB962C8B-B14F-4D97-AF65-F5344CB8AC3E}">
        <p14:creationId xmlns:p14="http://schemas.microsoft.com/office/powerpoint/2010/main" val="403623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5888"/>
            <a:ext cx="7056438" cy="719137"/>
          </a:xfrm>
        </p:spPr>
        <p:txBody>
          <a:bodyPr/>
          <a:lstStyle/>
          <a:p>
            <a:r>
              <a:rPr lang="en-US" altLang="en-US" b="1" dirty="0">
                <a:solidFill>
                  <a:schemeClr val="tx1"/>
                </a:solidFill>
              </a:rPr>
              <a:t>Objectives</a:t>
            </a:r>
          </a:p>
        </p:txBody>
      </p:sp>
      <p:sp>
        <p:nvSpPr>
          <p:cNvPr id="277507" name="Rectangle 3"/>
          <p:cNvSpPr>
            <a:spLocks noGrp="1" noChangeArrowheads="1"/>
          </p:cNvSpPr>
          <p:nvPr>
            <p:ph type="body" idx="1"/>
          </p:nvPr>
        </p:nvSpPr>
        <p:spPr>
          <a:xfrm>
            <a:off x="1908175" y="908050"/>
            <a:ext cx="7056438" cy="5765800"/>
          </a:xfrm>
        </p:spPr>
        <p:txBody>
          <a:bodyPr/>
          <a:lstStyle/>
          <a:p>
            <a:pPr>
              <a:buFont typeface="Wingdings" panose="05000000000000000000" pitchFamily="2" charset="2"/>
              <a:buChar char="Ø"/>
            </a:pPr>
            <a:r>
              <a:rPr lang="en-GB" altLang="en-US" dirty="0">
                <a:solidFill>
                  <a:srgbClr val="000000"/>
                </a:solidFill>
              </a:rPr>
              <a:t>Introduction to steganography</a:t>
            </a:r>
          </a:p>
          <a:p>
            <a:pPr>
              <a:buFont typeface="Wingdings" panose="05000000000000000000" pitchFamily="2" charset="2"/>
              <a:buChar char="Ø"/>
            </a:pPr>
            <a:r>
              <a:rPr lang="en-GB" altLang="en-US" dirty="0">
                <a:solidFill>
                  <a:srgbClr val="000000"/>
                </a:solidFill>
              </a:rPr>
              <a:t>Background	</a:t>
            </a:r>
          </a:p>
          <a:p>
            <a:pPr>
              <a:buFont typeface="Wingdings" panose="05000000000000000000" pitchFamily="2" charset="2"/>
              <a:buChar char="Ø"/>
            </a:pPr>
            <a:r>
              <a:rPr lang="en-GB" altLang="en-US" dirty="0">
                <a:solidFill>
                  <a:srgbClr val="000000"/>
                </a:solidFill>
              </a:rPr>
              <a:t>Problem Statement</a:t>
            </a:r>
          </a:p>
          <a:p>
            <a:pPr>
              <a:buFont typeface="Wingdings" panose="05000000000000000000" pitchFamily="2" charset="2"/>
              <a:buChar char="Ø"/>
            </a:pPr>
            <a:r>
              <a:rPr lang="en-GB" altLang="en-US" dirty="0">
                <a:solidFill>
                  <a:srgbClr val="000000"/>
                </a:solidFill>
              </a:rPr>
              <a:t>Project Scope</a:t>
            </a:r>
          </a:p>
          <a:p>
            <a:pPr>
              <a:buFont typeface="Wingdings" panose="05000000000000000000" pitchFamily="2" charset="2"/>
              <a:buChar char="Ø"/>
            </a:pPr>
            <a:r>
              <a:rPr lang="en-GB" altLang="en-US" dirty="0">
                <a:solidFill>
                  <a:srgbClr val="000000"/>
                </a:solidFill>
              </a:rPr>
              <a:t>Project Objective</a:t>
            </a:r>
          </a:p>
          <a:p>
            <a:pPr>
              <a:buFont typeface="Wingdings" panose="05000000000000000000" pitchFamily="2" charset="2"/>
              <a:buChar char="Ø"/>
            </a:pPr>
            <a:r>
              <a:rPr lang="en-GB" altLang="en-US" dirty="0">
                <a:solidFill>
                  <a:srgbClr val="000000"/>
                </a:solidFill>
              </a:rPr>
              <a:t>Gantt Chart</a:t>
            </a:r>
          </a:p>
          <a:p>
            <a:pPr>
              <a:buFont typeface="Wingdings" panose="05000000000000000000" pitchFamily="2" charset="2"/>
              <a:buChar char="Ø"/>
            </a:pPr>
            <a:r>
              <a:rPr lang="en-GB" altLang="en-US" dirty="0">
                <a:solidFill>
                  <a:srgbClr val="000000"/>
                </a:solidFill>
              </a:rPr>
              <a:t>Tools and Languages</a:t>
            </a:r>
          </a:p>
          <a:p>
            <a:pPr>
              <a:buFont typeface="Wingdings" panose="05000000000000000000" pitchFamily="2" charset="2"/>
              <a:buChar char="Ø"/>
            </a:pPr>
            <a:r>
              <a:rPr lang="en-GB" altLang="en-US" dirty="0">
                <a:solidFill>
                  <a:srgbClr val="000000"/>
                </a:solidFill>
              </a:rPr>
              <a:t>Conclusion</a:t>
            </a:r>
          </a:p>
          <a:p>
            <a:pPr>
              <a:buFont typeface="Wingdings" panose="05000000000000000000" pitchFamily="2" charset="2"/>
              <a:buChar char="Ø"/>
            </a:pPr>
            <a:r>
              <a:rPr lang="en-GB" altLang="en-US" dirty="0">
                <a:solidFill>
                  <a:srgbClr val="000000"/>
                </a:solidFill>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04800" y="304800"/>
            <a:ext cx="8610600" cy="1524000"/>
          </a:xfrm>
        </p:spPr>
        <p:txBody>
          <a:bodyPr/>
          <a:lstStyle/>
          <a:p>
            <a:pPr marL="0" indent="0" algn="ctr">
              <a:buNone/>
            </a:pPr>
            <a:endParaRPr lang="en-US" sz="2000" b="1" dirty="0">
              <a:effectLst>
                <a:outerShdw blurRad="38100" dist="38100" dir="2700000" algn="tl">
                  <a:srgbClr val="000000">
                    <a:alpha val="43137"/>
                  </a:srgbClr>
                </a:outerShdw>
              </a:effectLst>
            </a:endParaRPr>
          </a:p>
          <a:p>
            <a:pPr marL="0" indent="0">
              <a:buNone/>
            </a:pP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828800"/>
            <a:ext cx="7162800" cy="4038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401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430337"/>
          </a:xfrm>
        </p:spPr>
        <p:txBody>
          <a:bodyPr/>
          <a:lstStyle/>
          <a:p>
            <a:r>
              <a:rPr lang="en-US" altLang="en-US" b="1" dirty="0">
                <a:solidFill>
                  <a:schemeClr val="tx1">
                    <a:lumMod val="50000"/>
                  </a:schemeClr>
                </a:solidFill>
              </a:rPr>
              <a:t>Introduction to Steganography</a:t>
            </a:r>
          </a:p>
        </p:txBody>
      </p:sp>
      <p:sp>
        <p:nvSpPr>
          <p:cNvPr id="277507" name="Rectangle 3"/>
          <p:cNvSpPr>
            <a:spLocks noGrp="1" noChangeArrowheads="1"/>
          </p:cNvSpPr>
          <p:nvPr>
            <p:ph type="body" idx="1"/>
          </p:nvPr>
        </p:nvSpPr>
        <p:spPr>
          <a:xfrm>
            <a:off x="1908175" y="1752600"/>
            <a:ext cx="7056438" cy="4921250"/>
          </a:xfrm>
        </p:spPr>
        <p:txBody>
          <a:bodyPr/>
          <a:lstStyle/>
          <a:p>
            <a:pPr>
              <a:buFont typeface="Wingdings" panose="05000000000000000000" pitchFamily="2" charset="2"/>
              <a:buChar char="Ø"/>
            </a:pPr>
            <a:r>
              <a:rPr lang="en-GB" sz="2000" dirty="0">
                <a:solidFill>
                  <a:schemeClr val="tx1">
                    <a:lumMod val="50000"/>
                  </a:schemeClr>
                </a:solidFill>
              </a:rPr>
              <a:t>Steganography comes from the Greek steganos (covered or secret) and graphy (writing or drawing). </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Steganography is defined as "the art of hiding messages inside media files“</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There are many different methods of performing steganography, but we are using LSB (Least Significant Bit) ones. </a:t>
            </a:r>
          </a:p>
        </p:txBody>
      </p:sp>
    </p:spTree>
    <p:extLst>
      <p:ext uri="{BB962C8B-B14F-4D97-AF65-F5344CB8AC3E}">
        <p14:creationId xmlns:p14="http://schemas.microsoft.com/office/powerpoint/2010/main" val="255274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973137"/>
          </a:xfrm>
        </p:spPr>
        <p:txBody>
          <a:bodyPr/>
          <a:lstStyle/>
          <a:p>
            <a:r>
              <a:rPr lang="en-US" altLang="en-US" b="1" dirty="0">
                <a:solidFill>
                  <a:schemeClr val="tx1"/>
                </a:solidFill>
              </a:rPr>
              <a:t>Background</a:t>
            </a:r>
          </a:p>
        </p:txBody>
      </p:sp>
      <p:sp>
        <p:nvSpPr>
          <p:cNvPr id="277507" name="Rectangle 3"/>
          <p:cNvSpPr>
            <a:spLocks noGrp="1" noChangeArrowheads="1"/>
          </p:cNvSpPr>
          <p:nvPr>
            <p:ph type="body" idx="1"/>
          </p:nvPr>
        </p:nvSpPr>
        <p:spPr>
          <a:xfrm>
            <a:off x="1908175" y="1447800"/>
            <a:ext cx="7056438" cy="5226050"/>
          </a:xfrm>
        </p:spPr>
        <p:txBody>
          <a:bodyPr/>
          <a:lstStyle/>
          <a:p>
            <a:pPr>
              <a:buFont typeface="Wingdings" panose="05000000000000000000" pitchFamily="2" charset="2"/>
              <a:buChar char="Ø"/>
            </a:pPr>
            <a:r>
              <a:rPr lang="en-US" sz="2000" dirty="0">
                <a:solidFill>
                  <a:schemeClr val="tx1">
                    <a:lumMod val="50000"/>
                  </a:schemeClr>
                </a:solidFill>
              </a:rPr>
              <a:t>Steganography is an ancient technique of covert communication. </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The earliest form of Steganography has been reported by the Chinese.</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 A king named Histiaeus encouraged the Aristagoras of Miletus to revolt against the Persian king. He used to tonsure the head of his most trusted servants and tattooed the scalps with secret message and waited for the hair to grow. </a:t>
            </a:r>
            <a:endParaRPr lang="en-GB" altLang="en-US" sz="2000" dirty="0">
              <a:solidFill>
                <a:schemeClr val="tx1">
                  <a:lumMod val="50000"/>
                </a:schemeClr>
              </a:solidFill>
            </a:endParaRPr>
          </a:p>
        </p:txBody>
      </p:sp>
    </p:spTree>
    <p:extLst>
      <p:ext uri="{BB962C8B-B14F-4D97-AF65-F5344CB8AC3E}">
        <p14:creationId xmlns:p14="http://schemas.microsoft.com/office/powerpoint/2010/main" val="386059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solidFill>
                <a:latin typeface="Tahoma" panose="020B0604030504040204" pitchFamily="34" charset="0"/>
              </a:rPr>
              <a:t>Problem Statement</a:t>
            </a:r>
            <a:endParaRPr lang="en-US" altLang="en-US" b="1" dirty="0">
              <a:solidFill>
                <a:schemeClr val="tx1"/>
              </a:solidFill>
            </a:endParaRPr>
          </a:p>
        </p:txBody>
      </p:sp>
      <p:sp>
        <p:nvSpPr>
          <p:cNvPr id="277507" name="Rectangle 3"/>
          <p:cNvSpPr>
            <a:spLocks noGrp="1" noChangeArrowheads="1"/>
          </p:cNvSpPr>
          <p:nvPr>
            <p:ph type="body" idx="1"/>
          </p:nvPr>
        </p:nvSpPr>
        <p:spPr>
          <a:xfrm>
            <a:off x="1908175" y="1676400"/>
            <a:ext cx="7056438" cy="4997450"/>
          </a:xfrm>
        </p:spPr>
        <p:txBody>
          <a:bodyPr/>
          <a:lstStyle/>
          <a:p>
            <a:pPr>
              <a:buFont typeface="Wingdings" panose="05000000000000000000" pitchFamily="2" charset="2"/>
              <a:buChar char="Ø"/>
            </a:pPr>
            <a:r>
              <a:rPr lang="en-US" sz="2000" dirty="0">
                <a:solidFill>
                  <a:schemeClr val="tx1">
                    <a:lumMod val="50000"/>
                  </a:schemeClr>
                </a:solidFill>
              </a:rPr>
              <a:t>How can we send a secret message to the destination.</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Small Size text.</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 Other steganography </a:t>
            </a:r>
            <a:r>
              <a:rPr lang="en-GB" sz="2000" dirty="0">
                <a:solidFill>
                  <a:schemeClr val="tx1">
                    <a:lumMod val="50000"/>
                  </a:schemeClr>
                </a:solidFill>
              </a:rPr>
              <a:t>applications change the original image type into other type. </a:t>
            </a:r>
            <a:endParaRPr lang="en-GB" altLang="en-US" sz="2000" dirty="0">
              <a:solidFill>
                <a:schemeClr val="tx1">
                  <a:lumMod val="50000"/>
                </a:schemeClr>
              </a:solidFill>
            </a:endParaRPr>
          </a:p>
        </p:txBody>
      </p:sp>
    </p:spTree>
    <p:extLst>
      <p:ext uri="{BB962C8B-B14F-4D97-AF65-F5344CB8AC3E}">
        <p14:creationId xmlns:p14="http://schemas.microsoft.com/office/powerpoint/2010/main" val="20177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049337"/>
          </a:xfrm>
        </p:spPr>
        <p:txBody>
          <a:bodyPr/>
          <a:lstStyle/>
          <a:p>
            <a:r>
              <a:rPr lang="en-US" altLang="en-US" b="1" dirty="0">
                <a:solidFill>
                  <a:schemeClr val="tx1"/>
                </a:solidFill>
              </a:rPr>
              <a:t>Project Scope</a:t>
            </a:r>
          </a:p>
        </p:txBody>
      </p:sp>
      <p:sp>
        <p:nvSpPr>
          <p:cNvPr id="277507" name="Rectangle 3"/>
          <p:cNvSpPr>
            <a:spLocks noGrp="1" noChangeArrowheads="1"/>
          </p:cNvSpPr>
          <p:nvPr>
            <p:ph type="body" idx="1"/>
          </p:nvPr>
        </p:nvSpPr>
        <p:spPr>
          <a:xfrm>
            <a:off x="1904365" y="1371600"/>
            <a:ext cx="7060248" cy="5302250"/>
          </a:xfrm>
        </p:spPr>
        <p:txBody>
          <a:bodyPr/>
          <a:lstStyle/>
          <a:p>
            <a:pPr>
              <a:buNone/>
            </a:pPr>
            <a:r>
              <a:rPr lang="en-GB" sz="2000" dirty="0">
                <a:solidFill>
                  <a:schemeClr val="tx1">
                    <a:lumMod val="50000"/>
                  </a:schemeClr>
                </a:solidFill>
                <a:effectLst/>
              </a:rPr>
              <a:t>	This application will be accessed through a Mobile application anyone with an internet connection can use it. There will be a special mobile app for IOS and Android which the users can easily download and use on their devices. </a:t>
            </a:r>
          </a:p>
          <a:p>
            <a:pPr>
              <a:buNone/>
            </a:pPr>
            <a:endParaRPr lang="en-GB" sz="2000" dirty="0">
              <a:solidFill>
                <a:schemeClr val="tx1">
                  <a:lumMod val="50000"/>
                </a:schemeClr>
              </a:solidFill>
            </a:endParaRPr>
          </a:p>
          <a:p>
            <a:pPr lvl="1">
              <a:lnSpc>
                <a:spcPct val="150000"/>
              </a:lnSpc>
              <a:buFont typeface="Wingdings" panose="05000000000000000000" pitchFamily="2" charset="2"/>
              <a:buChar char="Ø"/>
            </a:pPr>
            <a:r>
              <a:rPr lang="en-GB" sz="2000" b="0" dirty="0">
                <a:solidFill>
                  <a:schemeClr val="tx1">
                    <a:lumMod val="50000"/>
                  </a:schemeClr>
                </a:solidFill>
              </a:rPr>
              <a:t>Helpful for Users.</a:t>
            </a:r>
          </a:p>
          <a:p>
            <a:pPr lvl="1">
              <a:lnSpc>
                <a:spcPct val="150000"/>
              </a:lnSpc>
              <a:buFont typeface="Wingdings" panose="05000000000000000000" pitchFamily="2" charset="2"/>
              <a:buChar char="Ø"/>
            </a:pPr>
            <a:r>
              <a:rPr lang="en-GB" sz="2000" b="0" dirty="0">
                <a:solidFill>
                  <a:schemeClr val="tx1">
                    <a:lumMod val="50000"/>
                  </a:schemeClr>
                </a:solidFill>
              </a:rPr>
              <a:t>Easy to Use.</a:t>
            </a:r>
          </a:p>
          <a:p>
            <a:pPr lvl="1">
              <a:lnSpc>
                <a:spcPct val="150000"/>
              </a:lnSpc>
              <a:buFont typeface="Wingdings" panose="05000000000000000000" pitchFamily="2" charset="2"/>
              <a:buChar char="Ø"/>
            </a:pPr>
            <a:r>
              <a:rPr lang="en-GB" sz="2000" b="0" dirty="0">
                <a:solidFill>
                  <a:schemeClr val="tx1">
                    <a:lumMod val="50000"/>
                  </a:schemeClr>
                </a:solidFill>
              </a:rPr>
              <a:t>High secured Steganography Algorithm.</a:t>
            </a:r>
          </a:p>
          <a:p>
            <a:pPr lvl="1">
              <a:lnSpc>
                <a:spcPct val="150000"/>
              </a:lnSpc>
              <a:buFont typeface="Wingdings" panose="05000000000000000000" pitchFamily="2" charset="2"/>
              <a:buChar char="Ø"/>
            </a:pPr>
            <a:r>
              <a:rPr lang="en-GB" sz="2000" b="0" dirty="0">
                <a:solidFill>
                  <a:schemeClr val="tx1">
                    <a:lumMod val="50000"/>
                  </a:schemeClr>
                </a:solidFill>
              </a:rPr>
              <a:t>Helpful against Information hackers.</a:t>
            </a:r>
            <a:endParaRPr lang="en-US" sz="2000" b="0" dirty="0">
              <a:solidFill>
                <a:schemeClr val="tx1">
                  <a:lumMod val="50000"/>
                </a:schemeClr>
              </a:solidFill>
              <a:effectLst/>
            </a:endParaRPr>
          </a:p>
          <a:p>
            <a:pPr>
              <a:buNone/>
            </a:pPr>
            <a:endParaRPr lang="en-IN" sz="2000" b="1" dirty="0">
              <a:solidFill>
                <a:schemeClr val="tx1">
                  <a:lumMod val="50000"/>
                </a:schemeClr>
              </a:solidFill>
            </a:endParaRPr>
          </a:p>
          <a:p>
            <a:pPr marL="0" indent="0">
              <a:buNone/>
            </a:pPr>
            <a:endParaRPr lang="en-GB" altLang="en-US" sz="2000" dirty="0">
              <a:solidFill>
                <a:schemeClr val="tx1">
                  <a:lumMod val="50000"/>
                </a:schemeClr>
              </a:solidFill>
            </a:endParaRPr>
          </a:p>
        </p:txBody>
      </p:sp>
    </p:spTree>
    <p:extLst>
      <p:ext uri="{BB962C8B-B14F-4D97-AF65-F5344CB8AC3E}">
        <p14:creationId xmlns:p14="http://schemas.microsoft.com/office/powerpoint/2010/main" val="233377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solidFill>
              </a:rPr>
              <a:t>Project Objectives</a:t>
            </a:r>
          </a:p>
        </p:txBody>
      </p:sp>
      <p:sp>
        <p:nvSpPr>
          <p:cNvPr id="277507" name="Rectangle 3"/>
          <p:cNvSpPr>
            <a:spLocks noGrp="1" noChangeArrowheads="1"/>
          </p:cNvSpPr>
          <p:nvPr>
            <p:ph type="body" idx="1"/>
          </p:nvPr>
        </p:nvSpPr>
        <p:spPr>
          <a:xfrm>
            <a:off x="1904365" y="1371600"/>
            <a:ext cx="7060248" cy="5302250"/>
          </a:xfrm>
        </p:spPr>
        <p:txBody>
          <a:bodyPr/>
          <a:lstStyle/>
          <a:p>
            <a:pPr>
              <a:buNone/>
            </a:pPr>
            <a:r>
              <a:rPr lang="en-US" sz="2000" dirty="0">
                <a:solidFill>
                  <a:schemeClr val="tx1">
                    <a:lumMod val="50000"/>
                  </a:schemeClr>
                </a:solidFill>
              </a:rPr>
              <a:t>Main concern of our project is data security and some other objectives are:</a:t>
            </a:r>
          </a:p>
          <a:p>
            <a:pPr lvl="1">
              <a:buFont typeface="Wingdings" panose="05000000000000000000" pitchFamily="2" charset="2"/>
              <a:buChar char="Ø"/>
            </a:pPr>
            <a:endParaRPr lang="en-US" sz="2000" b="0" dirty="0">
              <a:solidFill>
                <a:schemeClr val="tx1">
                  <a:lumMod val="50000"/>
                </a:schemeClr>
              </a:solidFill>
            </a:endParaRPr>
          </a:p>
          <a:p>
            <a:pPr lvl="1">
              <a:buFont typeface="Wingdings" panose="05000000000000000000" pitchFamily="2" charset="2"/>
              <a:buChar char="Ø"/>
            </a:pPr>
            <a:r>
              <a:rPr lang="en-GB" sz="2000" b="0" dirty="0">
                <a:solidFill>
                  <a:schemeClr val="tx1">
                    <a:lumMod val="50000"/>
                  </a:schemeClr>
                </a:solidFill>
              </a:rPr>
              <a:t>To store a secret message in image.</a:t>
            </a:r>
          </a:p>
          <a:p>
            <a:pPr lvl="1">
              <a:lnSpc>
                <a:spcPct val="150000"/>
              </a:lnSpc>
              <a:buFont typeface="Wingdings" panose="05000000000000000000" pitchFamily="2" charset="2"/>
              <a:buChar char="Ø"/>
            </a:pPr>
            <a:endParaRPr lang="en-US" sz="2000" b="0" dirty="0">
              <a:solidFill>
                <a:schemeClr val="tx1">
                  <a:lumMod val="50000"/>
                </a:schemeClr>
              </a:solidFill>
            </a:endParaRPr>
          </a:p>
          <a:p>
            <a:pPr lvl="1">
              <a:buFont typeface="Wingdings" panose="05000000000000000000" pitchFamily="2" charset="2"/>
              <a:buChar char="Ø"/>
            </a:pPr>
            <a:r>
              <a:rPr lang="en-GB" sz="2000" b="0" dirty="0">
                <a:solidFill>
                  <a:schemeClr val="tx1">
                    <a:lumMod val="50000"/>
                  </a:schemeClr>
                </a:solidFill>
              </a:rPr>
              <a:t>To send the encrypted image to the receiver.</a:t>
            </a:r>
          </a:p>
          <a:p>
            <a:pPr lvl="1">
              <a:lnSpc>
                <a:spcPct val="150000"/>
              </a:lnSpc>
              <a:buFont typeface="Wingdings" panose="05000000000000000000" pitchFamily="2" charset="2"/>
              <a:buChar char="Ø"/>
            </a:pPr>
            <a:endParaRPr lang="en-US" sz="2000" b="0" dirty="0">
              <a:solidFill>
                <a:schemeClr val="tx1">
                  <a:lumMod val="50000"/>
                </a:schemeClr>
              </a:solidFill>
            </a:endParaRPr>
          </a:p>
          <a:p>
            <a:pPr lvl="1">
              <a:buFont typeface="Wingdings" panose="05000000000000000000" pitchFamily="2" charset="2"/>
              <a:buChar char="Ø"/>
            </a:pPr>
            <a:r>
              <a:rPr lang="en-GB" sz="2000" b="0" dirty="0">
                <a:solidFill>
                  <a:schemeClr val="tx1">
                    <a:lumMod val="50000"/>
                  </a:schemeClr>
                </a:solidFill>
              </a:rPr>
              <a:t>To protect the image from being viewed by third party.</a:t>
            </a:r>
          </a:p>
          <a:p>
            <a:pPr lvl="1">
              <a:lnSpc>
                <a:spcPct val="150000"/>
              </a:lnSpc>
              <a:buFont typeface="Wingdings" panose="05000000000000000000" pitchFamily="2" charset="2"/>
              <a:buChar char="Ø"/>
            </a:pPr>
            <a:endParaRPr lang="en-US" sz="2000" b="0" dirty="0">
              <a:solidFill>
                <a:schemeClr val="tx1">
                  <a:lumMod val="50000"/>
                </a:schemeClr>
              </a:solidFill>
            </a:endParaRPr>
          </a:p>
          <a:p>
            <a:pPr lvl="1">
              <a:buFont typeface="Wingdings" panose="05000000000000000000" pitchFamily="2" charset="2"/>
              <a:buChar char="Ø"/>
            </a:pPr>
            <a:r>
              <a:rPr lang="en-GB" sz="2000" b="0" dirty="0">
                <a:solidFill>
                  <a:schemeClr val="tx1">
                    <a:lumMod val="50000"/>
                  </a:schemeClr>
                </a:solidFill>
              </a:rPr>
              <a:t>To restore the stored message in image.</a:t>
            </a:r>
            <a:endParaRPr lang="en-US" sz="2000" b="0" dirty="0">
              <a:solidFill>
                <a:schemeClr val="tx1">
                  <a:lumMod val="50000"/>
                </a:schemeClr>
              </a:solidFill>
            </a:endParaRPr>
          </a:p>
        </p:txBody>
      </p:sp>
    </p:spTree>
    <p:extLst>
      <p:ext uri="{BB962C8B-B14F-4D97-AF65-F5344CB8AC3E}">
        <p14:creationId xmlns:p14="http://schemas.microsoft.com/office/powerpoint/2010/main" val="301052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lumMod val="50000"/>
                  </a:schemeClr>
                </a:solidFill>
                <a:ea typeface="Tahoma" panose="020B0604030504040204" pitchFamily="34" charset="0"/>
                <a:cs typeface="Tahoma" panose="020B0604030504040204" pitchFamily="34" charset="0"/>
              </a:rPr>
              <a:t>Procedure</a:t>
            </a:r>
          </a:p>
        </p:txBody>
      </p:sp>
      <p:pic>
        <p:nvPicPr>
          <p:cNvPr id="5" name="Picture 4">
            <a:extLst>
              <a:ext uri="{FF2B5EF4-FFF2-40B4-BE49-F238E27FC236}">
                <a16:creationId xmlns:a16="http://schemas.microsoft.com/office/drawing/2014/main" id="{B14BB37F-9997-4972-B824-3F292B0D9177}"/>
              </a:ext>
            </a:extLst>
          </p:cNvPr>
          <p:cNvPicPr>
            <a:picLocks noChangeAspect="1"/>
          </p:cNvPicPr>
          <p:nvPr/>
        </p:nvPicPr>
        <p:blipFill rotWithShape="1">
          <a:blip r:embed="rId3">
            <a:extLst>
              <a:ext uri="{28A0092B-C50C-407E-A947-70E740481C1C}">
                <a14:useLocalDpi xmlns:a14="http://schemas.microsoft.com/office/drawing/2010/main" val="0"/>
              </a:ext>
            </a:extLst>
          </a:blip>
          <a:srcRect t="1801"/>
          <a:stretch/>
        </p:blipFill>
        <p:spPr>
          <a:xfrm>
            <a:off x="1991162" y="1338469"/>
            <a:ext cx="7056438" cy="5349667"/>
          </a:xfrm>
          <a:prstGeom prst="rect">
            <a:avLst/>
          </a:prstGeom>
        </p:spPr>
      </p:pic>
    </p:spTree>
    <p:extLst>
      <p:ext uri="{BB962C8B-B14F-4D97-AF65-F5344CB8AC3E}">
        <p14:creationId xmlns:p14="http://schemas.microsoft.com/office/powerpoint/2010/main" val="1778671825"/>
      </p:ext>
    </p:extLst>
  </p:cSld>
  <p:clrMapOvr>
    <a:masterClrMapping/>
  </p:clrMapOvr>
</p:sld>
</file>

<file path=ppt/theme/theme1.xml><?xml version="1.0" encoding="utf-8"?>
<a:theme xmlns:a="http://schemas.openxmlformats.org/drawingml/2006/main" name="template">
  <a:themeElements>
    <a:clrScheme name="template 12">
      <a:dk1>
        <a:srgbClr val="4D4D4D"/>
      </a:dk1>
      <a:lt1>
        <a:srgbClr val="FFFFFF"/>
      </a:lt1>
      <a:dk2>
        <a:srgbClr val="4D4D4D"/>
      </a:dk2>
      <a:lt2>
        <a:srgbClr val="0F3F68"/>
      </a:lt2>
      <a:accent1>
        <a:srgbClr val="30A6DF"/>
      </a:accent1>
      <a:accent2>
        <a:srgbClr val="76D0F8"/>
      </a:accent2>
      <a:accent3>
        <a:srgbClr val="FFFFFF"/>
      </a:accent3>
      <a:accent4>
        <a:srgbClr val="404040"/>
      </a:accent4>
      <a:accent5>
        <a:srgbClr val="ADD0EC"/>
      </a:accent5>
      <a:accent6>
        <a:srgbClr val="6ABCE1"/>
      </a:accent6>
      <a:hlink>
        <a:srgbClr val="1F7BBC"/>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519E"/>
        </a:lt2>
        <a:accent1>
          <a:srgbClr val="037AB9"/>
        </a:accent1>
        <a:accent2>
          <a:srgbClr val="019ACD"/>
        </a:accent2>
        <a:accent3>
          <a:srgbClr val="FFFFFF"/>
        </a:accent3>
        <a:accent4>
          <a:srgbClr val="404040"/>
        </a:accent4>
        <a:accent5>
          <a:srgbClr val="AABED9"/>
        </a:accent5>
        <a:accent6>
          <a:srgbClr val="018BBA"/>
        </a:accent6>
        <a:hlink>
          <a:srgbClr val="B0A6C9"/>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A3384"/>
        </a:lt2>
        <a:accent1>
          <a:srgbClr val="3075D1"/>
        </a:accent1>
        <a:accent2>
          <a:srgbClr val="63B1FF"/>
        </a:accent2>
        <a:accent3>
          <a:srgbClr val="FFFFFF"/>
        </a:accent3>
        <a:accent4>
          <a:srgbClr val="404040"/>
        </a:accent4>
        <a:accent5>
          <a:srgbClr val="ADBDE5"/>
        </a:accent5>
        <a:accent6>
          <a:srgbClr val="59A0E7"/>
        </a:accent6>
        <a:hlink>
          <a:srgbClr val="4390E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2B7A"/>
        </a:lt2>
        <a:accent1>
          <a:srgbClr val="50AAFF"/>
        </a:accent1>
        <a:accent2>
          <a:srgbClr val="5182BA"/>
        </a:accent2>
        <a:accent3>
          <a:srgbClr val="FFFFFF"/>
        </a:accent3>
        <a:accent4>
          <a:srgbClr val="404040"/>
        </a:accent4>
        <a:accent5>
          <a:srgbClr val="B3D2FF"/>
        </a:accent5>
        <a:accent6>
          <a:srgbClr val="4975A8"/>
        </a:accent6>
        <a:hlink>
          <a:srgbClr val="87C5FF"/>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246D"/>
        </a:lt2>
        <a:accent1>
          <a:srgbClr val="225FB3"/>
        </a:accent1>
        <a:accent2>
          <a:srgbClr val="4EA8FF"/>
        </a:accent2>
        <a:accent3>
          <a:srgbClr val="FFFFFF"/>
        </a:accent3>
        <a:accent4>
          <a:srgbClr val="404040"/>
        </a:accent4>
        <a:accent5>
          <a:srgbClr val="ABB6D6"/>
        </a:accent5>
        <a:accent6>
          <a:srgbClr val="4698E7"/>
        </a:accent6>
        <a:hlink>
          <a:srgbClr val="61BFFF"/>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236E"/>
        </a:lt2>
        <a:accent1>
          <a:srgbClr val="7399BE"/>
        </a:accent1>
        <a:accent2>
          <a:srgbClr val="4FA7FF"/>
        </a:accent2>
        <a:accent3>
          <a:srgbClr val="FFFFFF"/>
        </a:accent3>
        <a:accent4>
          <a:srgbClr val="404040"/>
        </a:accent4>
        <a:accent5>
          <a:srgbClr val="BCCADB"/>
        </a:accent5>
        <a:accent6>
          <a:srgbClr val="4797E7"/>
        </a:accent6>
        <a:hlink>
          <a:srgbClr val="D5E5F4"/>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246C"/>
        </a:lt2>
        <a:accent1>
          <a:srgbClr val="1C79DA"/>
        </a:accent1>
        <a:accent2>
          <a:srgbClr val="5DB9FF"/>
        </a:accent2>
        <a:accent3>
          <a:srgbClr val="FFFFFF"/>
        </a:accent3>
        <a:accent4>
          <a:srgbClr val="404040"/>
        </a:accent4>
        <a:accent5>
          <a:srgbClr val="ABBEEA"/>
        </a:accent5>
        <a:accent6>
          <a:srgbClr val="53A7E7"/>
        </a:accent6>
        <a:hlink>
          <a:srgbClr val="0766BD"/>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2D6A"/>
        </a:lt2>
        <a:accent1>
          <a:srgbClr val="969696"/>
        </a:accent1>
        <a:accent2>
          <a:srgbClr val="46BBF5"/>
        </a:accent2>
        <a:accent3>
          <a:srgbClr val="FFFFFF"/>
        </a:accent3>
        <a:accent4>
          <a:srgbClr val="404040"/>
        </a:accent4>
        <a:accent5>
          <a:srgbClr val="C9C9C9"/>
        </a:accent5>
        <a:accent6>
          <a:srgbClr val="3FA9DE"/>
        </a:accent6>
        <a:hlink>
          <a:srgbClr val="104674"/>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3436C"/>
        </a:lt2>
        <a:accent1>
          <a:srgbClr val="1F8FD0"/>
        </a:accent1>
        <a:accent2>
          <a:srgbClr val="2E3CA1"/>
        </a:accent2>
        <a:accent3>
          <a:srgbClr val="FFFFFF"/>
        </a:accent3>
        <a:accent4>
          <a:srgbClr val="404040"/>
        </a:accent4>
        <a:accent5>
          <a:srgbClr val="ABC6E4"/>
        </a:accent5>
        <a:accent6>
          <a:srgbClr val="293591"/>
        </a:accent6>
        <a:hlink>
          <a:srgbClr val="9B999A"/>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104573"/>
        </a:lt2>
        <a:accent1>
          <a:srgbClr val="46BBF6"/>
        </a:accent1>
        <a:accent2>
          <a:srgbClr val="63C8F6"/>
        </a:accent2>
        <a:accent3>
          <a:srgbClr val="FFFFFF"/>
        </a:accent3>
        <a:accent4>
          <a:srgbClr val="404040"/>
        </a:accent4>
        <a:accent5>
          <a:srgbClr val="B0DAFA"/>
        </a:accent5>
        <a:accent6>
          <a:srgbClr val="59B5DF"/>
        </a:accent6>
        <a:hlink>
          <a:srgbClr val="CBA47A"/>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0F3F68"/>
        </a:lt2>
        <a:accent1>
          <a:srgbClr val="30A6DF"/>
        </a:accent1>
        <a:accent2>
          <a:srgbClr val="76D0F8"/>
        </a:accent2>
        <a:accent3>
          <a:srgbClr val="FFFFFF"/>
        </a:accent3>
        <a:accent4>
          <a:srgbClr val="404040"/>
        </a:accent4>
        <a:accent5>
          <a:srgbClr val="ADD0EC"/>
        </a:accent5>
        <a:accent6>
          <a:srgbClr val="6ABCE1"/>
        </a:accent6>
        <a:hlink>
          <a:srgbClr val="1F7BBC"/>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388</TotalTime>
  <Words>341</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Tahoma</vt:lpstr>
      <vt:lpstr>Wingdings</vt:lpstr>
      <vt:lpstr>template</vt:lpstr>
      <vt:lpstr>AN ANDROID APPLICATION WHICH SENDS ENCRYPTED MULTIMEDIA MESSAGE</vt:lpstr>
      <vt:lpstr>Objectives</vt:lpstr>
      <vt:lpstr>PowerPoint Presentation</vt:lpstr>
      <vt:lpstr>Introduction to Steganography</vt:lpstr>
      <vt:lpstr>Background</vt:lpstr>
      <vt:lpstr>Problem Statement</vt:lpstr>
      <vt:lpstr>Project Scope</vt:lpstr>
      <vt:lpstr>Project Objectives</vt:lpstr>
      <vt:lpstr>Procedure</vt:lpstr>
      <vt:lpstr>Tool and Languages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murtuza mehdi</dc:creator>
  <cp:lastModifiedBy>Naveen</cp:lastModifiedBy>
  <cp:revision>18</cp:revision>
  <dcterms:created xsi:type="dcterms:W3CDTF">2019-07-02T10:23:47Z</dcterms:created>
  <dcterms:modified xsi:type="dcterms:W3CDTF">2019-07-02T21:29:20Z</dcterms:modified>
</cp:coreProperties>
</file>