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12192000" cy="6858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91"/>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
        <p:cNvGrpSpPr/>
        <p:nvPr/>
      </p:nvGrpSpPr>
      <p:grpSpPr>
        <a:xfrm>
          <a:off x="0" y="0"/>
          <a:ext cx="0" cy="0"/>
          <a:chOff x="0" y="0"/>
          <a:chExt cx="0" cy="0"/>
        </a:xfrm>
      </p:grpSpPr>
      <p:grpSp>
        <p:nvGrpSpPr>
          <p:cNvPr id="28" name="Google Shape;28;p1"/>
          <p:cNvGrpSpPr/>
          <p:nvPr/>
        </p:nvGrpSpPr>
        <p:grpSpPr>
          <a:xfrm>
            <a:off x="876299" y="990600"/>
            <a:ext cx="1743075" cy="1333500"/>
            <a:chOff x="742950" y="1104900"/>
            <a:chExt cx="1743075" cy="1333500"/>
          </a:xfrm>
        </p:grpSpPr>
        <p:sp>
          <p:nvSpPr>
            <p:cNvPr id="29" name="Google Shape;29;p1"/>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 name="Google Shape;30;p1"/>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31" name="Google Shape;31;p1"/>
          <p:cNvSpPr/>
          <p:nvPr/>
        </p:nvSpPr>
        <p:spPr>
          <a:xfrm>
            <a:off x="3752850" y="1190625"/>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2" name="Google Shape;32;p1"/>
          <p:cNvSpPr/>
          <p:nvPr/>
        </p:nvSpPr>
        <p:spPr>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 name="Google Shape;33;p1"/>
          <p:cNvSpPr txBox="1">
            <a:spLocks noGrp="1"/>
          </p:cNvSpPr>
          <p:nvPr>
            <p:ph type="ctrTitle"/>
          </p:nvPr>
        </p:nvSpPr>
        <p:spPr>
          <a:xfrm>
            <a:off x="-828675" y="19665"/>
            <a:ext cx="9982200" cy="1001700"/>
          </a:xfrm>
          <a:prstGeom prst="rect">
            <a:avLst/>
          </a:prstGeom>
          <a:noFill/>
          <a:ln>
            <a:noFill/>
          </a:ln>
        </p:spPr>
        <p:txBody>
          <a:bodyPr spcFirstLastPara="1" wrap="square" lIns="0" tIns="16500" rIns="0" bIns="0" anchor="t" anchorCtr="0">
            <a:spAutoFit/>
          </a:bodyPr>
          <a:lstStyle/>
          <a:p>
            <a:pPr marL="3213735" lvl="0" indent="0" algn="l" rtl="0">
              <a:spcBef>
                <a:spcPts val="0"/>
              </a:spcBef>
              <a:spcAft>
                <a:spcPts val="0"/>
              </a:spcAft>
              <a:buNone/>
            </a:pPr>
            <a:r>
              <a:rPr lang="en-US" b="1">
                <a:solidFill>
                  <a:srgbClr val="0F0F0F"/>
                </a:solidFill>
                <a:latin typeface="Times New Roman"/>
                <a:ea typeface="Times New Roman"/>
                <a:cs typeface="Times New Roman"/>
                <a:sym typeface="Times New Roman"/>
              </a:rPr>
              <a:t>Employee Data Analysis using Excel</a:t>
            </a:r>
            <a:r>
              <a:rPr lang="en-US" b="1" i="0">
                <a:solidFill>
                  <a:srgbClr val="0F0F0F"/>
                </a:solidFill>
                <a:latin typeface="Times New Roman"/>
                <a:ea typeface="Times New Roman"/>
                <a:cs typeface="Times New Roman"/>
                <a:sym typeface="Times New Roman"/>
              </a:rPr>
              <a:t> </a:t>
            </a:r>
            <a:br>
              <a:rPr lang="en-US" b="1" i="0">
                <a:solidFill>
                  <a:srgbClr val="0F0F0F"/>
                </a:solidFill>
                <a:latin typeface="Roboto"/>
                <a:ea typeface="Roboto"/>
                <a:cs typeface="Roboto"/>
                <a:sym typeface="Roboto"/>
              </a:rPr>
            </a:br>
            <a:endParaRPr/>
          </a:p>
        </p:txBody>
      </p:sp>
      <p:pic>
        <p:nvPicPr>
          <p:cNvPr id="34" name="Google Shape;34;p1"/>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35" name="Google Shape;35;p1"/>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1</a:t>
            </a:fld>
            <a:endParaRPr/>
          </a:p>
        </p:txBody>
      </p:sp>
      <p:sp>
        <p:nvSpPr>
          <p:cNvPr id="36" name="Google Shape;36;p1"/>
          <p:cNvSpPr txBox="1"/>
          <p:nvPr/>
        </p:nvSpPr>
        <p:spPr>
          <a:xfrm>
            <a:off x="2619374" y="3183450"/>
            <a:ext cx="8610600" cy="19389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chemeClr val="dk1"/>
                </a:solidFill>
                <a:latin typeface="Calibri"/>
                <a:ea typeface="Calibri"/>
                <a:cs typeface="Calibri"/>
                <a:sym typeface="Calibri"/>
              </a:rPr>
              <a:t>STUDENT NAME: A. SABA PARVEEN</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REGISTER NO:312220184</a:t>
            </a:r>
            <a:endParaRPr dirty="0"/>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DEPARTMENT: B.COM </a:t>
            </a:r>
            <a:endParaRPr dirty="0"/>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COLLEGE: JEPPIAAR COLLEGE OF ARTS AND SCIENCE</a:t>
            </a:r>
            <a:endParaRPr dirty="0"/>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           </a:t>
            </a:r>
            <a:endParaRPr sz="2400" dirty="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9"/>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13" name="Google Shape;113;p9"/>
          <p:cNvPicPr preferRelativeResize="0"/>
          <p:nvPr/>
        </p:nvPicPr>
        <p:blipFill rotWithShape="1">
          <a:blip r:embed="rId2">
            <a:alphaModFix/>
          </a:blip>
          <a:srcRect/>
          <a:stretch/>
        </p:blipFill>
        <p:spPr>
          <a:xfrm>
            <a:off x="1666875" y="6467475"/>
            <a:ext cx="76200" cy="177800"/>
          </a:xfrm>
          <a:prstGeom prst="rect">
            <a:avLst/>
          </a:prstGeom>
          <a:noFill/>
          <a:ln>
            <a:noFill/>
          </a:ln>
        </p:spPr>
      </p:pic>
      <p:sp>
        <p:nvSpPr>
          <p:cNvPr id="114" name="Google Shape;114;p9"/>
          <p:cNvSpPr txBox="1"/>
          <p:nvPr/>
        </p:nvSpPr>
        <p:spPr>
          <a:xfrm>
            <a:off x="11277218" y="6473337"/>
            <a:ext cx="228600" cy="19170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115" name="Google Shape;115;p9"/>
          <p:cNvSpPr txBox="1"/>
          <p:nvPr/>
        </p:nvSpPr>
        <p:spPr>
          <a:xfrm>
            <a:off x="739775" y="291147"/>
            <a:ext cx="3303900" cy="75810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4800" b="1">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116" name="Google Shape;116;p9"/>
          <p:cNvSpPr/>
          <p:nvPr/>
        </p:nvSpPr>
        <p:spPr>
          <a:xfrm>
            <a:off x="10058400" y="525141"/>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7" name="Google Shape;117;p9"/>
          <p:cNvSpPr txBox="1"/>
          <p:nvPr/>
        </p:nvSpPr>
        <p:spPr>
          <a:xfrm flipH="1">
            <a:off x="1666950" y="1886150"/>
            <a:ext cx="7518300" cy="44946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r>
              <a:rPr lang="en-US" sz="3500" b="1"/>
              <a:t>Use machine learning and data analytics to create predictive models that assess health risks and recommend personalized actions. Techniques may include time-series analysis, anomaly detection, and reinforcement learning.</a:t>
            </a:r>
            <a:endParaRPr sz="3500" b="1"/>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0"/>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0" name="Google Shape;120;p10"/>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1" name="Google Shape;121;p10"/>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22" name="Google Shape;122;p10"/>
          <p:cNvPicPr preferRelativeResize="0"/>
          <p:nvPr/>
        </p:nvPicPr>
        <p:blipFill rotWithShape="1">
          <a:blip r:embed="rId2">
            <a:alphaModFix/>
          </a:blip>
          <a:srcRect/>
          <a:stretch/>
        </p:blipFill>
        <p:spPr>
          <a:xfrm>
            <a:off x="1666875" y="6467475"/>
            <a:ext cx="76200" cy="177800"/>
          </a:xfrm>
          <a:prstGeom prst="rect">
            <a:avLst/>
          </a:prstGeom>
          <a:noFill/>
          <a:ln>
            <a:noFill/>
          </a:ln>
        </p:spPr>
      </p:pic>
      <p:sp>
        <p:nvSpPr>
          <p:cNvPr id="123" name="Google Shape;123;p10"/>
          <p:cNvSpPr txBox="1">
            <a:spLocks noGrp="1"/>
          </p:cNvSpPr>
          <p:nvPr>
            <p:ph type="title"/>
          </p:nvPr>
        </p:nvSpPr>
        <p:spPr>
          <a:xfrm>
            <a:off x="755332" y="385444"/>
            <a:ext cx="2437200" cy="75810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RESULTS</a:t>
            </a:r>
            <a:endParaRPr/>
          </a:p>
        </p:txBody>
      </p:sp>
      <p:sp>
        <p:nvSpPr>
          <p:cNvPr id="124" name="Google Shape;124;p10"/>
          <p:cNvSpPr txBox="1"/>
          <p:nvPr/>
        </p:nvSpPr>
        <p:spPr>
          <a:xfrm>
            <a:off x="11277218" y="6473337"/>
            <a:ext cx="228600" cy="19170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11</a:t>
            </a:fld>
            <a:endParaRPr sz="1100">
              <a:solidFill>
                <a:schemeClr val="dk1"/>
              </a:solidFill>
              <a:latin typeface="Trebuchet MS"/>
              <a:ea typeface="Trebuchet MS"/>
              <a:cs typeface="Trebuchet MS"/>
              <a:sym typeface="Trebuchet MS"/>
            </a:endParaRPr>
          </a:p>
        </p:txBody>
      </p:sp>
      <p:sp>
        <p:nvSpPr>
          <p:cNvPr id="125" name="Google Shape;125;p10"/>
          <p:cNvSpPr txBox="1"/>
          <p:nvPr/>
        </p:nvSpPr>
        <p:spPr>
          <a:xfrm>
            <a:off x="1423000" y="2019300"/>
            <a:ext cx="6340200" cy="42636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r>
              <a:rPr lang="en-US" sz="3300" b="1"/>
              <a:t>Present the effectiveness of the health assistant in improving user engagement and health management. Discuss the accuracy of predictions, user feedback, and any observed health improvements.</a:t>
            </a:r>
            <a:endParaRPr sz="3300" b="1"/>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11"/>
          <p:cNvSpPr txBox="1">
            <a:spLocks noGrp="1"/>
          </p:cNvSpPr>
          <p:nvPr>
            <p:ph type="title"/>
          </p:nvPr>
        </p:nvSpPr>
        <p:spPr>
          <a:xfrm>
            <a:off x="755332" y="385444"/>
            <a:ext cx="10681200" cy="7581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128" name="Google Shape;128;p11"/>
          <p:cNvSpPr txBox="1"/>
          <p:nvPr/>
        </p:nvSpPr>
        <p:spPr>
          <a:xfrm>
            <a:off x="1524000" y="1634113"/>
            <a:ext cx="8042400" cy="41676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r>
              <a:rPr lang="en-US" sz="2900" b="1"/>
              <a:t>Summarize the innovative aspects of the intelligent personal health assistant, including its real-time monitoring, personalized recommendations, and proactive alerts. Highlight the positive impact on health management and suggest future enhancements, such as integrating additional health metrics or expanding compatibility with more wearable devices.</a:t>
            </a:r>
            <a:endParaRPr sz="2900" b="1"/>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37"/>
        <p:cNvGrpSpPr/>
        <p:nvPr/>
      </p:nvGrpSpPr>
      <p:grpSpPr>
        <a:xfrm>
          <a:off x="0" y="0"/>
          <a:ext cx="0" cy="0"/>
          <a:chOff x="0" y="0"/>
          <a:chExt cx="0" cy="0"/>
        </a:xfrm>
      </p:grpSpPr>
      <p:sp>
        <p:nvSpPr>
          <p:cNvPr id="38" name="Google Shape;38;p2"/>
          <p:cNvSpPr/>
          <p:nvPr/>
        </p:nvSpPr>
        <p:spPr>
          <a:xfrm>
            <a:off x="-76200" y="28579"/>
            <a:ext cx="124968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39" name="Google Shape;39;p2"/>
          <p:cNvGrpSpPr/>
          <p:nvPr/>
        </p:nvGrpSpPr>
        <p:grpSpPr>
          <a:xfrm>
            <a:off x="7448612" y="0"/>
            <a:ext cx="4743795" cy="6858466"/>
            <a:chOff x="7448612" y="0"/>
            <a:chExt cx="4743795" cy="6858466"/>
          </a:xfrm>
        </p:grpSpPr>
        <p:sp>
          <p:nvSpPr>
            <p:cNvPr id="40" name="Google Shape;40;p2"/>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1" name="Google Shape;41;p2"/>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2" name="Google Shape;42;p2"/>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3" name="Google Shape;43;p2"/>
            <p:cNvSpPr/>
            <p:nvPr/>
          </p:nvSpPr>
          <p:spPr>
            <a:xfrm>
              <a:off x="9602878" y="0"/>
              <a:ext cx="2589529"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1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4" name="Google Shape;44;p2"/>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5" name="Google Shape;45;p2"/>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6" name="Google Shape;46;p2"/>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7" name="Google Shape;47;p2"/>
            <p:cNvSpPr/>
            <p:nvPr/>
          </p:nvSpPr>
          <p:spPr>
            <a:xfrm>
              <a:off x="10936247" y="0"/>
              <a:ext cx="1256029"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1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8" name="Google Shape;48;p2"/>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49" name="Google Shape;49;p2"/>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0" name="Google Shape;50;p2"/>
          <p:cNvSpPr txBox="1"/>
          <p:nvPr/>
        </p:nvSpPr>
        <p:spPr>
          <a:xfrm>
            <a:off x="752475" y="6486037"/>
            <a:ext cx="1773600" cy="16650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51" name="Google Shape;51;p2"/>
          <p:cNvSpPr/>
          <p:nvPr/>
        </p:nvSpPr>
        <p:spPr>
          <a:xfrm>
            <a:off x="7362825" y="447675"/>
            <a:ext cx="361950" cy="361950"/>
          </a:xfrm>
          <a:custGeom>
            <a:avLst/>
            <a:gdLst/>
            <a:ahLst/>
            <a:cxn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2" name="Google Shape;52;p2"/>
          <p:cNvSpPr/>
          <p:nvPr/>
        </p:nvSpPr>
        <p:spPr>
          <a:xfrm>
            <a:off x="11010900" y="5610225"/>
            <a:ext cx="647700" cy="647700"/>
          </a:xfrm>
          <a:custGeom>
            <a:avLst/>
            <a:gdLst/>
            <a:ahLst/>
            <a:cxn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53" name="Google Shape;53;p2"/>
          <p:cNvPicPr preferRelativeResize="0"/>
          <p:nvPr/>
        </p:nvPicPr>
        <p:blipFill rotWithShape="1">
          <a:blip r:embed="rId2">
            <a:alphaModFix/>
          </a:blip>
          <a:srcRect/>
          <a:stretch/>
        </p:blipFill>
        <p:spPr>
          <a:xfrm>
            <a:off x="10687050" y="6134100"/>
            <a:ext cx="247650" cy="247650"/>
          </a:xfrm>
          <a:prstGeom prst="rect">
            <a:avLst/>
          </a:prstGeom>
          <a:noFill/>
          <a:ln>
            <a:noFill/>
          </a:ln>
        </p:spPr>
      </p:pic>
      <p:grpSp>
        <p:nvGrpSpPr>
          <p:cNvPr id="54" name="Google Shape;54;p2"/>
          <p:cNvGrpSpPr/>
          <p:nvPr/>
        </p:nvGrpSpPr>
        <p:grpSpPr>
          <a:xfrm>
            <a:off x="47625" y="3819523"/>
            <a:ext cx="4124325" cy="3009897"/>
            <a:chOff x="47625" y="3819523"/>
            <a:chExt cx="4124325" cy="3009897"/>
          </a:xfrm>
        </p:grpSpPr>
        <p:pic>
          <p:nvPicPr>
            <p:cNvPr id="55" name="Google Shape;55;p2"/>
            <p:cNvPicPr preferRelativeResize="0"/>
            <p:nvPr/>
          </p:nvPicPr>
          <p:blipFill rotWithShape="1">
            <a:blip r:embed="rId3">
              <a:alphaModFix/>
            </a:blip>
            <a:srcRect/>
            <a:stretch/>
          </p:blipFill>
          <p:spPr>
            <a:xfrm>
              <a:off x="466725" y="6410325"/>
              <a:ext cx="3705225" cy="295275"/>
            </a:xfrm>
            <a:prstGeom prst="rect">
              <a:avLst/>
            </a:prstGeom>
            <a:noFill/>
            <a:ln>
              <a:noFill/>
            </a:ln>
          </p:spPr>
        </p:pic>
        <p:pic>
          <p:nvPicPr>
            <p:cNvPr id="56" name="Google Shape;56;p2"/>
            <p:cNvPicPr preferRelativeResize="0"/>
            <p:nvPr/>
          </p:nvPicPr>
          <p:blipFill/>
          <p:spPr>
            <a:xfrm>
              <a:off x="47625" y="3819523"/>
              <a:ext cx="1733550" cy="3009898"/>
            </a:xfrm>
            <a:prstGeom prst="rect">
              <a:avLst/>
            </a:prstGeom>
            <a:noFill/>
            <a:ln>
              <a:noFill/>
            </a:ln>
          </p:spPr>
        </p:pic>
      </p:grpSp>
      <p:sp>
        <p:nvSpPr>
          <p:cNvPr id="57" name="Google Shape;57;p2"/>
          <p:cNvSpPr txBox="1">
            <a:spLocks noGrp="1"/>
          </p:cNvSpPr>
          <p:nvPr>
            <p:ph type="title"/>
          </p:nvPr>
        </p:nvSpPr>
        <p:spPr>
          <a:xfrm>
            <a:off x="739775" y="445388"/>
            <a:ext cx="2357100" cy="75810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AGENDA</a:t>
            </a:r>
            <a:endParaRPr/>
          </a:p>
        </p:txBody>
      </p:sp>
      <p:sp>
        <p:nvSpPr>
          <p:cNvPr id="58" name="Google Shape;58;p2"/>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3</a:t>
            </a:fld>
            <a:endParaRPr/>
          </a:p>
        </p:txBody>
      </p:sp>
      <p:sp>
        <p:nvSpPr>
          <p:cNvPr id="59" name="Google Shape;59;p2"/>
          <p:cNvSpPr txBox="1"/>
          <p:nvPr/>
        </p:nvSpPr>
        <p:spPr>
          <a:xfrm>
            <a:off x="2509807" y="1041533"/>
            <a:ext cx="5029200" cy="4401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2800" b="1"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1" i="0">
                <a:solidFill>
                  <a:srgbClr val="0D0D0D"/>
                </a:solidFill>
                <a:latin typeface="Times New Roman"/>
                <a:ea typeface="Times New Roman"/>
                <a:cs typeface="Times New Roman"/>
                <a:sym typeface="Times New Roman"/>
              </a:rPr>
              <a:t>Problem Statement</a:t>
            </a:r>
            <a:endParaRPr b="1"/>
          </a:p>
          <a:p>
            <a:pPr marL="0" marR="0" lvl="0" indent="-177800" algn="l" rtl="0">
              <a:spcBef>
                <a:spcPts val="0"/>
              </a:spcBef>
              <a:spcAft>
                <a:spcPts val="0"/>
              </a:spcAft>
              <a:buClr>
                <a:srgbClr val="0D0D0D"/>
              </a:buClr>
              <a:buSzPts val="2800"/>
              <a:buFont typeface="Calibri"/>
              <a:buAutoNum type="arabicPeriod"/>
            </a:pPr>
            <a:r>
              <a:rPr lang="en-US" sz="2800" b="1" i="0">
                <a:solidFill>
                  <a:srgbClr val="0D0D0D"/>
                </a:solidFill>
                <a:latin typeface="Times New Roman"/>
                <a:ea typeface="Times New Roman"/>
                <a:cs typeface="Times New Roman"/>
                <a:sym typeface="Times New Roman"/>
              </a:rPr>
              <a:t>Project Overview</a:t>
            </a:r>
            <a:endParaRPr b="1"/>
          </a:p>
          <a:p>
            <a:pPr marL="0" marR="0" lvl="0" indent="-177800" algn="l" rtl="0">
              <a:spcBef>
                <a:spcPts val="0"/>
              </a:spcBef>
              <a:spcAft>
                <a:spcPts val="0"/>
              </a:spcAft>
              <a:buClr>
                <a:srgbClr val="0D0D0D"/>
              </a:buClr>
              <a:buSzPts val="2800"/>
              <a:buFont typeface="Calibri"/>
              <a:buAutoNum type="arabicPeriod"/>
            </a:pPr>
            <a:r>
              <a:rPr lang="en-US" sz="2800" b="1" i="0">
                <a:solidFill>
                  <a:srgbClr val="0D0D0D"/>
                </a:solidFill>
                <a:latin typeface="Times New Roman"/>
                <a:ea typeface="Times New Roman"/>
                <a:cs typeface="Times New Roman"/>
                <a:sym typeface="Times New Roman"/>
              </a:rPr>
              <a:t>End Users</a:t>
            </a:r>
            <a:endParaRPr b="1"/>
          </a:p>
          <a:p>
            <a:pPr marL="0" marR="0" lvl="0" indent="-177800" algn="l" rtl="0">
              <a:spcBef>
                <a:spcPts val="0"/>
              </a:spcBef>
              <a:spcAft>
                <a:spcPts val="0"/>
              </a:spcAft>
              <a:buClr>
                <a:srgbClr val="0D0D0D"/>
              </a:buClr>
              <a:buSzPts val="2800"/>
              <a:buFont typeface="Calibri"/>
              <a:buAutoNum type="arabicPeriod"/>
            </a:pPr>
            <a:r>
              <a:rPr lang="en-US" sz="2800" b="1" i="0">
                <a:solidFill>
                  <a:srgbClr val="0D0D0D"/>
                </a:solidFill>
                <a:latin typeface="Times New Roman"/>
                <a:ea typeface="Times New Roman"/>
                <a:cs typeface="Times New Roman"/>
                <a:sym typeface="Times New Roman"/>
              </a:rPr>
              <a:t>Our Solution and Proposition</a:t>
            </a:r>
            <a:endParaRPr b="1"/>
          </a:p>
          <a:p>
            <a:pPr marL="0" marR="0" lvl="0" indent="-177800" algn="l" rtl="0">
              <a:spcBef>
                <a:spcPts val="0"/>
              </a:spcBef>
              <a:spcAft>
                <a:spcPts val="0"/>
              </a:spcAft>
              <a:buClr>
                <a:srgbClr val="0D0D0D"/>
              </a:buClr>
              <a:buSzPts val="2800"/>
              <a:buFont typeface="Calibri"/>
              <a:buAutoNum type="arabicPeriod"/>
            </a:pPr>
            <a:r>
              <a:rPr lang="en-US" sz="2800" b="1">
                <a:solidFill>
                  <a:srgbClr val="0D0D0D"/>
                </a:solidFill>
                <a:latin typeface="Times New Roman"/>
                <a:ea typeface="Times New Roman"/>
                <a:cs typeface="Times New Roman"/>
                <a:sym typeface="Times New Roman"/>
              </a:rPr>
              <a:t>Dataset Description</a:t>
            </a:r>
            <a:endParaRPr sz="2800" b="1"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1" i="0">
                <a:solidFill>
                  <a:srgbClr val="0D0D0D"/>
                </a:solidFill>
                <a:latin typeface="Times New Roman"/>
                <a:ea typeface="Times New Roman"/>
                <a:cs typeface="Times New Roman"/>
                <a:sym typeface="Times New Roman"/>
              </a:rPr>
              <a:t>Modelling Approach</a:t>
            </a:r>
            <a:endParaRPr b="1"/>
          </a:p>
          <a:p>
            <a:pPr marL="0" marR="0" lvl="0" indent="-177800" algn="l" rtl="0">
              <a:spcBef>
                <a:spcPts val="0"/>
              </a:spcBef>
              <a:spcAft>
                <a:spcPts val="0"/>
              </a:spcAft>
              <a:buClr>
                <a:srgbClr val="0D0D0D"/>
              </a:buClr>
              <a:buSzPts val="2800"/>
              <a:buFont typeface="Calibri"/>
              <a:buAutoNum type="arabicPeriod"/>
            </a:pPr>
            <a:r>
              <a:rPr lang="en-US" sz="2800" b="1" i="0">
                <a:solidFill>
                  <a:srgbClr val="0D0D0D"/>
                </a:solidFill>
                <a:latin typeface="Times New Roman"/>
                <a:ea typeface="Times New Roman"/>
                <a:cs typeface="Times New Roman"/>
                <a:sym typeface="Times New Roman"/>
              </a:rPr>
              <a:t>Results and </a:t>
            </a:r>
            <a:r>
              <a:rPr lang="en-US" sz="2800" b="1">
                <a:solidFill>
                  <a:srgbClr val="0D0D0D"/>
                </a:solidFill>
                <a:latin typeface="Times New Roman"/>
                <a:ea typeface="Times New Roman"/>
                <a:cs typeface="Times New Roman"/>
                <a:sym typeface="Times New Roman"/>
              </a:rPr>
              <a:t>Discussion</a:t>
            </a:r>
            <a:endParaRPr sz="2800" b="1"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1" i="0">
                <a:solidFill>
                  <a:srgbClr val="0D0D0D"/>
                </a:solidFill>
                <a:latin typeface="Times New Roman"/>
                <a:ea typeface="Times New Roman"/>
                <a:cs typeface="Times New Roman"/>
                <a:sym typeface="Times New Roman"/>
              </a:rPr>
              <a:t>Conclusion</a:t>
            </a:r>
            <a:endParaRPr b="1"/>
          </a:p>
          <a:p>
            <a:pPr marL="0" marR="0" lvl="0" indent="0" algn="l" rtl="0">
              <a:spcBef>
                <a:spcPts val="0"/>
              </a:spcBef>
              <a:spcAft>
                <a:spcPts val="0"/>
              </a:spcAft>
              <a:buNone/>
            </a:pPr>
            <a:endParaRPr sz="2800" b="1">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grpSp>
        <p:nvGrpSpPr>
          <p:cNvPr id="61" name="Google Shape;61;p3"/>
          <p:cNvGrpSpPr/>
          <p:nvPr/>
        </p:nvGrpSpPr>
        <p:grpSpPr>
          <a:xfrm>
            <a:off x="7991475" y="2933700"/>
            <a:ext cx="2762251" cy="3257550"/>
            <a:chOff x="7991475" y="2933700"/>
            <a:chExt cx="2762251" cy="3257550"/>
          </a:xfrm>
        </p:grpSpPr>
        <p:sp>
          <p:nvSpPr>
            <p:cNvPr id="62" name="Google Shape;62;p3"/>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3" name="Google Shape;63;p3"/>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64" name="Google Shape;64;p3"/>
            <p:cNvPicPr preferRelativeResize="0"/>
            <p:nvPr/>
          </p:nvPicPr>
          <p:blipFill rotWithShape="1">
            <a:blip r:embed="rId2">
              <a:alphaModFix/>
            </a:blip>
            <a:srcRect/>
            <a:stretch/>
          </p:blipFill>
          <p:spPr>
            <a:xfrm>
              <a:off x="7991475" y="2933700"/>
              <a:ext cx="2762251" cy="3257550"/>
            </a:xfrm>
            <a:prstGeom prst="rect">
              <a:avLst/>
            </a:prstGeom>
            <a:noFill/>
            <a:ln>
              <a:noFill/>
            </a:ln>
          </p:spPr>
        </p:pic>
      </p:grpSp>
      <p:sp>
        <p:nvSpPr>
          <p:cNvPr id="65" name="Google Shape;65;p3"/>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6" name="Google Shape;66;p3"/>
          <p:cNvSpPr txBox="1">
            <a:spLocks noGrp="1"/>
          </p:cNvSpPr>
          <p:nvPr>
            <p:ph type="title"/>
          </p:nvPr>
        </p:nvSpPr>
        <p:spPr>
          <a:xfrm>
            <a:off x="834072" y="575055"/>
            <a:ext cx="5637000" cy="6783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PROBLEM	STATEMENT</a:t>
            </a:r>
            <a:endParaRPr sz="4250"/>
          </a:p>
        </p:txBody>
      </p:sp>
      <p:pic>
        <p:nvPicPr>
          <p:cNvPr id="67" name="Google Shape;67;p3"/>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68" name="Google Shape;68;p3"/>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4</a:t>
            </a:fld>
            <a:endParaRPr/>
          </a:p>
        </p:txBody>
      </p:sp>
      <p:sp>
        <p:nvSpPr>
          <p:cNvPr id="69" name="Google Shape;69;p3"/>
          <p:cNvSpPr txBox="1"/>
          <p:nvPr/>
        </p:nvSpPr>
        <p:spPr>
          <a:xfrm rot="323" flipH="1">
            <a:off x="1953177" y="1949805"/>
            <a:ext cx="6392100" cy="38211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457200" lvl="0" indent="-393700" algn="l" rtl="0">
              <a:spcBef>
                <a:spcPts val="0"/>
              </a:spcBef>
              <a:spcAft>
                <a:spcPts val="0"/>
              </a:spcAft>
              <a:buSzPts val="2600"/>
              <a:buChar char="●"/>
            </a:pPr>
            <a:r>
              <a:rPr lang="en-US" sz="2600" b="1"/>
              <a:t>The current [system/process] for managing customer feedback in [e-commerce platform] is limited because [specific issue/challenge]. This limitation results in [negative outcomes/effects], impacting [stakeholder group]. Our goal is to [objective] by [proposed solution or approach]."</a:t>
            </a:r>
            <a:endParaRPr sz="2600" b="1"/>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grpSp>
        <p:nvGrpSpPr>
          <p:cNvPr id="71" name="Google Shape;71;p4"/>
          <p:cNvGrpSpPr/>
          <p:nvPr/>
        </p:nvGrpSpPr>
        <p:grpSpPr>
          <a:xfrm>
            <a:off x="8658225" y="2647950"/>
            <a:ext cx="3533775" cy="3810000"/>
            <a:chOff x="8658225" y="2647950"/>
            <a:chExt cx="3533775" cy="3810000"/>
          </a:xfrm>
        </p:grpSpPr>
        <p:sp>
          <p:nvSpPr>
            <p:cNvPr id="72" name="Google Shape;72;p4"/>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3" name="Google Shape;73;p4"/>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74" name="Google Shape;74;p4"/>
            <p:cNvPicPr preferRelativeResize="0"/>
            <p:nvPr/>
          </p:nvPicPr>
          <p:blipFill rotWithShape="1">
            <a:blip r:embed="rId2">
              <a:alphaModFix/>
            </a:blip>
            <a:srcRect/>
            <a:stretch/>
          </p:blipFill>
          <p:spPr>
            <a:xfrm>
              <a:off x="8658225" y="2647950"/>
              <a:ext cx="3533775" cy="3810000"/>
            </a:xfrm>
            <a:prstGeom prst="rect">
              <a:avLst/>
            </a:prstGeom>
            <a:noFill/>
            <a:ln>
              <a:noFill/>
            </a:ln>
          </p:spPr>
        </p:pic>
      </p:grpSp>
      <p:sp>
        <p:nvSpPr>
          <p:cNvPr id="75" name="Google Shape;75;p4"/>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6" name="Google Shape;76;p4"/>
          <p:cNvSpPr txBox="1">
            <a:spLocks noGrp="1"/>
          </p:cNvSpPr>
          <p:nvPr>
            <p:ph type="title"/>
          </p:nvPr>
        </p:nvSpPr>
        <p:spPr>
          <a:xfrm>
            <a:off x="4221475" y="1017275"/>
            <a:ext cx="5263500" cy="8310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OVERVIEW</a:t>
            </a:r>
            <a:endParaRPr sz="4250"/>
          </a:p>
        </p:txBody>
      </p:sp>
      <p:pic>
        <p:nvPicPr>
          <p:cNvPr id="77" name="Google Shape;77;p4"/>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78" name="Google Shape;78;p4"/>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5</a:t>
            </a:fld>
            <a:endParaRPr/>
          </a:p>
        </p:txBody>
      </p:sp>
      <p:sp>
        <p:nvSpPr>
          <p:cNvPr id="79" name="Google Shape;79;p4"/>
          <p:cNvSpPr txBox="1"/>
          <p:nvPr/>
        </p:nvSpPr>
        <p:spPr>
          <a:xfrm>
            <a:off x="990600" y="2133600"/>
            <a:ext cx="7924800" cy="831000"/>
          </a:xfrm>
          <a:prstGeom prst="rect">
            <a:avLst/>
          </a:prstGeom>
          <a:noFill/>
          <a:ln>
            <a:noFill/>
          </a:ln>
        </p:spPr>
        <p:txBody>
          <a:bodyPr spcFirstLastPara="1" wrap="square" lIns="91425" tIns="45700" rIns="91425" bIns="45700" anchor="t" anchorCtr="0">
            <a:spAutoFit/>
          </a:bodyPr>
          <a:lstStyle/>
          <a:p>
            <a:pPr marL="0" marR="0" lvl="0" indent="-152400" algn="l" rtl="0">
              <a:spcBef>
                <a:spcPts val="0"/>
              </a:spcBef>
              <a:spcAft>
                <a:spcPts val="0"/>
              </a:spcAft>
              <a:buClr>
                <a:srgbClr val="0D0D0D"/>
              </a:buClr>
              <a:buSzPts val="2400"/>
              <a:buFont typeface="Arial"/>
              <a:buChar char="•"/>
            </a:pPr>
            <a:r>
              <a:rPr lang="en-US" sz="2400" b="0" i="0">
                <a:solidFill>
                  <a:srgbClr val="0D0D0D"/>
                </a:solidFill>
                <a:latin typeface="Times New Roman"/>
                <a:ea typeface="Times New Roman"/>
                <a:cs typeface="Times New Roman"/>
                <a:sym typeface="Times New Roman"/>
              </a:rPr>
              <a:t>.</a:t>
            </a:r>
            <a:endParaRPr/>
          </a:p>
          <a:p>
            <a:pPr marL="0" marR="0" lvl="0" indent="0" algn="l" rtl="0">
              <a:spcBef>
                <a:spcPts val="0"/>
              </a:spcBef>
              <a:spcAft>
                <a:spcPts val="0"/>
              </a:spcAft>
              <a:buNone/>
            </a:pPr>
            <a:endParaRPr sz="2400">
              <a:solidFill>
                <a:schemeClr val="dk1"/>
              </a:solidFill>
              <a:latin typeface="Times New Roman"/>
              <a:ea typeface="Times New Roman"/>
              <a:cs typeface="Times New Roman"/>
              <a:sym typeface="Times New Roman"/>
            </a:endParaRPr>
          </a:p>
        </p:txBody>
      </p:sp>
      <p:sp>
        <p:nvSpPr>
          <p:cNvPr id="80" name="Google Shape;80;p4"/>
          <p:cNvSpPr txBox="1"/>
          <p:nvPr/>
        </p:nvSpPr>
        <p:spPr>
          <a:xfrm flipH="1">
            <a:off x="1746900" y="2285724"/>
            <a:ext cx="5263500" cy="44175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r>
              <a:rPr lang="en-US" sz="2500" b="1"/>
              <a:t>Develop a sentiment analysis system to evaluate and categorize customer feedback from reviews, social media, and support tickets. The project will involve collecting and preprocessing text data, building and training sentiment analysis models, and integrating the system with existing customer service platforms.</a:t>
            </a:r>
            <a:endParaRPr sz="2500" b="1"/>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5"/>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3" name="Google Shape;83;p5"/>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4" name="Google Shape;84;p5"/>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5" name="Google Shape;85;p5"/>
          <p:cNvSpPr txBox="1">
            <a:spLocks noGrp="1"/>
          </p:cNvSpPr>
          <p:nvPr>
            <p:ph type="title"/>
          </p:nvPr>
        </p:nvSpPr>
        <p:spPr>
          <a:xfrm>
            <a:off x="699452" y="891793"/>
            <a:ext cx="5014500" cy="5181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3200"/>
              <a:t>WHO ARE THE END USERS?</a:t>
            </a:r>
            <a:endParaRPr sz="3200"/>
          </a:p>
        </p:txBody>
      </p:sp>
      <p:pic>
        <p:nvPicPr>
          <p:cNvPr id="86" name="Google Shape;86;p5"/>
          <p:cNvPicPr preferRelativeResize="0"/>
          <p:nvPr/>
        </p:nvPicPr>
        <p:blipFill rotWithShape="1">
          <a:blip r:embed="rId2">
            <a:alphaModFix/>
          </a:blip>
          <a:srcRect/>
          <a:stretch/>
        </p:blipFill>
        <p:spPr>
          <a:xfrm>
            <a:off x="723900" y="6172200"/>
            <a:ext cx="2181225" cy="485775"/>
          </a:xfrm>
          <a:prstGeom prst="rect">
            <a:avLst/>
          </a:prstGeom>
          <a:noFill/>
          <a:ln>
            <a:noFill/>
          </a:ln>
        </p:spPr>
      </p:pic>
      <p:sp>
        <p:nvSpPr>
          <p:cNvPr id="87" name="Google Shape;87;p5"/>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6</a:t>
            </a:fld>
            <a:endParaRPr/>
          </a:p>
        </p:txBody>
      </p:sp>
      <p:sp>
        <p:nvSpPr>
          <p:cNvPr id="88" name="Google Shape;88;p5"/>
          <p:cNvSpPr txBox="1"/>
          <p:nvPr/>
        </p:nvSpPr>
        <p:spPr>
          <a:xfrm>
            <a:off x="1681350" y="2451250"/>
            <a:ext cx="5975400" cy="32151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r>
              <a:rPr lang="en-US" sz="2800" b="1"/>
              <a:t>Customer service teams, product managers, and marketing departments who need to understand customer sentiment and identify trends or issues from feedback to improve the product and service offerings.</a:t>
            </a:r>
            <a:endParaRPr sz="2800" b="1"/>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pic>
        <p:nvPicPr>
          <p:cNvPr id="90" name="Google Shape;90;p6"/>
          <p:cNvPicPr preferRelativeResize="0"/>
          <p:nvPr/>
        </p:nvPicPr>
        <p:blipFill/>
        <p:spPr>
          <a:xfrm>
            <a:off x="0" y="1476375"/>
            <a:ext cx="2695574" cy="3248025"/>
          </a:xfrm>
          <a:prstGeom prst="rect">
            <a:avLst/>
          </a:prstGeom>
          <a:noFill/>
          <a:ln>
            <a:noFill/>
          </a:ln>
        </p:spPr>
      </p:pic>
      <p:sp>
        <p:nvSpPr>
          <p:cNvPr id="91" name="Google Shape;91;p6"/>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2" name="Google Shape;92;p6"/>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3" name="Google Shape;93;p6"/>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4" name="Google Shape;94;p6"/>
          <p:cNvSpPr txBox="1">
            <a:spLocks noGrp="1"/>
          </p:cNvSpPr>
          <p:nvPr>
            <p:ph type="title"/>
          </p:nvPr>
        </p:nvSpPr>
        <p:spPr>
          <a:xfrm>
            <a:off x="558165" y="857885"/>
            <a:ext cx="9763200" cy="57540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3600"/>
              <a:t>OUR SOLUTION AND ITS VALUE PROPOSITION</a:t>
            </a:r>
            <a:endParaRPr/>
          </a:p>
        </p:txBody>
      </p:sp>
      <p:pic>
        <p:nvPicPr>
          <p:cNvPr id="95" name="Google Shape;95;p6"/>
          <p:cNvPicPr preferRelativeResize="0"/>
          <p:nvPr/>
        </p:nvPicPr>
        <p:blipFill rotWithShape="1">
          <a:blip r:embed="rId2">
            <a:alphaModFix/>
          </a:blip>
          <a:srcRect/>
          <a:stretch/>
        </p:blipFill>
        <p:spPr>
          <a:xfrm>
            <a:off x="676275" y="6467475"/>
            <a:ext cx="2143125" cy="200025"/>
          </a:xfrm>
          <a:prstGeom prst="rect">
            <a:avLst/>
          </a:prstGeom>
          <a:noFill/>
          <a:ln>
            <a:noFill/>
          </a:ln>
        </p:spPr>
      </p:pic>
      <p:sp>
        <p:nvSpPr>
          <p:cNvPr id="96" name="Google Shape;96;p6"/>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7</a:t>
            </a:fld>
            <a:endParaRPr/>
          </a:p>
        </p:txBody>
      </p:sp>
      <p:sp>
        <p:nvSpPr>
          <p:cNvPr id="97" name="Google Shape;97;p6"/>
          <p:cNvSpPr txBox="1"/>
          <p:nvPr/>
        </p:nvSpPr>
        <p:spPr>
          <a:xfrm flipH="1">
            <a:off x="3429150" y="1862500"/>
            <a:ext cx="5924400" cy="49371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r>
              <a:rPr lang="en-US" sz="2400" b="1"/>
              <a:t>Implement a solution that involves:</a:t>
            </a:r>
            <a:endParaRPr sz="2400" b="1"/>
          </a:p>
          <a:p>
            <a:pPr marL="0" lvl="0" indent="0" algn="l" rtl="0">
              <a:spcBef>
                <a:spcPts val="0"/>
              </a:spcBef>
              <a:spcAft>
                <a:spcPts val="0"/>
              </a:spcAft>
              <a:buNone/>
            </a:pPr>
            <a:r>
              <a:rPr lang="en-US" sz="2400" b="1"/>
              <a:t>Collecting customer feedback from multiple sources (e.g., reviews, social media).</a:t>
            </a:r>
            <a:endParaRPr sz="2400" b="1"/>
          </a:p>
          <a:p>
            <a:pPr marL="0" lvl="0" indent="0" algn="l" rtl="0">
              <a:spcBef>
                <a:spcPts val="0"/>
              </a:spcBef>
              <a:spcAft>
                <a:spcPts val="0"/>
              </a:spcAft>
              <a:buNone/>
            </a:pPr>
            <a:r>
              <a:rPr lang="en-US" sz="2400" b="1"/>
              <a:t>Preprocessing text data to prepare it for analysis.</a:t>
            </a:r>
            <a:endParaRPr sz="2400" b="1"/>
          </a:p>
          <a:p>
            <a:pPr marL="0" lvl="0" indent="0" algn="l" rtl="0">
              <a:spcBef>
                <a:spcPts val="0"/>
              </a:spcBef>
              <a:spcAft>
                <a:spcPts val="0"/>
              </a:spcAft>
              <a:buNone/>
            </a:pPr>
            <a:r>
              <a:rPr lang="en-US" sz="2400" b="1"/>
              <a:t>Applying natural language processing (NLP) techniques and machine learning algorithms to determine sentiment.</a:t>
            </a:r>
            <a:endParaRPr sz="2400" b="1"/>
          </a:p>
          <a:p>
            <a:pPr marL="0" lvl="0" indent="0" algn="l" rtl="0">
              <a:spcBef>
                <a:spcPts val="0"/>
              </a:spcBef>
              <a:spcAft>
                <a:spcPts val="0"/>
              </a:spcAft>
              <a:buNone/>
            </a:pPr>
            <a:r>
              <a:rPr lang="en-US" sz="2400" b="1"/>
              <a:t>Providing a dashboard for real-time sentiment analysis and actionable insights</a:t>
            </a:r>
            <a:endParaRPr sz="2400" b="1"/>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7"/>
          <p:cNvSpPr txBox="1">
            <a:spLocks noGrp="1"/>
          </p:cNvSpPr>
          <p:nvPr>
            <p:ph type="title"/>
          </p:nvPr>
        </p:nvSpPr>
        <p:spPr>
          <a:xfrm>
            <a:off x="755332" y="385444"/>
            <a:ext cx="10681200" cy="7581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a:t>Dataset Description</a:t>
            </a:r>
            <a:endParaRPr/>
          </a:p>
        </p:txBody>
      </p:sp>
      <p:sp>
        <p:nvSpPr>
          <p:cNvPr id="100" name="Google Shape;100;p7"/>
          <p:cNvSpPr txBox="1"/>
          <p:nvPr/>
        </p:nvSpPr>
        <p:spPr>
          <a:xfrm>
            <a:off x="1579100" y="1817775"/>
            <a:ext cx="6867300" cy="48024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r>
              <a:rPr lang="en-US" sz="3000" b="1"/>
              <a:t>The dataset will include:</a:t>
            </a:r>
            <a:endParaRPr sz="3000" b="1"/>
          </a:p>
          <a:p>
            <a:pPr marL="0" lvl="0" indent="0" algn="l" rtl="0">
              <a:spcBef>
                <a:spcPts val="0"/>
              </a:spcBef>
              <a:spcAft>
                <a:spcPts val="0"/>
              </a:spcAft>
              <a:buNone/>
            </a:pPr>
            <a:r>
              <a:rPr lang="en-US" sz="3000" b="1"/>
              <a:t>Text data from customer reviews, social media posts, and support tickets.</a:t>
            </a:r>
            <a:endParaRPr sz="3000" b="1"/>
          </a:p>
          <a:p>
            <a:pPr marL="0" lvl="0" indent="0" algn="l" rtl="0">
              <a:spcBef>
                <a:spcPts val="0"/>
              </a:spcBef>
              <a:spcAft>
                <a:spcPts val="0"/>
              </a:spcAft>
              <a:buNone/>
            </a:pPr>
            <a:r>
              <a:rPr lang="en-US" sz="3000" b="1"/>
              <a:t>Annotations of sentiment labels (positive, negative, neutral) if available.</a:t>
            </a:r>
            <a:endParaRPr sz="3000" b="1"/>
          </a:p>
          <a:p>
            <a:pPr marL="0" lvl="0" indent="0" algn="l" rtl="0">
              <a:spcBef>
                <a:spcPts val="0"/>
              </a:spcBef>
              <a:spcAft>
                <a:spcPts val="0"/>
              </a:spcAft>
              <a:buNone/>
            </a:pPr>
            <a:r>
              <a:rPr lang="en-US" sz="3000" b="1"/>
              <a:t>Metadata such as timestamps, product categories, and customer demographics.</a:t>
            </a:r>
            <a:endParaRPr sz="3000" b="1"/>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8"/>
          <p:cNvSpPr txBox="1"/>
          <p:nvPr/>
        </p:nvSpPr>
        <p:spPr>
          <a:xfrm>
            <a:off x="752475" y="6486037"/>
            <a:ext cx="1773600" cy="16650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3" name="Google Shape;103;p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 name="Google Shape;104;p8"/>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5" name="Google Shape;105;p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06" name="Google Shape;106;p8"/>
          <p:cNvPicPr preferRelativeResize="0"/>
          <p:nvPr/>
        </p:nvPicPr>
        <p:blipFill/>
        <p:spPr>
          <a:xfrm>
            <a:off x="66675" y="3381373"/>
            <a:ext cx="2466975" cy="3419475"/>
          </a:xfrm>
          <a:prstGeom prst="rect">
            <a:avLst/>
          </a:prstGeom>
          <a:noFill/>
          <a:ln>
            <a:noFill/>
          </a:ln>
        </p:spPr>
      </p:pic>
      <p:sp>
        <p:nvSpPr>
          <p:cNvPr id="107" name="Google Shape;107;p8"/>
          <p:cNvSpPr txBox="1">
            <a:spLocks noGrp="1"/>
          </p:cNvSpPr>
          <p:nvPr>
            <p:ph type="title"/>
          </p:nvPr>
        </p:nvSpPr>
        <p:spPr>
          <a:xfrm>
            <a:off x="1855788" y="689363"/>
            <a:ext cx="8480400" cy="6708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THE "WOW" IN OUR SOLUTION</a:t>
            </a:r>
            <a:endParaRPr sz="4250"/>
          </a:p>
        </p:txBody>
      </p:sp>
      <p:sp>
        <p:nvSpPr>
          <p:cNvPr id="108" name="Google Shape;108;p8"/>
          <p:cNvSpPr txBox="1"/>
          <p:nvPr/>
        </p:nvSpPr>
        <p:spPr>
          <a:xfrm>
            <a:off x="11277218" y="6473337"/>
            <a:ext cx="228600" cy="19170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9</a:t>
            </a:fld>
            <a:endParaRPr sz="1100">
              <a:solidFill>
                <a:schemeClr val="dk1"/>
              </a:solidFill>
              <a:latin typeface="Trebuchet MS"/>
              <a:ea typeface="Trebuchet MS"/>
              <a:cs typeface="Trebuchet MS"/>
              <a:sym typeface="Trebuchet MS"/>
            </a:endParaRPr>
          </a:p>
        </p:txBody>
      </p:sp>
      <p:sp>
        <p:nvSpPr>
          <p:cNvPr id="109" name="Google Shape;109;p8"/>
          <p:cNvSpPr txBox="1"/>
          <p:nvPr/>
        </p:nvSpPr>
        <p:spPr>
          <a:xfrm>
            <a:off x="2743200" y="2354703"/>
            <a:ext cx="8534100" cy="954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800"/>
              <a:buFont typeface="Arial"/>
              <a:buNone/>
            </a:pPr>
            <a:endParaRPr sz="2800" b="0" i="0">
              <a:solidFill>
                <a:srgbClr val="0D0D0D"/>
              </a:solidFill>
              <a:latin typeface="Times New Roman"/>
              <a:ea typeface="Times New Roman"/>
              <a:cs typeface="Times New Roman"/>
              <a:sym typeface="Times New Roman"/>
            </a:endParaRPr>
          </a:p>
          <a:p>
            <a:pPr marL="0" marR="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p:txBody>
      </p:sp>
      <p:sp>
        <p:nvSpPr>
          <p:cNvPr id="110" name="Google Shape;110;p8"/>
          <p:cNvSpPr txBox="1"/>
          <p:nvPr/>
        </p:nvSpPr>
        <p:spPr>
          <a:xfrm>
            <a:off x="3429000" y="1892900"/>
            <a:ext cx="6105600" cy="46293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r>
              <a:rPr lang="en-US" sz="2600" b="1"/>
              <a:t>Description: Our solution integrates advanced wearable technology to continuously track critical health metrics like heart rate, blood pressure, and activity levels in real-time.</a:t>
            </a:r>
            <a:endParaRPr sz="2600" b="1"/>
          </a:p>
          <a:p>
            <a:pPr marL="0" lvl="0" indent="0" algn="l" rtl="0">
              <a:spcBef>
                <a:spcPts val="0"/>
              </a:spcBef>
              <a:spcAft>
                <a:spcPts val="0"/>
              </a:spcAft>
              <a:buNone/>
            </a:pPr>
            <a:r>
              <a:rPr lang="en-US" sz="2600" b="1"/>
              <a:t>Wow Factor: This feature provides users with up-to-the-minute health data, allowing them to monitor their well-being actively rather than relying on periodic check-ups.</a:t>
            </a:r>
            <a:endParaRPr sz="2600" b="1"/>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504</Words>
  <Application>Microsoft Office PowerPoint</Application>
  <PresentationFormat>Widescreen</PresentationFormat>
  <Paragraphs>58</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shalini</dc:creator>
  <cp:lastModifiedBy>Saba Parveen</cp:lastModifiedBy>
  <cp:revision>2</cp:revision>
  <dcterms:modified xsi:type="dcterms:W3CDTF">2024-09-10T14:36:39Z</dcterms:modified>
</cp:coreProperties>
</file>