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19"/>
  </p:notes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72" r:id="rId13"/>
    <p:sldId id="263" r:id="rId14"/>
    <p:sldId id="267" r:id="rId15"/>
    <p:sldId id="268" r:id="rId16"/>
    <p:sldId id="271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 horzBarState="maximized">
    <p:restoredLeft sz="13.75%" autoAdjust="0"/>
    <p:restoredTop sz="94.66%"/>
  </p:normalViewPr>
  <p:slideViewPr>
    <p:cSldViewPr snapToGrid="0">
      <p:cViewPr varScale="1">
        <p:scale>
          <a:sx n="67" d="100"/>
          <a:sy n="67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slide" Target="slides/slide17.xml"/><Relationship Id="rId3" Type="http://purl.oclc.org/ooxml/officeDocument/relationships/slide" Target="slides/slide2.xml"/><Relationship Id="rId21" Type="http://purl.oclc.org/ooxml/officeDocument/relationships/viewProps" Target="viewProps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slide" Target="slides/slide16.xml"/><Relationship Id="rId2" Type="http://purl.oclc.org/ooxml/officeDocument/relationships/slide" Target="slides/slide1.xml"/><Relationship Id="rId16" Type="http://purl.oclc.org/ooxml/officeDocument/relationships/slide" Target="slides/slide15.xml"/><Relationship Id="rId20" Type="http://purl.oclc.org/ooxml/officeDocument/relationships/presProps" Target="presProps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5" Type="http://purl.oclc.org/ooxml/officeDocument/relationships/slide" Target="slides/slide4.xml"/><Relationship Id="rId15" Type="http://purl.oclc.org/ooxml/officeDocument/relationships/slide" Target="slides/slide14.xml"/><Relationship Id="rId23" Type="http://purl.oclc.org/ooxml/officeDocument/relationships/tableStyles" Target="tableStyles.xml"/><Relationship Id="rId10" Type="http://purl.oclc.org/ooxml/officeDocument/relationships/slide" Target="slides/slide9.xml"/><Relationship Id="rId19" Type="http://purl.oclc.org/ooxml/officeDocument/relationships/notesMaster" Target="notesMasters/notesMaster1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Relationship Id="rId22" Type="http://purl.oclc.org/ooxml/officeDocument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E6E72-7056-4CC3-8763-C3715E044BE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78C3C-1089-44E1-B612-A148EE5A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9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53ED2-104F-42BC-94E7-6DF6DCE48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ABD72-338A-41DB-B318-74F32753D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6055D-F338-4E31-B44C-2F5051DF8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90F5-B4D8-44E1-842A-AB0F4739EDA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4FDE4-690B-4993-A6BB-0542D5AC8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0B591-386B-4658-9B73-9E6D1AD0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771C-9136-463F-8FD5-E136F24EC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69272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181ED-F59B-4E79-A4BD-4E50B73A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521BB-8F4C-4F7F-A22D-0F17B56F9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54F50-7B6E-46C8-A39A-02827D27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90F5-B4D8-44E1-842A-AB0F4739EDA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B2395-754A-4EBF-9A91-AE23AFE8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64C69-35D3-4D92-925E-0E18A3BC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771C-9136-463F-8FD5-E136F24EC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43324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5806C-EE7C-4980-9997-256036AC0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FB206-AD09-4F8D-9851-EE3EC715F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06EF3-BDAC-4A02-BF0A-6D0D90FB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90F5-B4D8-44E1-842A-AB0F4739EDA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1AB26-3F67-44FA-97EF-239FCD3C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7DEAE-5466-4E9A-8381-C5676857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771C-9136-463F-8FD5-E136F24EC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12104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C721-9A11-42F0-9D5D-77AEE28EA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72DA-4BAD-452A-BE02-5F2566576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F7612-8B94-43F2-BE01-9DE3E9B4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90F5-B4D8-44E1-842A-AB0F4739EDA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3D034-2C3D-402D-BC57-5CB1B2C1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AD537-843B-4597-A494-96906A5A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771C-9136-463F-8FD5-E136F24EC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29028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4E60-549A-4730-86B6-7DF131190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47AC8-2B1C-4D2B-B843-3EB071D34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4446D-E23E-4D89-A7C0-D4753BF3B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90F5-B4D8-44E1-842A-AB0F4739EDA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18B0A-69D1-470D-9677-2C4986CC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7DC31-3DF0-47CF-BB30-5E15CD1A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771C-9136-463F-8FD5-E136F24EC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11329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3656-59FE-4C1D-A13F-13F34CC5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D8B7C-4DDE-431A-B692-280A5ED59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2C485-1F0C-4806-90C8-B59F9C640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12AE0-258F-4CDD-B9A4-80F4AD6F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90F5-B4D8-44E1-842A-AB0F4739EDA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954E1-8DFE-48E9-99DD-B2ADDBFD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EE6F7-19D6-4DB1-9DA3-21362EA8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771C-9136-463F-8FD5-E136F24EC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04498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6E29B-3D9B-4E83-8F6F-68646DA26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F704A-9A69-48D4-8A1A-42C2DA9BA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94CEE-806D-410D-8AB8-043F01DC8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A6AECE-3E7C-4420-A4F3-7D72AE122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8CCD98-2B25-40BE-BB73-39EE85F60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C5AF8-FA34-4A53-91CF-AD194F71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90F5-B4D8-44E1-842A-AB0F4739EDA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A06DF-7DFD-435F-8895-B824BE78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6E4FC-4645-4B6B-9585-662EDE81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771C-9136-463F-8FD5-E136F24EC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3762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A2E0F-FED3-4CD6-93E5-46AFDF9A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00624C-7DAA-4180-9517-9D485B9F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90F5-B4D8-44E1-842A-AB0F4739EDA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791E7-76C5-471E-8A10-085B0D9B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A6BFD-76A1-48FD-819A-0D0F30A8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771C-9136-463F-8FD5-E136F24EC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2553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4CA752-133F-4EFB-83D8-6E90D706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90F5-B4D8-44E1-842A-AB0F4739EDA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9DA88A-6285-4F18-8593-8539564E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DFCF2-C8EA-4E4F-862B-615EF3EE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771C-9136-463F-8FD5-E136F24EC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47519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0322-C7F9-4A11-B5CB-55759EF9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16304-5BBA-4DA3-B5A5-6622B7709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23B01-7E21-4E4B-B073-B16BB81C6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639E9-3B09-4AE8-870D-C4D10827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90F5-B4D8-44E1-842A-AB0F4739EDA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4E4E9-FA1F-41DA-9C40-00DF5B44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7568-39AF-4F0D-8043-FA78B0C07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771C-9136-463F-8FD5-E136F24EC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72734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D573-3FE1-4BB7-BE7A-6ECD806B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74CBB5-B7FE-420E-8681-E0E4BAAB7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E59C2-7E2E-4F8B-8379-516238CF8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D6A-0FC8-42E6-A440-BF0A06A0B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90F5-B4D8-44E1-842A-AB0F4739EDA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E71E6-59E0-4BF7-BC3D-1228DBF0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F8188-A37E-4BED-A351-39F6D4AD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771C-9136-463F-8FD5-E136F24EC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459463-41D5-4CB7-87A8-6BD40CBB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56299-4EB4-4BC1-9825-2FB72582C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4A75D-6A77-4B7B-B843-ADE01A127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2D1B90F5-B4D8-44E1-842A-AB0F4739EDA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E325D-D83A-4C07-8074-A8FD2BF37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248CD-23E8-459D-8C1E-6184B3C9A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0C22771C-9136-463F-8FD5-E136F24EC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1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purl.oclc.org/ooxml/officeDocument/relationships/image" Target="../media/image21.png"/><Relationship Id="rId3" Type="http://purl.oclc.org/ooxml/officeDocument/relationships/image" Target="../media/image16.png"/><Relationship Id="rId7" Type="http://purl.oclc.org/ooxml/officeDocument/relationships/image" Target="../media/image20.png"/><Relationship Id="rId2" Type="http://purl.oclc.org/ooxml/officeDocument/relationships/image" Target="../media/image15.png"/><Relationship Id="rId1" Type="http://purl.oclc.org/ooxml/officeDocument/relationships/slideLayout" Target="../slideLayouts/slideLayout2.xml"/><Relationship Id="rId6" Type="http://purl.oclc.org/ooxml/officeDocument/relationships/image" Target="../media/image19.png"/><Relationship Id="rId5" Type="http://purl.oclc.org/ooxml/officeDocument/relationships/image" Target="../media/image18.jpg"/><Relationship Id="rId4" Type="http://purl.oclc.org/ooxml/officeDocument/relationships/image" Target="../media/image17.png"/><Relationship Id="rId9" Type="http://purl.oclc.org/ooxml/officeDocument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2" Type="http://purl.oclc.org/ooxml/officeDocument/relationships/image" Target="../media/image23.png"/><Relationship Id="rId1" Type="http://purl.oclc.org/ooxml/officeDocument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purl.oclc.org/ooxml/officeDocument/relationships/image" Target="../media/image24.png"/><Relationship Id="rId1" Type="http://purl.oclc.org/ooxml/officeDocument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purl.oclc.org/ooxml/officeDocument/relationships/image" Target="../media/image26.png"/><Relationship Id="rId7" Type="http://purl.oclc.org/ooxml/officeDocument/relationships/image" Target="../media/image30.png"/><Relationship Id="rId2" Type="http://purl.oclc.org/ooxml/officeDocument/relationships/image" Target="../media/image25.png"/><Relationship Id="rId1" Type="http://purl.oclc.org/ooxml/officeDocument/relationships/slideLayout" Target="../slideLayouts/slideLayout6.xml"/><Relationship Id="rId6" Type="http://purl.oclc.org/ooxml/officeDocument/relationships/image" Target="../media/image29.png"/><Relationship Id="rId5" Type="http://purl.oclc.org/ooxml/officeDocument/relationships/image" Target="../media/image28.png"/><Relationship Id="rId4" Type="http://purl.oclc.org/ooxml/officeDocument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purl.oclc.org/ooxml/officeDocument/relationships/image" Target="../media/image32.png"/><Relationship Id="rId7" Type="http://purl.oclc.org/ooxml/officeDocument/relationships/image" Target="../media/image36.png"/><Relationship Id="rId2" Type="http://purl.oclc.org/ooxml/officeDocument/relationships/image" Target="../media/image31.png"/><Relationship Id="rId1" Type="http://purl.oclc.org/ooxml/officeDocument/relationships/slideLayout" Target="../slideLayouts/slideLayout6.xml"/><Relationship Id="rId6" Type="http://purl.oclc.org/ooxml/officeDocument/relationships/image" Target="../media/image35.png"/><Relationship Id="rId5" Type="http://purl.oclc.org/ooxml/officeDocument/relationships/image" Target="../media/image34.png"/><Relationship Id="rId4" Type="http://purl.oclc.org/ooxml/officeDocument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1.xml"/><Relationship Id="rId5" Type="http://purl.oclc.org/ooxml/officeDocument/relationships/image" Target="../media/image4.png"/><Relationship Id="rId4" Type="http://purl.oclc.org/ooxml/officeDocument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image" Target="../media/image6.png"/><Relationship Id="rId2" Type="http://purl.oclc.org/ooxml/officeDocument/relationships/image" Target="../media/image5.png"/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purl.oclc.org/ooxml/officeDocument/relationships/image" Target="../media/image8.PNG"/><Relationship Id="rId2" Type="http://purl.oclc.org/ooxml/officeDocument/relationships/image" Target="../media/image7.PNG"/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purl.oclc.org/ooxml/officeDocument/relationships/image" Target="../media/image10.PNG"/><Relationship Id="rId2" Type="http://purl.oclc.org/ooxml/officeDocument/relationships/image" Target="../media/image9.PNG"/><Relationship Id="rId1" Type="http://purl.oclc.org/ooxml/officeDocument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purl.oclc.org/ooxml/officeDocument/relationships/image" Target="../media/image12.png"/><Relationship Id="rId2" Type="http://purl.oclc.org/ooxml/officeDocument/relationships/image" Target="../media/image11.png"/><Relationship Id="rId1" Type="http://purl.oclc.org/ooxml/officeDocument/relationships/slideLayout" Target="../slideLayouts/slideLayout6.xml"/><Relationship Id="rId5" Type="http://purl.oclc.org/ooxml/officeDocument/relationships/image" Target="../media/image14.png"/><Relationship Id="rId4" Type="http://purl.oclc.org/ooxml/officeDocument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75497-8264-4B7E-8793-2055DBAE3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02: Gaussian and bilateral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B87CC-F546-4C6F-8D06-46560D91A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27036"/>
          </a:xfrm>
        </p:spPr>
        <p:txBody>
          <a:bodyPr anchor="ctr">
            <a:normAutofit/>
          </a:bodyPr>
          <a:lstStyle/>
          <a:p>
            <a:pPr marL="0" indent="0" algn="r" fontAlgn="base">
              <a:buNone/>
            </a:pPr>
            <a:r>
              <a:rPr lang="en-US" sz="2400" b="1" dirty="0"/>
              <a:t>Team Members</a:t>
            </a:r>
          </a:p>
          <a:p>
            <a:pPr marL="0" indent="0" algn="r" fontAlgn="base">
              <a:buNone/>
            </a:pPr>
            <a:r>
              <a:rPr lang="en-US" sz="2400" dirty="0"/>
              <a:t>	</a:t>
            </a:r>
            <a:r>
              <a:rPr lang="en-US" sz="2000" dirty="0" err="1"/>
              <a:t>Jogalekar</a:t>
            </a:r>
            <a:r>
              <a:rPr lang="en-US" sz="2000" dirty="0"/>
              <a:t>, Aditya : 3189939</a:t>
            </a:r>
          </a:p>
          <a:p>
            <a:pPr marL="0" indent="0" algn="r" fontAlgn="base">
              <a:buNone/>
            </a:pPr>
            <a:r>
              <a:rPr lang="en-US" sz="2000" dirty="0"/>
              <a:t>	</a:t>
            </a:r>
            <a:r>
              <a:rPr lang="en-US" sz="2000" dirty="0" err="1"/>
              <a:t>Morbagal</a:t>
            </a:r>
            <a:r>
              <a:rPr lang="en-US" sz="2000" dirty="0"/>
              <a:t> ,</a:t>
            </a:r>
            <a:r>
              <a:rPr lang="en-US" sz="2000" dirty="0" err="1"/>
              <a:t>Tejas</a:t>
            </a:r>
            <a:r>
              <a:rPr lang="en-US" sz="2000" dirty="0"/>
              <a:t> : 3200842</a:t>
            </a:r>
          </a:p>
          <a:p>
            <a:pPr marL="0" indent="0" algn="r" fontAlgn="base">
              <a:buNone/>
            </a:pPr>
            <a:r>
              <a:rPr lang="en-US" sz="2000" dirty="0"/>
              <a:t>	</a:t>
            </a:r>
            <a:r>
              <a:rPr lang="en-US" sz="2000" dirty="0" err="1"/>
              <a:t>Rajan</a:t>
            </a:r>
            <a:r>
              <a:rPr lang="en-US" sz="2000" dirty="0"/>
              <a:t> </a:t>
            </a:r>
            <a:r>
              <a:rPr lang="en-US" sz="2000" dirty="0" err="1"/>
              <a:t>Heena</a:t>
            </a:r>
            <a:r>
              <a:rPr lang="en-US" sz="2000" dirty="0"/>
              <a:t> : 3205531</a:t>
            </a:r>
          </a:p>
          <a:p>
            <a:pPr marL="0" indent="0" algn="r" fontAlgn="base">
              <a:buNone/>
            </a:pPr>
            <a:r>
              <a:rPr lang="en-US" sz="2000" dirty="0"/>
              <a:t>	Khan, Saba : 3179769</a:t>
            </a:r>
          </a:p>
          <a:p>
            <a:pPr marL="0" indent="0" algn="r" fontAlgn="base">
              <a:buNone/>
            </a:pPr>
            <a:r>
              <a:rPr lang="en-US" sz="2000" dirty="0"/>
              <a:t>	</a:t>
            </a:r>
            <a:r>
              <a:rPr lang="en-US" sz="2000" dirty="0" err="1"/>
              <a:t>Kochar</a:t>
            </a:r>
            <a:r>
              <a:rPr lang="en-US" sz="2000" dirty="0"/>
              <a:t>, </a:t>
            </a:r>
            <a:r>
              <a:rPr lang="en-US" sz="2000" dirty="0" err="1"/>
              <a:t>Pratika</a:t>
            </a:r>
            <a:r>
              <a:rPr lang="en-US" sz="2000" dirty="0"/>
              <a:t> : 3201097</a:t>
            </a:r>
          </a:p>
          <a:p>
            <a:pPr marL="0" indent="0" algn="r" fontAlgn="base">
              <a:buNone/>
            </a:pPr>
            <a:r>
              <a:rPr lang="en-US" sz="2000" dirty="0"/>
              <a:t>	Shetty. </a:t>
            </a:r>
            <a:r>
              <a:rPr lang="en-US" sz="2000" dirty="0" err="1"/>
              <a:t>Sachin</a:t>
            </a:r>
            <a:r>
              <a:rPr lang="en-US" sz="2000" dirty="0"/>
              <a:t> : 3201423</a:t>
            </a:r>
          </a:p>
          <a:p>
            <a:pPr marL="0" indent="0" algn="r" fontAlgn="base">
              <a:buNone/>
            </a:pPr>
            <a:r>
              <a:rPr lang="en-US" sz="2000" dirty="0"/>
              <a:t>	Malik, </a:t>
            </a:r>
            <a:r>
              <a:rPr lang="en-US" sz="2000" dirty="0" err="1"/>
              <a:t>Hirra</a:t>
            </a:r>
            <a:r>
              <a:rPr lang="en-US" sz="2000" dirty="0"/>
              <a:t> : 3212661</a:t>
            </a:r>
          </a:p>
        </p:txBody>
      </p:sp>
    </p:spTree>
    <p:extLst>
      <p:ext uri="{BB962C8B-B14F-4D97-AF65-F5344CB8AC3E}">
        <p14:creationId xmlns:p14="http://schemas.microsoft.com/office/powerpoint/2010/main" val="1444039162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Causal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38250"/>
            <a:ext cx="10515600" cy="4351338"/>
          </a:xfrm>
        </p:spPr>
        <p:txBody>
          <a:bodyPr>
            <a:normAutofit fontScale="70%" lnSpcReduction="20%"/>
          </a:bodyPr>
          <a:lstStyle/>
          <a:p>
            <a:r>
              <a:rPr lang="en-US" sz="3600" dirty="0"/>
              <a:t>Linear and time invariant</a:t>
            </a:r>
          </a:p>
          <a:p>
            <a:r>
              <a:rPr lang="en-US" sz="3600" dirty="0"/>
              <a:t>Recursion from right to left</a:t>
            </a:r>
          </a:p>
          <a:p>
            <a:r>
              <a:rPr lang="en-US" sz="3600" dirty="0"/>
              <a:t>Filter output depends only on past and present inputs</a:t>
            </a:r>
          </a:p>
          <a:p>
            <a:r>
              <a:rPr lang="en-US" sz="3600" dirty="0"/>
              <a:t>Realization systems must be causal because such systems cannot act on a future input.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Anti Causal Filter</a:t>
            </a:r>
          </a:p>
          <a:p>
            <a:r>
              <a:rPr lang="en-US" sz="3600" dirty="0"/>
              <a:t>Hypothetical system</a:t>
            </a:r>
          </a:p>
          <a:p>
            <a:r>
              <a:rPr lang="en-US" sz="3600" dirty="0"/>
              <a:t>Outputs and internal states that depend </a:t>
            </a:r>
            <a:r>
              <a:rPr lang="en-US" sz="3600" i="1" dirty="0"/>
              <a:t>solely</a:t>
            </a:r>
            <a:r>
              <a:rPr lang="en-US" sz="3600" dirty="0"/>
              <a:t> on future input values</a:t>
            </a:r>
          </a:p>
          <a:p>
            <a:r>
              <a:rPr lang="en-US" sz="3600" dirty="0"/>
              <a:t>Also acausal, but the converse is not always true. An acausal system that has any dependence on past input values is not </a:t>
            </a:r>
            <a:r>
              <a:rPr lang="en-US" sz="3600" dirty="0" err="1"/>
              <a:t>anticausal</a:t>
            </a:r>
            <a:r>
              <a:rPr lang="en-US" sz="3600" dirty="0"/>
              <a:t>.</a:t>
            </a:r>
          </a:p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506537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817D57-CB9D-42A2-86FE-83CDE0CE3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21602"/>
            <a:ext cx="11045391" cy="1325563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51B2CE-B649-412D-9185-17E2631A6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1275715"/>
            <a:ext cx="2438400" cy="24384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8A89A2-8286-4582-8927-004068B43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690" y="1256665"/>
            <a:ext cx="2438400" cy="243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850CB8-3802-4284-8075-019C15746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644" y="1250196"/>
            <a:ext cx="2438400" cy="2438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DE8349-AA36-4B26-980C-70917FD633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1237615"/>
            <a:ext cx="2438400" cy="2438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951D28-9EA5-42B2-AEBC-F51DEEE77DB0}"/>
              </a:ext>
            </a:extLst>
          </p:cNvPr>
          <p:cNvSpPr txBox="1"/>
          <p:nvPr/>
        </p:nvSpPr>
        <p:spPr>
          <a:xfrm>
            <a:off x="203835" y="3688596"/>
            <a:ext cx="154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Original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63BB3-14B7-4E35-93BD-E277F780EBEA}"/>
              </a:ext>
            </a:extLst>
          </p:cNvPr>
          <p:cNvSpPr txBox="1"/>
          <p:nvPr/>
        </p:nvSpPr>
        <p:spPr>
          <a:xfrm>
            <a:off x="3168015" y="3695065"/>
            <a:ext cx="2190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Causal Filtered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C503C4-00C7-4CA8-9DD7-E2DEF485D18B}"/>
              </a:ext>
            </a:extLst>
          </p:cNvPr>
          <p:cNvSpPr txBox="1"/>
          <p:nvPr/>
        </p:nvSpPr>
        <p:spPr>
          <a:xfrm>
            <a:off x="6179820" y="3745746"/>
            <a:ext cx="2643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Anti-Causal Filtered Image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01BA21-6C05-463B-B78F-FDC037184BB5}"/>
              </a:ext>
            </a:extLst>
          </p:cNvPr>
          <p:cNvSpPr txBox="1"/>
          <p:nvPr/>
        </p:nvSpPr>
        <p:spPr>
          <a:xfrm>
            <a:off x="9296400" y="3745746"/>
            <a:ext cx="201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Smoothened Image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7669002-B721-4307-BBDE-25D1DD5F56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644" y="4162068"/>
            <a:ext cx="2438400" cy="2438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40C6AA1-6A39-460D-8B09-4B9C060264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690" y="4162068"/>
            <a:ext cx="2438400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7C1A392-11BE-408F-9AFA-8E33CE0460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495" y="4162068"/>
            <a:ext cx="2438400" cy="2438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A478DA5-8937-4184-B04D-1B0C8B3305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93" y="4162068"/>
            <a:ext cx="2536071" cy="253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08147"/>
      </p:ext>
    </p:extLst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06F5F58-C8A8-4EE0-A0C9-E32503576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21602"/>
            <a:ext cx="11045391" cy="1325563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97D6F82-BE42-4A71-86C2-DFAE4F907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43" y="1276350"/>
            <a:ext cx="6145632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14663"/>
      </p:ext>
    </p:extLst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EE5F-938C-414F-982E-5836DD40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5292"/>
          </a:xfrm>
        </p:spPr>
        <p:txBody>
          <a:bodyPr>
            <a:normAutofit fontScale="90%"/>
          </a:bodyPr>
          <a:lstStyle/>
          <a:p>
            <a:r>
              <a:rPr lang="en-US" dirty="0"/>
              <a:t>Task 2.4 Bilateral filters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CCCE9-0356-4512-B506-2B5E3944C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238" y="3429000"/>
            <a:ext cx="6836797" cy="11813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701A5C-0202-43CA-A13C-E096BCCCCAEC}"/>
              </a:ext>
            </a:extLst>
          </p:cNvPr>
          <p:cNvSpPr txBox="1"/>
          <p:nvPr/>
        </p:nvSpPr>
        <p:spPr>
          <a:xfrm>
            <a:off x="954185" y="1258814"/>
            <a:ext cx="10084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bilateral filter is a non-linear, edge-preserving, and noise-reducing smoothing filter for images. It replaces the intensity of each pixel with a weighted average of intensity values from nearby pixels. This weight can be based on a Gaussian distribution. Crucially, the weights depend not only on Euclidean distance of pixels, but also on the radiometric differences (e.g., range differences, such as color intensity)</a:t>
            </a:r>
          </a:p>
        </p:txBody>
      </p:sp>
    </p:spTree>
    <p:extLst>
      <p:ext uri="{BB962C8B-B14F-4D97-AF65-F5344CB8AC3E}">
        <p14:creationId xmlns:p14="http://schemas.microsoft.com/office/powerpoint/2010/main" val="4225683584"/>
      </p:ext>
    </p:extLst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576E-09A3-424F-B321-669F774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796" y="235427"/>
            <a:ext cx="5787887" cy="695049"/>
          </a:xfrm>
        </p:spPr>
        <p:txBody>
          <a:bodyPr>
            <a:normAutofit fontScale="90%"/>
          </a:bodyPr>
          <a:lstStyle/>
          <a:p>
            <a:pPr algn="ctr"/>
            <a:r>
              <a:rPr lang="en-US" sz="3200" dirty="0"/>
              <a:t>Bilateral Filter on bauckhage.jpg</a:t>
            </a:r>
            <a:br>
              <a:rPr lang="en-US" sz="3200" dirty="0"/>
            </a:br>
            <a:r>
              <a:rPr lang="en-US" sz="3200" dirty="0"/>
              <a:t>Filter size = 15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414B8BE-E1C5-45B3-B705-6B54A87FC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7" y="1298714"/>
            <a:ext cx="1692965" cy="169296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CB1A17E-6190-4742-AF00-177384A31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706" y="1298714"/>
            <a:ext cx="1692965" cy="169296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6EAD0FE-E2E7-491B-B1C2-19E35E305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791" y="1286290"/>
            <a:ext cx="1717813" cy="171781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D0892FE-0006-4B54-937F-E5EAA06CE4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480" y="1273866"/>
            <a:ext cx="1742661" cy="174266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3F7C33B-3482-4CF7-9E63-3F7202EFDB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097" y="3944593"/>
            <a:ext cx="1692965" cy="169296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F48440E-56FB-45AA-93C3-8DD23CCDA9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740" y="3944593"/>
            <a:ext cx="1692965" cy="169296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FD2EDC84-5639-4428-B6D5-70DE1EDB51A5}"/>
              </a:ext>
            </a:extLst>
          </p:cNvPr>
          <p:cNvSpPr txBox="1"/>
          <p:nvPr/>
        </p:nvSpPr>
        <p:spPr>
          <a:xfrm>
            <a:off x="636103" y="3207023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ρ</a:t>
            </a:r>
            <a:r>
              <a:rPr lang="en-US" b="1" dirty="0"/>
              <a:t> = 10, </a:t>
            </a:r>
            <a:r>
              <a:rPr lang="el-GR" b="1" dirty="0"/>
              <a:t>σ</a:t>
            </a:r>
            <a:r>
              <a:rPr lang="en-US" b="1" dirty="0"/>
              <a:t> =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E9D26E-A9CE-4123-B8C3-A2AB6FC46E81}"/>
              </a:ext>
            </a:extLst>
          </p:cNvPr>
          <p:cNvSpPr txBox="1"/>
          <p:nvPr/>
        </p:nvSpPr>
        <p:spPr>
          <a:xfrm>
            <a:off x="2769706" y="320702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ρ</a:t>
            </a:r>
            <a:r>
              <a:rPr lang="en-US" b="1" dirty="0"/>
              <a:t> = 10, </a:t>
            </a:r>
            <a:r>
              <a:rPr lang="el-GR" b="1" dirty="0"/>
              <a:t>σ</a:t>
            </a:r>
            <a:r>
              <a:rPr lang="en-US" b="1" dirty="0"/>
              <a:t> = 100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048FBA-134C-418A-A168-112F59866E73}"/>
              </a:ext>
            </a:extLst>
          </p:cNvPr>
          <p:cNvSpPr txBox="1"/>
          <p:nvPr/>
        </p:nvSpPr>
        <p:spPr>
          <a:xfrm>
            <a:off x="6347791" y="3207023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ρ</a:t>
            </a:r>
            <a:r>
              <a:rPr lang="en-US" b="1" dirty="0"/>
              <a:t> = 100, </a:t>
            </a:r>
            <a:r>
              <a:rPr lang="el-GR" b="1" dirty="0"/>
              <a:t>σ</a:t>
            </a:r>
            <a:r>
              <a:rPr lang="en-US" b="1" dirty="0"/>
              <a:t> = 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5970E7-0A25-41A2-A0E3-A1F0F972AEC7}"/>
              </a:ext>
            </a:extLst>
          </p:cNvPr>
          <p:cNvSpPr txBox="1"/>
          <p:nvPr/>
        </p:nvSpPr>
        <p:spPr>
          <a:xfrm>
            <a:off x="8548480" y="3207023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ρ</a:t>
            </a:r>
            <a:r>
              <a:rPr lang="en-US" b="1" dirty="0"/>
              <a:t> = 100, </a:t>
            </a:r>
            <a:r>
              <a:rPr lang="el-GR" b="1" dirty="0"/>
              <a:t>σ</a:t>
            </a:r>
            <a:r>
              <a:rPr lang="en-US" b="1" dirty="0"/>
              <a:t> = 100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91F5739-C72D-45A2-AFF9-63C54D2ECC5B}"/>
              </a:ext>
            </a:extLst>
          </p:cNvPr>
          <p:cNvSpPr txBox="1"/>
          <p:nvPr/>
        </p:nvSpPr>
        <p:spPr>
          <a:xfrm>
            <a:off x="3549097" y="5771430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ρ</a:t>
            </a:r>
            <a:r>
              <a:rPr lang="en-US" b="1" dirty="0"/>
              <a:t> = 500, </a:t>
            </a:r>
            <a:r>
              <a:rPr lang="el-GR" b="1" dirty="0"/>
              <a:t>σ</a:t>
            </a:r>
            <a:r>
              <a:rPr lang="en-US" b="1" dirty="0"/>
              <a:t> = 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11C19B-4CC0-4AFA-9977-CA17E3885B0E}"/>
              </a:ext>
            </a:extLst>
          </p:cNvPr>
          <p:cNvSpPr txBox="1"/>
          <p:nvPr/>
        </p:nvSpPr>
        <p:spPr>
          <a:xfrm>
            <a:off x="5750445" y="577143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ρ</a:t>
            </a:r>
            <a:r>
              <a:rPr lang="en-US" b="1" dirty="0"/>
              <a:t> = 500, </a:t>
            </a:r>
            <a:r>
              <a:rPr lang="el-GR" b="1" dirty="0"/>
              <a:t>σ</a:t>
            </a:r>
            <a:r>
              <a:rPr lang="en-US" b="1" dirty="0"/>
              <a:t> = 100</a:t>
            </a:r>
          </a:p>
        </p:txBody>
      </p:sp>
    </p:spTree>
    <p:extLst>
      <p:ext uri="{BB962C8B-B14F-4D97-AF65-F5344CB8AC3E}">
        <p14:creationId xmlns:p14="http://schemas.microsoft.com/office/powerpoint/2010/main" val="4087183652"/>
      </p:ext>
    </p:extLst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576E-09A3-424F-B321-669F774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9772" y="316899"/>
            <a:ext cx="5787887" cy="695049"/>
          </a:xfrm>
        </p:spPr>
        <p:txBody>
          <a:bodyPr>
            <a:normAutofit fontScale="90%"/>
          </a:bodyPr>
          <a:lstStyle/>
          <a:p>
            <a:pPr algn="ctr"/>
            <a:r>
              <a:rPr lang="en-US" sz="3200" dirty="0"/>
              <a:t>Bilateral Filter on clock.jpg</a:t>
            </a:r>
            <a:br>
              <a:rPr lang="en-US" sz="3200" dirty="0"/>
            </a:br>
            <a:r>
              <a:rPr lang="en-US" sz="3200" dirty="0"/>
              <a:t>Filter size = 15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2EDC84-5639-4428-B6D5-70DE1EDB51A5}"/>
              </a:ext>
            </a:extLst>
          </p:cNvPr>
          <p:cNvSpPr txBox="1"/>
          <p:nvPr/>
        </p:nvSpPr>
        <p:spPr>
          <a:xfrm>
            <a:off x="636103" y="3207023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ρ</a:t>
            </a:r>
            <a:r>
              <a:rPr lang="en-US" b="1" dirty="0"/>
              <a:t> = 10, </a:t>
            </a:r>
            <a:r>
              <a:rPr lang="el-GR" b="1" dirty="0"/>
              <a:t>σ</a:t>
            </a:r>
            <a:r>
              <a:rPr lang="en-US" b="1" dirty="0"/>
              <a:t> =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E9D26E-A9CE-4123-B8C3-A2AB6FC46E81}"/>
              </a:ext>
            </a:extLst>
          </p:cNvPr>
          <p:cNvSpPr txBox="1"/>
          <p:nvPr/>
        </p:nvSpPr>
        <p:spPr>
          <a:xfrm>
            <a:off x="2769706" y="320702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ρ</a:t>
            </a:r>
            <a:r>
              <a:rPr lang="en-US" b="1" dirty="0"/>
              <a:t> = 10, </a:t>
            </a:r>
            <a:r>
              <a:rPr lang="el-GR" b="1" dirty="0"/>
              <a:t>σ</a:t>
            </a:r>
            <a:r>
              <a:rPr lang="en-US" b="1" dirty="0"/>
              <a:t> = 100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048FBA-134C-418A-A168-112F59866E73}"/>
              </a:ext>
            </a:extLst>
          </p:cNvPr>
          <p:cNvSpPr txBox="1"/>
          <p:nvPr/>
        </p:nvSpPr>
        <p:spPr>
          <a:xfrm>
            <a:off x="6347791" y="3207023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ρ</a:t>
            </a:r>
            <a:r>
              <a:rPr lang="en-US" b="1" dirty="0"/>
              <a:t> = 100, </a:t>
            </a:r>
            <a:r>
              <a:rPr lang="el-GR" b="1" dirty="0"/>
              <a:t>σ</a:t>
            </a:r>
            <a:r>
              <a:rPr lang="en-US" b="1" dirty="0"/>
              <a:t> = 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5970E7-0A25-41A2-A0E3-A1F0F972AEC7}"/>
              </a:ext>
            </a:extLst>
          </p:cNvPr>
          <p:cNvSpPr txBox="1"/>
          <p:nvPr/>
        </p:nvSpPr>
        <p:spPr>
          <a:xfrm>
            <a:off x="8548480" y="3207023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ρ</a:t>
            </a:r>
            <a:r>
              <a:rPr lang="en-US" b="1" dirty="0"/>
              <a:t> = 100, </a:t>
            </a:r>
            <a:r>
              <a:rPr lang="el-GR" b="1" dirty="0"/>
              <a:t>σ</a:t>
            </a:r>
            <a:r>
              <a:rPr lang="en-US" b="1" dirty="0"/>
              <a:t> = 100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91F5739-C72D-45A2-AFF9-63C54D2ECC5B}"/>
              </a:ext>
            </a:extLst>
          </p:cNvPr>
          <p:cNvSpPr txBox="1"/>
          <p:nvPr/>
        </p:nvSpPr>
        <p:spPr>
          <a:xfrm>
            <a:off x="3549097" y="5771430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ρ</a:t>
            </a:r>
            <a:r>
              <a:rPr lang="en-US" b="1" dirty="0"/>
              <a:t> = 500, </a:t>
            </a:r>
            <a:r>
              <a:rPr lang="el-GR" b="1" dirty="0"/>
              <a:t>σ</a:t>
            </a:r>
            <a:r>
              <a:rPr lang="en-US" b="1" dirty="0"/>
              <a:t> = 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11C19B-4CC0-4AFA-9977-CA17E3885B0E}"/>
              </a:ext>
            </a:extLst>
          </p:cNvPr>
          <p:cNvSpPr txBox="1"/>
          <p:nvPr/>
        </p:nvSpPr>
        <p:spPr>
          <a:xfrm>
            <a:off x="5750445" y="577143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ρ</a:t>
            </a:r>
            <a:r>
              <a:rPr lang="en-US" b="1" dirty="0"/>
              <a:t> = 500, </a:t>
            </a:r>
            <a:r>
              <a:rPr lang="el-GR" b="1" dirty="0"/>
              <a:t>σ</a:t>
            </a:r>
            <a:r>
              <a:rPr lang="en-US" b="1" dirty="0"/>
              <a:t> = 100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949CA-3E6F-40D3-9EB0-F0DE3D024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6" y="1335156"/>
            <a:ext cx="1633330" cy="1633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2CC554-56D1-48E3-8C04-E330F7D85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772" y="1333437"/>
            <a:ext cx="1633330" cy="16333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5BE959-EE00-4619-B235-0705734E3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009" y="1333437"/>
            <a:ext cx="1633330" cy="16333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1F4136-535E-426C-BEA8-B70929F403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145" y="1333437"/>
            <a:ext cx="1633330" cy="1633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DF52EB-071E-40F2-8474-94537EC2D5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237" y="4010482"/>
            <a:ext cx="1681433" cy="16814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2E9354-1F04-4484-94F5-E544505841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445" y="4017028"/>
            <a:ext cx="1680268" cy="168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73212"/>
      </p:ext>
    </p:extLst>
  </p:cSld>
  <p:clrMapOvr>
    <a:masterClrMapping/>
  </p:clrMapOvr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798AD-26C7-4F6C-921F-27867A30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283226" cy="893832"/>
          </a:xfrm>
        </p:spPr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4A89E3-4984-4367-991B-7641A942611F}"/>
              </a:ext>
            </a:extLst>
          </p:cNvPr>
          <p:cNvSpPr txBox="1"/>
          <p:nvPr/>
        </p:nvSpPr>
        <p:spPr>
          <a:xfrm>
            <a:off x="838200" y="1934675"/>
            <a:ext cx="10084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Bilateral filter can keep edges sharp while blurring image.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larger value of the parameter </a:t>
            </a:r>
            <a:r>
              <a:rPr lang="el-GR" b="1" dirty="0"/>
              <a:t>ρ</a:t>
            </a:r>
            <a:r>
              <a:rPr lang="en-US" dirty="0"/>
              <a:t> means that farther colors within the pixel neighborhood will be mixed together, resulting in larger areas of semi-equal color.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larger value of the parameter </a:t>
            </a:r>
            <a:r>
              <a:rPr lang="el-GR" b="1" dirty="0"/>
              <a:t>σ</a:t>
            </a:r>
            <a:r>
              <a:rPr lang="en-US" dirty="0"/>
              <a:t> means that farther pixels will influence each other as long as their colors are close enough.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12874"/>
      </p:ext>
    </p:extLst>
  </p:cSld>
  <p:clrMapOvr>
    <a:masterClrMapping/>
  </p:clrMapOvr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52D5-BA62-482C-BFEB-574A56F20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7504" y="2766218"/>
            <a:ext cx="3150704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42670733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C4306F6-8726-477F-9FC7-5FACA5273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591" y="408265"/>
            <a:ext cx="9144000" cy="545892"/>
          </a:xfrm>
        </p:spPr>
        <p:txBody>
          <a:bodyPr/>
          <a:lstStyle/>
          <a:p>
            <a:pPr algn="l"/>
            <a:r>
              <a:rPr lang="en-US" dirty="0"/>
              <a:t>TASK 2.1.1: All operations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9CDE60-8501-4E50-8BE5-400726E98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23" y="1049853"/>
            <a:ext cx="3657920" cy="2554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C4424B-D5DA-4D33-AB8E-430B8987C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315" y="1049853"/>
            <a:ext cx="3657921" cy="2554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6ACA25-0A2B-4A93-B011-05653414C8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23" y="3935897"/>
            <a:ext cx="3657922" cy="25547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D79252-07C3-4D21-8034-36ABD4539C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315" y="3935897"/>
            <a:ext cx="3657921" cy="25547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3839A2-890D-4664-BB4D-F787832C2FF4}"/>
              </a:ext>
            </a:extLst>
          </p:cNvPr>
          <p:cNvSpPr txBox="1"/>
          <p:nvPr/>
        </p:nvSpPr>
        <p:spPr>
          <a:xfrm>
            <a:off x="8958470" y="1285461"/>
            <a:ext cx="29552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Kernel: 3x3, sigma=.388</a:t>
            </a:r>
          </a:p>
          <a:p>
            <a:endParaRPr lang="en-US" dirty="0"/>
          </a:p>
          <a:p>
            <a:r>
              <a:rPr lang="en-US" dirty="0"/>
              <a:t>Kernel: 7x7, sigma=1.165</a:t>
            </a:r>
          </a:p>
          <a:p>
            <a:endParaRPr lang="en-US" dirty="0"/>
          </a:p>
          <a:p>
            <a:r>
              <a:rPr lang="en-US" dirty="0"/>
              <a:t>Kernel: 19x19, sigma=3.495</a:t>
            </a:r>
          </a:p>
          <a:p>
            <a:endParaRPr lang="en-US" dirty="0"/>
          </a:p>
          <a:p>
            <a:r>
              <a:rPr lang="en-US" dirty="0"/>
              <a:t>Kernel: 31x31, sigma=5.825</a:t>
            </a:r>
          </a:p>
        </p:txBody>
      </p:sp>
    </p:spTree>
    <p:extLst>
      <p:ext uri="{BB962C8B-B14F-4D97-AF65-F5344CB8AC3E}">
        <p14:creationId xmlns:p14="http://schemas.microsoft.com/office/powerpoint/2010/main" val="3360756684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39BBA9-5ED1-4B9F-9069-830E4F0ED5A6}"/>
              </a:ext>
            </a:extLst>
          </p:cNvPr>
          <p:cNvSpPr txBox="1"/>
          <p:nvPr/>
        </p:nvSpPr>
        <p:spPr>
          <a:xfrm>
            <a:off x="5933661" y="1696279"/>
            <a:ext cx="5420139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/>
              <a:t>For a kernel size: 37x37, sigma=6.990</a:t>
            </a:r>
          </a:p>
          <a:p>
            <a:r>
              <a:rPr lang="en-US" dirty="0"/>
              <a:t>('Time-naive_convolution1D: ', 8.134000062942505)</a:t>
            </a:r>
          </a:p>
          <a:p>
            <a:r>
              <a:rPr lang="en-US" dirty="0"/>
              <a:t>('Time:naive_convolution2D ', 231.08500003814697)</a:t>
            </a:r>
          </a:p>
          <a:p>
            <a:r>
              <a:rPr lang="en-US" dirty="0"/>
              <a:t>('</a:t>
            </a:r>
            <a:r>
              <a:rPr lang="en-US" dirty="0" err="1"/>
              <a:t>Time:fft_convolution</a:t>
            </a:r>
            <a:r>
              <a:rPr lang="en-US" dirty="0"/>
              <a:t> ', 0.018999814987182617)</a:t>
            </a:r>
          </a:p>
          <a:p>
            <a:r>
              <a:rPr lang="en-US" dirty="0"/>
              <a:t>('Time: </a:t>
            </a:r>
            <a:r>
              <a:rPr lang="en-US" dirty="0" err="1"/>
              <a:t>ScipyCon</a:t>
            </a:r>
            <a:r>
              <a:rPr lang="en-US" dirty="0"/>
              <a:t> ', 0.11999988555908203)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606095-97EB-4AE3-BACB-FC2085E2365E}"/>
              </a:ext>
            </a:extLst>
          </p:cNvPr>
          <p:cNvSpPr txBox="1"/>
          <p:nvPr/>
        </p:nvSpPr>
        <p:spPr>
          <a:xfrm>
            <a:off x="513522" y="1696279"/>
            <a:ext cx="5420139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/>
              <a:t>For a kernel size: 25x25, sigma=4.660</a:t>
            </a:r>
          </a:p>
          <a:p>
            <a:r>
              <a:rPr lang="en-US" dirty="0"/>
              <a:t>('Time-naive_convolution1D: ', 5.38100004196167)</a:t>
            </a:r>
          </a:p>
          <a:p>
            <a:r>
              <a:rPr lang="en-US" dirty="0"/>
              <a:t>('Time:naive_convolution2D ', 104.2039999961853)</a:t>
            </a:r>
          </a:p>
          <a:p>
            <a:r>
              <a:rPr lang="en-US" dirty="0"/>
              <a:t>('</a:t>
            </a:r>
            <a:r>
              <a:rPr lang="en-US" dirty="0" err="1"/>
              <a:t>Time:fft_convolution</a:t>
            </a:r>
            <a:r>
              <a:rPr lang="en-US" dirty="0"/>
              <a:t> ', 0.014999866485595703)</a:t>
            </a:r>
          </a:p>
          <a:p>
            <a:r>
              <a:rPr lang="en-US" dirty="0"/>
              <a:t>('Time: </a:t>
            </a:r>
            <a:r>
              <a:rPr lang="en-US" dirty="0" err="1"/>
              <a:t>ScipyCon</a:t>
            </a:r>
            <a:r>
              <a:rPr lang="en-US" dirty="0"/>
              <a:t> ', 0.04699993133544922)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7AFF92-F456-4984-B169-6D0DECC0B88B}"/>
              </a:ext>
            </a:extLst>
          </p:cNvPr>
          <p:cNvSpPr txBox="1"/>
          <p:nvPr/>
        </p:nvSpPr>
        <p:spPr>
          <a:xfrm>
            <a:off x="513521" y="3452192"/>
            <a:ext cx="5420139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/>
              <a:t>For a kernel size: 29x29, sigma=4.660</a:t>
            </a:r>
          </a:p>
          <a:p>
            <a:r>
              <a:rPr lang="en-US" dirty="0"/>
              <a:t>('Time-naive_convolution1D: ', 8.134000062942505)</a:t>
            </a:r>
          </a:p>
          <a:p>
            <a:r>
              <a:rPr lang="en-US" dirty="0"/>
              <a:t>('Time:naive_convolution2D ', 231.08500003814697)</a:t>
            </a:r>
          </a:p>
          <a:p>
            <a:r>
              <a:rPr lang="en-US" dirty="0"/>
              <a:t>('</a:t>
            </a:r>
            <a:r>
              <a:rPr lang="en-US" dirty="0" err="1"/>
              <a:t>Time:fft_convolution</a:t>
            </a:r>
            <a:r>
              <a:rPr lang="en-US" dirty="0"/>
              <a:t> ', 0.018999814987182617)</a:t>
            </a:r>
          </a:p>
          <a:p>
            <a:r>
              <a:rPr lang="en-US" dirty="0"/>
              <a:t>('Time: </a:t>
            </a:r>
            <a:r>
              <a:rPr lang="en-US" dirty="0" err="1"/>
              <a:t>ScipyCon</a:t>
            </a:r>
            <a:r>
              <a:rPr lang="en-US" dirty="0"/>
              <a:t> ', 0.11999988555908203)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7909B7-7F16-4F4A-A250-BD89697E5D1F}"/>
              </a:ext>
            </a:extLst>
          </p:cNvPr>
          <p:cNvSpPr txBox="1"/>
          <p:nvPr/>
        </p:nvSpPr>
        <p:spPr>
          <a:xfrm>
            <a:off x="5933661" y="3452192"/>
            <a:ext cx="5420139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/>
              <a:t>For a kernel size: 39x39, sigma=7.379</a:t>
            </a:r>
          </a:p>
          <a:p>
            <a:r>
              <a:rPr lang="en-US" dirty="0"/>
              <a:t>('Time-naive_convolution1D: ', 8.075999975204468)</a:t>
            </a:r>
          </a:p>
          <a:p>
            <a:r>
              <a:rPr lang="en-US" dirty="0"/>
              <a:t>('Time:naive_convolution2D ', 247.22000002861023)</a:t>
            </a:r>
          </a:p>
          <a:p>
            <a:r>
              <a:rPr lang="en-US" dirty="0"/>
              <a:t>('</a:t>
            </a:r>
            <a:r>
              <a:rPr lang="en-US" dirty="0" err="1"/>
              <a:t>Time:fft_convolution</a:t>
            </a:r>
            <a:r>
              <a:rPr lang="en-US" dirty="0"/>
              <a:t> ', 0.015000104904174805)</a:t>
            </a:r>
          </a:p>
          <a:p>
            <a:r>
              <a:rPr lang="en-US" dirty="0"/>
              <a:t>('Time: </a:t>
            </a:r>
            <a:r>
              <a:rPr lang="en-US" dirty="0" err="1"/>
              <a:t>ScipyCon</a:t>
            </a:r>
            <a:r>
              <a:rPr lang="en-US" dirty="0"/>
              <a:t> ', 0.14100003242492676)</a:t>
            </a:r>
          </a:p>
        </p:txBody>
      </p:sp>
    </p:spTree>
    <p:extLst>
      <p:ext uri="{BB962C8B-B14F-4D97-AF65-F5344CB8AC3E}">
        <p14:creationId xmlns:p14="http://schemas.microsoft.com/office/powerpoint/2010/main" val="3675813635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AD8E-D6CE-4536-B948-7B56A883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545"/>
          </a:xfrm>
        </p:spPr>
        <p:txBody>
          <a:bodyPr>
            <a:normAutofit fontScale="90%"/>
          </a:bodyPr>
          <a:lstStyle/>
          <a:p>
            <a:r>
              <a:rPr lang="en-US" dirty="0"/>
              <a:t>Time Plots: Couple of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C8CC90-347C-4003-9937-956BCB137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77" y="1175476"/>
            <a:ext cx="4982653" cy="28549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E7D445-8634-464C-9525-6DAC3EE58077}"/>
              </a:ext>
            </a:extLst>
          </p:cNvPr>
          <p:cNvSpPr txBox="1"/>
          <p:nvPr/>
        </p:nvSpPr>
        <p:spPr>
          <a:xfrm>
            <a:off x="1060174" y="4693067"/>
            <a:ext cx="226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19x19 kernel size time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35DAE4-DF3B-4EF6-B7F1-14DDEB093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077" y="1191451"/>
            <a:ext cx="5186052" cy="29715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FAAB32-C9F8-41F3-8CB7-D2F086FBABD0}"/>
              </a:ext>
            </a:extLst>
          </p:cNvPr>
          <p:cNvSpPr txBox="1"/>
          <p:nvPr/>
        </p:nvSpPr>
        <p:spPr>
          <a:xfrm>
            <a:off x="6804991" y="4693067"/>
            <a:ext cx="226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39x39 kernel size time</a:t>
            </a:r>
          </a:p>
        </p:txBody>
      </p:sp>
    </p:spTree>
    <p:extLst>
      <p:ext uri="{BB962C8B-B14F-4D97-AF65-F5344CB8AC3E}">
        <p14:creationId xmlns:p14="http://schemas.microsoft.com/office/powerpoint/2010/main" val="3006079887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737C9-4A4A-4AE8-ABD2-BC2609840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2"/>
          </a:xfrm>
        </p:spPr>
        <p:txBody>
          <a:bodyPr>
            <a:normAutofit fontScale="90%"/>
          </a:bodyPr>
          <a:lstStyle/>
          <a:p>
            <a:r>
              <a:rPr lang="en-IN" b="1" dirty="0"/>
              <a:t>TASK 2.2 : COMPUTING THE GRADIENT OF IMAGES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F00E8C-3ADC-47EF-80E9-6B342EC3C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55" y="3229784"/>
            <a:ext cx="2736537" cy="144521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95DE17-E715-403D-9829-6860CF8A98C1}"/>
              </a:ext>
            </a:extLst>
          </p:cNvPr>
          <p:cNvSpPr txBox="1"/>
          <p:nvPr/>
        </p:nvSpPr>
        <p:spPr>
          <a:xfrm>
            <a:off x="994300" y="1660124"/>
            <a:ext cx="101471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Gradient of a image is the measure of change in the image function f(</a:t>
            </a:r>
            <a:r>
              <a:rPr lang="en-IN" sz="2400" dirty="0" err="1"/>
              <a:t>x,y</a:t>
            </a:r>
            <a:r>
              <a:rPr lang="en-IN" sz="2400" dirty="0"/>
              <a:t>) in </a:t>
            </a:r>
          </a:p>
          <a:p>
            <a:r>
              <a:rPr lang="en-IN" sz="2400" dirty="0"/>
              <a:t>X (columns)and Y (rows) axis.</a:t>
            </a:r>
          </a:p>
          <a:p>
            <a:endParaRPr lang="en-IN" sz="2400" dirty="0"/>
          </a:p>
          <a:p>
            <a:r>
              <a:rPr lang="en-IN" sz="2400" dirty="0"/>
              <a:t>Mathematically it is defined as: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B587FD-823A-4256-A169-35636C046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00" y="5411589"/>
            <a:ext cx="4808637" cy="1272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077C8A-F57D-4315-804D-4B2ECFA29253}"/>
              </a:ext>
            </a:extLst>
          </p:cNvPr>
          <p:cNvSpPr txBox="1"/>
          <p:nvPr/>
        </p:nvSpPr>
        <p:spPr>
          <a:xfrm>
            <a:off x="1109708" y="4706930"/>
            <a:ext cx="732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Gradient Magnitude gives us the edge strength</a:t>
            </a:r>
          </a:p>
        </p:txBody>
      </p:sp>
    </p:spTree>
    <p:extLst>
      <p:ext uri="{BB962C8B-B14F-4D97-AF65-F5344CB8AC3E}">
        <p14:creationId xmlns:p14="http://schemas.microsoft.com/office/powerpoint/2010/main" val="1303245772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DF6CB9-1899-415C-88D3-3766A2EE8E78}"/>
              </a:ext>
            </a:extLst>
          </p:cNvPr>
          <p:cNvSpPr txBox="1"/>
          <p:nvPr/>
        </p:nvSpPr>
        <p:spPr>
          <a:xfrm>
            <a:off x="470517" y="719091"/>
            <a:ext cx="11416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computing gradient images, it is beneficial to apply the gradient operator to a smoothed version of the input image in order to </a:t>
            </a:r>
            <a:r>
              <a:rPr lang="en-IN" sz="2400" dirty="0"/>
              <a:t>ensure robustness against noise.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7541F8-C438-4294-AFCC-32061052C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628" y="2752078"/>
            <a:ext cx="4130398" cy="30610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0468B7-8C6D-4C36-BFAC-AFA28A48B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07" y="2928215"/>
            <a:ext cx="4183743" cy="26824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5CF224-7F43-4965-AB06-05239775F50E}"/>
              </a:ext>
            </a:extLst>
          </p:cNvPr>
          <p:cNvSpPr txBox="1"/>
          <p:nvPr/>
        </p:nvSpPr>
        <p:spPr>
          <a:xfrm>
            <a:off x="710214" y="2077375"/>
            <a:ext cx="4183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Can we switch image smoothing and image differencing?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65E8FF-2CA4-4560-9A7E-87C86DF21D7B}"/>
              </a:ext>
            </a:extLst>
          </p:cNvPr>
          <p:cNvSpPr txBox="1"/>
          <p:nvPr/>
        </p:nvSpPr>
        <p:spPr>
          <a:xfrm>
            <a:off x="6551629" y="2224726"/>
            <a:ext cx="1923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89798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3BB5-D643-4F51-A02F-D0086781F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43185"/>
            <a:ext cx="10515600" cy="691317"/>
          </a:xfrm>
        </p:spPr>
        <p:txBody>
          <a:bodyPr>
            <a:normAutofit fontScale="90%"/>
          </a:bodyPr>
          <a:lstStyle/>
          <a:p>
            <a:r>
              <a:rPr lang="en-IN" dirty="0"/>
              <a:t>RESULTS:</a:t>
            </a:r>
          </a:p>
        </p:txBody>
      </p:sp>
      <p:pic>
        <p:nvPicPr>
          <p:cNvPr id="4" name="Picture 3" descr="7*7">
            <a:extLst>
              <a:ext uri="{FF2B5EF4-FFF2-40B4-BE49-F238E27FC236}">
                <a16:creationId xmlns:a16="http://schemas.microsoft.com/office/drawing/2014/main" id="{06496CA2-B5BA-4A52-A253-71BE3213D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26" y="834502"/>
            <a:ext cx="3962153" cy="2902997"/>
          </a:xfrm>
          <a:prstGeom prst="rect">
            <a:avLst/>
          </a:prstGeom>
        </p:spPr>
      </p:pic>
      <p:pic>
        <p:nvPicPr>
          <p:cNvPr id="8" name="Picture 7" descr="21*21">
            <a:extLst>
              <a:ext uri="{FF2B5EF4-FFF2-40B4-BE49-F238E27FC236}">
                <a16:creationId xmlns:a16="http://schemas.microsoft.com/office/drawing/2014/main" id="{391AC1B0-7F77-4A7F-94D6-164D68F25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053" y="834501"/>
            <a:ext cx="4084948" cy="2902997"/>
          </a:xfrm>
          <a:prstGeom prst="rect">
            <a:avLst/>
          </a:prstGeom>
        </p:spPr>
      </p:pic>
      <p:pic>
        <p:nvPicPr>
          <p:cNvPr id="10" name="Picture 9" descr="21*21">
            <a:extLst>
              <a:ext uri="{FF2B5EF4-FFF2-40B4-BE49-F238E27FC236}">
                <a16:creationId xmlns:a16="http://schemas.microsoft.com/office/drawing/2014/main" id="{EFEF31E3-D0A9-48EA-9597-D32BC5D05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26" y="3817855"/>
            <a:ext cx="3962154" cy="3040145"/>
          </a:xfrm>
          <a:prstGeom prst="rect">
            <a:avLst/>
          </a:prstGeom>
        </p:spPr>
      </p:pic>
      <p:pic>
        <p:nvPicPr>
          <p:cNvPr id="12" name="Picture 11" descr="21*21">
            <a:extLst>
              <a:ext uri="{FF2B5EF4-FFF2-40B4-BE49-F238E27FC236}">
                <a16:creationId xmlns:a16="http://schemas.microsoft.com/office/drawing/2014/main" id="{CE6B0D68-65B9-45DC-AB39-162DBB87A0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052" y="3730657"/>
            <a:ext cx="4084949" cy="304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62268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71D32-D080-4737-B242-8E9FB2B76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7EAD6E-0B4C-4E56-A74A-A77717F8A92B}"/>
              </a:ext>
            </a:extLst>
          </p:cNvPr>
          <p:cNvSpPr txBox="1"/>
          <p:nvPr/>
        </p:nvSpPr>
        <p:spPr>
          <a:xfrm>
            <a:off x="517688" y="2031725"/>
            <a:ext cx="103796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A larger file size, corresponds to a larger convolution mask and will result in a greater degree of filtering.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As a kind of trade-off for greater amounts of noise reduction, larger filters also affect the details quality of the image.</a:t>
            </a:r>
          </a:p>
        </p:txBody>
      </p:sp>
    </p:spTree>
    <p:extLst>
      <p:ext uri="{BB962C8B-B14F-4D97-AF65-F5344CB8AC3E}">
        <p14:creationId xmlns:p14="http://schemas.microsoft.com/office/powerpoint/2010/main" val="943301545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70" y="1494011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Recursive function for Gaussian Image Smoothing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670" y="3349625"/>
            <a:ext cx="10515600" cy="2494584"/>
          </a:xfrm>
        </p:spPr>
        <p:txBody>
          <a:bodyPr/>
          <a:lstStyle/>
          <a:p>
            <a:r>
              <a:rPr lang="en-US" dirty="0"/>
              <a:t>Computes smoothing of an image by convolution with the Gaussian kernels</a:t>
            </a:r>
          </a:p>
          <a:p>
            <a:r>
              <a:rPr lang="en-US" dirty="0"/>
              <a:t>Implemented as IIR filters</a:t>
            </a:r>
          </a:p>
          <a:p>
            <a:r>
              <a:rPr lang="en-US" dirty="0"/>
              <a:t>Works on each component independently</a:t>
            </a:r>
          </a:p>
          <a:p>
            <a:r>
              <a:rPr lang="en-US" dirty="0"/>
              <a:t>Input and output need to be the same type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1049B9-B7BB-4712-8CB7-4A834525B588}"/>
              </a:ext>
            </a:extLst>
          </p:cNvPr>
          <p:cNvSpPr txBox="1">
            <a:spLocks/>
          </p:cNvSpPr>
          <p:nvPr/>
        </p:nvSpPr>
        <p:spPr>
          <a:xfrm>
            <a:off x="652670" y="838719"/>
            <a:ext cx="10515600" cy="655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%"/>
          </a:bodyPr>
          <a:lstStyle>
            <a:lvl1pPr algn="l" defTabSz="914400" rtl="0" eaLnBrk="1" latinLnBrk="0" hangingPunct="1">
              <a:lnSpc>
                <a:spcPct val="90%"/>
              </a:lnSpc>
              <a:spcBef>
                <a:spcPct val="0%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Task 2.3 A Recursive filter for Gaussian image smoothing</a:t>
            </a:r>
          </a:p>
        </p:txBody>
      </p:sp>
    </p:spTree>
    <p:extLst>
      <p:ext uri="{BB962C8B-B14F-4D97-AF65-F5344CB8AC3E}">
        <p14:creationId xmlns:p14="http://schemas.microsoft.com/office/powerpoint/2010/main" val="720873611"/>
      </p:ext>
    </p:extLst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0</TotalTime>
  <Words>710</Words>
  <Application>Microsoft Office PowerPoint</Application>
  <PresentationFormat>Widescreen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Project 02: Gaussian and bilateral filters</vt:lpstr>
      <vt:lpstr>PowerPoint Presentation</vt:lpstr>
      <vt:lpstr>PowerPoint Presentation</vt:lpstr>
      <vt:lpstr>Time Plots: Couple of examples</vt:lpstr>
      <vt:lpstr>TASK 2.2 : COMPUTING THE GRADIENT OF IMAGES</vt:lpstr>
      <vt:lpstr>PowerPoint Presentation</vt:lpstr>
      <vt:lpstr>RESULTS:</vt:lpstr>
      <vt:lpstr>OBSERVATIONS:</vt:lpstr>
      <vt:lpstr>Recursive function for Gaussian Image Smoothing</vt:lpstr>
      <vt:lpstr>Causal Filter</vt:lpstr>
      <vt:lpstr>Results</vt:lpstr>
      <vt:lpstr>Results</vt:lpstr>
      <vt:lpstr>Task 2.4 Bilateral filters</vt:lpstr>
      <vt:lpstr>Bilateral Filter on bauckhage.jpg Filter size = 15</vt:lpstr>
      <vt:lpstr>Bilateral Filter on clock.jpg Filter size = 15</vt:lpstr>
      <vt:lpstr>Observations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</dc:creator>
  <cp:lastModifiedBy>Pratika kochar</cp:lastModifiedBy>
  <cp:revision>34</cp:revision>
  <dcterms:created xsi:type="dcterms:W3CDTF">2018-12-16T15:23:24Z</dcterms:created>
  <dcterms:modified xsi:type="dcterms:W3CDTF">2018-12-17T02:12:32Z</dcterms:modified>
</cp:coreProperties>
</file>