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3" r:id="rId2"/>
    <p:sldId id="270" r:id="rId3"/>
    <p:sldId id="271" r:id="rId4"/>
    <p:sldId id="272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5AA32-CB0F-460F-866C-1BED60D49B43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EDF22-7FF1-4959-9264-F6192B4D1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11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ca3e3916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ca3e3916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ca3e3916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ca3e3916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ca3e3916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ca3e3916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A58D-426C-42A7-A95C-458DB4244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79989-2672-443A-BE8D-AEFF3ECBA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4BEE5-C80D-49FF-BEC4-1286CA48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14D2-6000-4292-B0B8-690AF15C20B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07E2F-DA21-431E-9C91-E8BE5314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63047-0154-4891-BBEB-23139130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5B91-9613-41C5-8E20-0220276A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3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DED0-F43C-4415-99AB-28E3BC08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E43F8-A27F-46E2-8F4E-572F998C8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585F4-20AE-4ED0-826D-9A82525E1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14D2-6000-4292-B0B8-690AF15C20B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82B67-336A-4AEA-B000-3D376DBE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6A1D4-B9FC-4C97-95BA-E4162AA8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5B91-9613-41C5-8E20-0220276A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0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D186C-2F42-4FD8-92E1-3C8A4A1A5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358AB-6780-4C45-A79A-882F3D60E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94850-DFD6-435C-89A8-6FA1535F9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14D2-6000-4292-B0B8-690AF15C20B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89FAD-2F3E-4A1F-9FE4-48F52F8F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146AD-37DA-40BF-A012-4FB97B1A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5B91-9613-41C5-8E20-0220276A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65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491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61232"/>
            <a:ext cx="8489895" cy="113156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321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2120" cy="397725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528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8940-737F-4036-BC4E-7E5DEB38C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4FEBF-17C7-4C24-B80A-8532A07F1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9919B-C69B-4560-A195-C4937B1A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14D2-6000-4292-B0B8-690AF15C20B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C74F7-8B4C-472A-9F9E-B5B0CDE7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9CB45-35D7-4EDE-A98F-051423A4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5B91-9613-41C5-8E20-0220276A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D439-62BD-46EF-8E4F-FEC6B60CE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3ED6C-CD6A-4D47-AAB4-D547E0413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107E9-8EC1-444C-80C5-70527FEE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14D2-6000-4292-B0B8-690AF15C20B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D138F-E422-454F-88CB-D1F09081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78792-CFBC-4C07-9095-CC5F3DA6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5B91-9613-41C5-8E20-0220276A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5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8E83-55F3-4EC2-902B-C3028DD0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C89B6-C7E4-41DF-A028-C282F198F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39FA1-4433-4564-94CD-DF9963320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794D9-16B9-4E8F-811E-612CDD8E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14D2-6000-4292-B0B8-690AF15C20B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0802F-69C3-4A12-B98D-54FBD912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F9124-A0A9-4E98-908F-60391335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5B91-9613-41C5-8E20-0220276A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7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DF23-A959-4110-8F5A-C18D1C55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E3958-B0DA-4915-B42E-EC4F2D552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2B00B-2DF8-4D7C-943E-F8E7E90F5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3E357-7420-4657-AB7C-656E06B1F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D4A55E-8779-49E2-9FF9-379AA5BA9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F5804F-0060-4014-9D7B-149D8CA2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14D2-6000-4292-B0B8-690AF15C20B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EAB9A-AA07-4081-9415-6B3B49597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FCD8A-6A4C-4E80-943C-6876D1E4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5B91-9613-41C5-8E20-0220276A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7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92B6-54D2-473D-B49D-FBA30A51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B98D4-9F30-42D5-B73B-E09C611F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14D2-6000-4292-B0B8-690AF15C20B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C4062-B919-4295-8C54-C308F767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90ED8-6B2A-48F3-AD88-0A462746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5B91-9613-41C5-8E20-0220276A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7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7F18C-1B6E-4AA1-A369-1D90D42B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14D2-6000-4292-B0B8-690AF15C20B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38CCC-EBF8-4021-95C8-5C0C9291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BE677-14F9-4651-B32A-378B0DED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5B91-9613-41C5-8E20-0220276A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0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A752B-D252-438B-A584-8E3A856C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CB592-2F18-4F3D-A78F-A7B8E29D1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0EDAC-2B06-4AC7-B9BE-BC31732E8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DCE08-9B85-4405-BCAB-AF5F9605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14D2-6000-4292-B0B8-690AF15C20B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1CFB0-B680-41E1-B2F0-AE574E1F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11A38-AE7F-4E67-B1A2-1C6F3AC0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5B91-9613-41C5-8E20-0220276A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0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85B8-0A78-4438-94D2-8E618F5B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1A4D4-5D5E-4DAC-B477-E81D0BB07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D1175-8FDE-4F8B-8446-24F19E24E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E32CF-1349-4D80-B30B-3A1B2AEC0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14D2-6000-4292-B0B8-690AF15C20B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7474B-6E32-484C-A7C4-9CDD98AB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E9EF0-BE75-49DE-AC2D-6F9F6310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5B91-9613-41C5-8E20-0220276A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9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AF6E6-C87B-4BD7-8E0A-FE0DFBE86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DBB32-A0C6-493F-ADF4-96F8AE7E1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8129E-8263-4176-A5DE-AFD15668A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714D2-6000-4292-B0B8-690AF15C20B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06819-630B-4820-918A-73B4D9D88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5E5C3-7ED6-4BE7-9FBD-DBE959ED0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65B91-9613-41C5-8E20-0220276A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2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75497-8264-4B7E-8793-2055DBAE3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03: Interpolation &amp; Image Warping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B87CC-F546-4C6F-8D06-46560D91A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27036"/>
          </a:xfrm>
        </p:spPr>
        <p:txBody>
          <a:bodyPr anchor="ctr">
            <a:normAutofit/>
          </a:bodyPr>
          <a:lstStyle/>
          <a:p>
            <a:pPr marL="0" indent="0" algn="r" fontAlgn="base">
              <a:buNone/>
            </a:pPr>
            <a:r>
              <a:rPr lang="en-US" sz="2400" b="1" dirty="0"/>
              <a:t>Team Members</a:t>
            </a:r>
          </a:p>
          <a:p>
            <a:pPr marL="0" indent="0" algn="r" fontAlgn="base">
              <a:buNone/>
            </a:pPr>
            <a:r>
              <a:rPr lang="en-US" sz="2400" dirty="0"/>
              <a:t>	</a:t>
            </a:r>
            <a:r>
              <a:rPr lang="en-US" sz="2000" dirty="0" err="1"/>
              <a:t>Jogalekar</a:t>
            </a:r>
            <a:r>
              <a:rPr lang="en-US" sz="2000" dirty="0"/>
              <a:t>, Aditya : 3189939</a:t>
            </a:r>
          </a:p>
          <a:p>
            <a:pPr marL="0" indent="0" algn="r" fontAlgn="base">
              <a:buNone/>
            </a:pPr>
            <a:r>
              <a:rPr lang="en-US" sz="2000" dirty="0"/>
              <a:t>	</a:t>
            </a:r>
            <a:r>
              <a:rPr lang="en-US" sz="2000" dirty="0" err="1"/>
              <a:t>Morbagal</a:t>
            </a:r>
            <a:r>
              <a:rPr lang="en-US" sz="2000" dirty="0"/>
              <a:t> ,</a:t>
            </a:r>
            <a:r>
              <a:rPr lang="en-US" sz="2000" dirty="0" err="1"/>
              <a:t>Tejas</a:t>
            </a:r>
            <a:r>
              <a:rPr lang="en-US" sz="2000" dirty="0"/>
              <a:t> : 3200842</a:t>
            </a:r>
          </a:p>
          <a:p>
            <a:pPr marL="0" indent="0" algn="r" fontAlgn="base">
              <a:buNone/>
            </a:pPr>
            <a:r>
              <a:rPr lang="en-US" sz="2000" dirty="0"/>
              <a:t>	</a:t>
            </a:r>
            <a:r>
              <a:rPr lang="en-US" sz="2000" dirty="0" err="1"/>
              <a:t>Rajan</a:t>
            </a:r>
            <a:r>
              <a:rPr lang="en-US" sz="2000" dirty="0"/>
              <a:t> </a:t>
            </a:r>
            <a:r>
              <a:rPr lang="en-US" sz="2000" dirty="0" err="1"/>
              <a:t>Heena</a:t>
            </a:r>
            <a:r>
              <a:rPr lang="en-US" sz="2000" dirty="0"/>
              <a:t> : 3205531</a:t>
            </a:r>
          </a:p>
          <a:p>
            <a:pPr marL="0" indent="0" algn="r" fontAlgn="base">
              <a:buNone/>
            </a:pPr>
            <a:r>
              <a:rPr lang="en-US" sz="2000" dirty="0"/>
              <a:t>	Khan, Saba : 3179769</a:t>
            </a:r>
          </a:p>
          <a:p>
            <a:pPr marL="0" indent="0" algn="r" fontAlgn="base">
              <a:buNone/>
            </a:pPr>
            <a:r>
              <a:rPr lang="en-US" sz="2000" dirty="0"/>
              <a:t>		Shetty. </a:t>
            </a:r>
            <a:r>
              <a:rPr lang="en-US" sz="2000" dirty="0" err="1"/>
              <a:t>Sachin</a:t>
            </a:r>
            <a:r>
              <a:rPr lang="en-US" sz="2000" dirty="0"/>
              <a:t> : 3201423</a:t>
            </a:r>
          </a:p>
          <a:p>
            <a:pPr marL="0" indent="0" algn="r" fontAlgn="base">
              <a:buNone/>
            </a:pPr>
            <a:r>
              <a:rPr lang="en-US" sz="2000" dirty="0"/>
              <a:t>	Malik, </a:t>
            </a:r>
            <a:r>
              <a:rPr lang="en-US" sz="2000" dirty="0" err="1"/>
              <a:t>Hirra</a:t>
            </a:r>
            <a:r>
              <a:rPr lang="en-US" sz="2000" dirty="0"/>
              <a:t> : 3212661</a:t>
            </a:r>
          </a:p>
        </p:txBody>
      </p:sp>
    </p:spTree>
    <p:extLst>
      <p:ext uri="{BB962C8B-B14F-4D97-AF65-F5344CB8AC3E}">
        <p14:creationId xmlns:p14="http://schemas.microsoft.com/office/powerpoint/2010/main" val="1444039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174" y="660558"/>
            <a:ext cx="10515600" cy="5536883"/>
          </a:xfrm>
        </p:spPr>
        <p:txBody>
          <a:bodyPr/>
          <a:lstStyle/>
          <a:p>
            <a:r>
              <a:rPr lang="en-US" dirty="0"/>
              <a:t>Task A:</a:t>
            </a:r>
          </a:p>
          <a:p>
            <a:pPr lvl="1"/>
            <a:r>
              <a:rPr lang="en-US" dirty="0"/>
              <a:t>Take the Image</a:t>
            </a:r>
          </a:p>
          <a:p>
            <a:pPr lvl="1"/>
            <a:r>
              <a:rPr lang="en-US" dirty="0"/>
              <a:t>Find the Centre of the Image</a:t>
            </a:r>
          </a:p>
          <a:p>
            <a:pPr lvl="1"/>
            <a:r>
              <a:rPr lang="en-US" dirty="0"/>
              <a:t>Fix a radius to turn the image into a circular one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width, height = </a:t>
            </a:r>
            <a:r>
              <a:rPr lang="en-US" dirty="0" err="1"/>
              <a:t>input_image.shape</a:t>
            </a:r>
            <a:r>
              <a:rPr lang="en-US" dirty="0"/>
              <a:t>[0], </a:t>
            </a:r>
            <a:r>
              <a:rPr lang="en-US" dirty="0" err="1"/>
              <a:t>input_image.shape</a:t>
            </a:r>
            <a:r>
              <a:rPr lang="en-US" dirty="0"/>
              <a:t>[1]    </a:t>
            </a:r>
          </a:p>
          <a:p>
            <a:pPr marL="457200" lvl="1" indent="0">
              <a:buNone/>
            </a:pPr>
            <a:r>
              <a:rPr lang="en-US" dirty="0" err="1"/>
              <a:t>mid_x</a:t>
            </a:r>
            <a:r>
              <a:rPr lang="en-US" dirty="0"/>
              <a:t>, </a:t>
            </a:r>
            <a:r>
              <a:rPr lang="en-US" dirty="0" err="1"/>
              <a:t>mid_y</a:t>
            </a:r>
            <a:r>
              <a:rPr lang="en-US" dirty="0"/>
              <a:t> = width/2, height/2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Create a mesh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89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846" y="745740"/>
            <a:ext cx="2438400" cy="2438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846" y="3672841"/>
            <a:ext cx="2438400" cy="2438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9531" y="1281317"/>
            <a:ext cx="6413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Calculate angle to center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Calculate distance to center and compare to max distance proportion excluding the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Higher the angle, from right most part get the y index   (For Vertical)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Higher the fraction to center, get from upper x index   (For horizontal)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Rotate the image Clockwise about the </a:t>
            </a:r>
            <a:r>
              <a:rPr lang="en-US" sz="2400" dirty="0" err="1"/>
              <a:t>centre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1308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950412"/>
            <a:ext cx="10515600" cy="5241381"/>
          </a:xfrm>
        </p:spPr>
        <p:txBody>
          <a:bodyPr/>
          <a:lstStyle/>
          <a:p>
            <a:r>
              <a:rPr lang="en-US" dirty="0"/>
              <a:t>Task B</a:t>
            </a:r>
          </a:p>
          <a:p>
            <a:pPr lvl="1"/>
            <a:r>
              <a:rPr lang="en-US" dirty="0"/>
              <a:t>In Task 1 we rotated the image along the </a:t>
            </a:r>
            <a:r>
              <a:rPr lang="en-US" dirty="0" err="1"/>
              <a:t>centre</a:t>
            </a:r>
            <a:r>
              <a:rPr lang="en-US" dirty="0"/>
              <a:t>, but to form the donut we need to keep an inner loop of a fixed radius and rotate the image along that loop.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17" y="2923541"/>
            <a:ext cx="1919514" cy="1919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739" y="2923541"/>
            <a:ext cx="1919514" cy="19195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940" y="2907212"/>
            <a:ext cx="1922780" cy="19227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873" y="2923541"/>
            <a:ext cx="1922780" cy="19227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439" y="2910478"/>
            <a:ext cx="1919514" cy="19195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8636" y="533275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Original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66781" y="533275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Radius=2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14714" y="5315673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Radius=4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62647" y="5315673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Radius=6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10580" y="5332758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Radius=8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87E1-B370-4291-8F4E-F9D9522D5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5235" y="181458"/>
            <a:ext cx="6096000" cy="905220"/>
          </a:xfrm>
        </p:spPr>
        <p:txBody>
          <a:bodyPr>
            <a:normAutofit/>
          </a:bodyPr>
          <a:lstStyle/>
          <a:p>
            <a:r>
              <a:rPr lang="en-US" sz="3600" b="1" dirty="0"/>
              <a:t>Task 3.4 Angular Gaussian Blur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CF90F-0405-474F-A6B1-E3E5316DB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65" y="3249443"/>
            <a:ext cx="1908513" cy="1908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497971-9FC2-497C-A585-234CA269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713" y="3249443"/>
            <a:ext cx="1908513" cy="19085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15E3F6-5A9F-4E21-8F39-AE17EDE4BA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261" y="3249443"/>
            <a:ext cx="1908513" cy="19085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6A8479-7183-4AC1-A06B-4C27B3CF45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09" y="3249443"/>
            <a:ext cx="1908513" cy="19085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09E851-471E-4F29-AEA8-1ED8613BBCDA}"/>
              </a:ext>
            </a:extLst>
          </p:cNvPr>
          <p:cNvSpPr txBox="1"/>
          <p:nvPr/>
        </p:nvSpPr>
        <p:spPr>
          <a:xfrm>
            <a:off x="1113183" y="5648961"/>
            <a:ext cx="763351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[x, y]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51329-D5B7-4B5E-A5F8-A3039007608D}"/>
              </a:ext>
            </a:extLst>
          </p:cNvPr>
          <p:cNvSpPr txBox="1"/>
          <p:nvPr/>
        </p:nvSpPr>
        <p:spPr>
          <a:xfrm>
            <a:off x="3941293" y="5648961"/>
            <a:ext cx="700256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F[r,</a:t>
            </a:r>
            <a:r>
              <a:rPr lang="el-GR" dirty="0"/>
              <a:t>φ</a:t>
            </a:r>
            <a:r>
              <a:rPr lang="en-US" dirty="0"/>
              <a:t>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9AB5C3-6B44-446A-9421-FA5807D22D79}"/>
              </a:ext>
            </a:extLst>
          </p:cNvPr>
          <p:cNvSpPr txBox="1"/>
          <p:nvPr/>
        </p:nvSpPr>
        <p:spPr>
          <a:xfrm>
            <a:off x="6335478" y="5648961"/>
            <a:ext cx="1737463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blur along </a:t>
            </a:r>
            <a:r>
              <a:rPr lang="el-GR" dirty="0"/>
              <a:t>φ</a:t>
            </a:r>
            <a:r>
              <a:rPr lang="en-US" dirty="0"/>
              <a:t> axis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0FCBD-4D2F-4788-BEB8-D118675718B2}"/>
              </a:ext>
            </a:extLst>
          </p:cNvPr>
          <p:cNvSpPr txBox="1"/>
          <p:nvPr/>
        </p:nvSpPr>
        <p:spPr>
          <a:xfrm>
            <a:off x="9604389" y="5648961"/>
            <a:ext cx="801823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 [x, y]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21AC01-9AA1-41FC-B5D6-C0A19367C945}"/>
              </a:ext>
            </a:extLst>
          </p:cNvPr>
          <p:cNvSpPr txBox="1"/>
          <p:nvPr/>
        </p:nvSpPr>
        <p:spPr>
          <a:xfrm>
            <a:off x="649357" y="1457739"/>
            <a:ext cx="10986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ransforming</a:t>
            </a:r>
            <a:r>
              <a:rPr lang="en-US" dirty="0"/>
              <a:t> from (x; y) to (r; </a:t>
            </a:r>
            <a:r>
              <a:rPr lang="el-GR" dirty="0"/>
              <a:t>φ</a:t>
            </a:r>
            <a:r>
              <a:rPr lang="en-US" dirty="0"/>
              <a:t>) coordinates, apply a 1D Gaussian filter along the </a:t>
            </a:r>
            <a:r>
              <a:rPr lang="el-GR" dirty="0"/>
              <a:t>φ</a:t>
            </a:r>
            <a:r>
              <a:rPr lang="en-US" dirty="0"/>
              <a:t> dimension of the image,</a:t>
            </a:r>
          </a:p>
          <a:p>
            <a:r>
              <a:rPr lang="en-US" dirty="0"/>
              <a:t>and then transform it back into (x; y) coordinates</a:t>
            </a:r>
          </a:p>
        </p:txBody>
      </p:sp>
    </p:spTree>
    <p:extLst>
      <p:ext uri="{BB962C8B-B14F-4D97-AF65-F5344CB8AC3E}">
        <p14:creationId xmlns:p14="http://schemas.microsoft.com/office/powerpoint/2010/main" val="2767289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01EFD1-306E-49F2-AF61-EBC4F0796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5" y="1417982"/>
            <a:ext cx="1507435" cy="1507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866078-9DE3-465A-A52F-6DEDD9E5C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339" y="1417982"/>
            <a:ext cx="1507435" cy="15074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00E46E-B4A5-4613-8E1E-BF1EFDAA0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373" y="1417982"/>
            <a:ext cx="1507435" cy="15074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3A7596-E7E3-4A45-BF59-32A339EE6F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512" y="3429000"/>
            <a:ext cx="2438400" cy="2438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0417D3-748B-4709-A585-627ED46E66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5" y="3429000"/>
            <a:ext cx="2438400" cy="2438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40B625-D13A-4D11-9927-EC5E456A66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719" y="3429000"/>
            <a:ext cx="2438400" cy="2438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895522-DCCB-4B9B-B0F4-4AF3088ED8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926" y="3429000"/>
            <a:ext cx="2438400" cy="2438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B27FDF-36C5-4651-B00C-41AFC263BDC0}"/>
              </a:ext>
            </a:extLst>
          </p:cNvPr>
          <p:cNvSpPr txBox="1"/>
          <p:nvPr/>
        </p:nvSpPr>
        <p:spPr>
          <a:xfrm>
            <a:off x="5923719" y="1417982"/>
            <a:ext cx="5102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Blur along the </a:t>
            </a:r>
            <a:r>
              <a:rPr lang="en-US" dirty="0" err="1"/>
              <a:t>centre</a:t>
            </a:r>
            <a:r>
              <a:rPr lang="en-US" dirty="0"/>
              <a:t> 180px and 180px, we can see a different result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3DC6F80-0429-4FD1-B0DE-5680965E75AE}"/>
              </a:ext>
            </a:extLst>
          </p:cNvPr>
          <p:cNvSpPr txBox="1">
            <a:spLocks/>
          </p:cNvSpPr>
          <p:nvPr/>
        </p:nvSpPr>
        <p:spPr>
          <a:xfrm>
            <a:off x="331304" y="181458"/>
            <a:ext cx="10827021" cy="905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Task 3.4 Playing Around with center and other images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30465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7181-AD77-4191-B16F-B78C5BEAA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422" y="571948"/>
            <a:ext cx="9605638" cy="1318996"/>
          </a:xfrm>
        </p:spPr>
        <p:txBody>
          <a:bodyPr>
            <a:noAutofit/>
          </a:bodyPr>
          <a:lstStyle/>
          <a:p>
            <a:r>
              <a:rPr lang="en-IN" sz="4400" b="1" dirty="0"/>
              <a:t>3.5: Perspective Mapping Between Quadrilaterals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2D5F2-33AD-4307-86D2-61E1BA333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1138" y="2630595"/>
            <a:ext cx="9144000" cy="258569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/>
              <a:t>Calculate the transformation matrix so our image fits inside the poster.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/>
              <a:t>The solution is Homography.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/>
              <a:t>Homography is a transformation matrix that maps the points in one image to the corresponding points in other image.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2293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A39D-D07F-4BAA-B201-DDBDB76C7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to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CC49-654F-4156-A6B3-66AE7BA94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IN" dirty="0"/>
              <a:t>Load the images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51BDF5-DC8C-44A1-BA3E-5B9227614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481" y="3177827"/>
            <a:ext cx="2062556" cy="21310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632011-7A99-497B-958D-290993FC5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767" y="2371592"/>
            <a:ext cx="2580000" cy="349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87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3AF7E8-53E9-4632-A670-B9FEBF416D95}"/>
              </a:ext>
            </a:extLst>
          </p:cNvPr>
          <p:cNvSpPr/>
          <p:nvPr/>
        </p:nvSpPr>
        <p:spPr>
          <a:xfrm>
            <a:off x="837681" y="1447462"/>
            <a:ext cx="8839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nBiolinumT"/>
              </a:rPr>
              <a:t>2. Define the corners where to put the small image</a:t>
            </a:r>
          </a:p>
          <a:p>
            <a:r>
              <a:rPr lang="en-US" dirty="0">
                <a:latin typeface="LinBiolinumT"/>
              </a:rPr>
              <a:t>3. Calculate </a:t>
            </a:r>
            <a:r>
              <a:rPr lang="en-US" dirty="0">
                <a:latin typeface="LinBiolinumTI"/>
              </a:rPr>
              <a:t>homography </a:t>
            </a:r>
            <a:r>
              <a:rPr lang="en-US" dirty="0">
                <a:latin typeface="LinBiolinumT"/>
              </a:rPr>
              <a:t>between source and destination points</a:t>
            </a:r>
          </a:p>
          <a:p>
            <a:r>
              <a:rPr lang="en-US" dirty="0">
                <a:latin typeface="LinBiolinumT"/>
              </a:rPr>
              <a:t>4. Generate warped small image in an image size like the destination one</a:t>
            </a:r>
          </a:p>
          <a:p>
            <a:r>
              <a:rPr lang="en-US" dirty="0"/>
              <a:t>5. Black out polygonal area in destination image</a:t>
            </a:r>
            <a:br>
              <a:rPr lang="en-US" dirty="0"/>
            </a:br>
            <a:r>
              <a:rPr lang="en-US" dirty="0"/>
              <a:t>6. Add warped source image to destination image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EE432-0A6A-41E8-B080-AEB881F2B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81" y="3144577"/>
            <a:ext cx="2580000" cy="3512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BBECB8-6D3B-4DC1-A613-272286190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476" y="3144577"/>
            <a:ext cx="2605800" cy="34997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3F6FF2-5EF2-4EB3-A00F-A98E735EC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503" y="3138144"/>
            <a:ext cx="2554200" cy="35061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9B4C22-B7AC-4246-968F-2D3F1B2D0A75}"/>
              </a:ext>
            </a:extLst>
          </p:cNvPr>
          <p:cNvSpPr txBox="1"/>
          <p:nvPr/>
        </p:nvSpPr>
        <p:spPr>
          <a:xfrm>
            <a:off x="837681" y="443883"/>
            <a:ext cx="6338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How to do it?</a:t>
            </a:r>
          </a:p>
        </p:txBody>
      </p:sp>
    </p:spTree>
    <p:extLst>
      <p:ext uri="{BB962C8B-B14F-4D97-AF65-F5344CB8AC3E}">
        <p14:creationId xmlns:p14="http://schemas.microsoft.com/office/powerpoint/2010/main" val="1744875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7E0C09-D10E-430D-A4FD-80CE503ED1B9}"/>
              </a:ext>
            </a:extLst>
          </p:cNvPr>
          <p:cNvSpPr txBox="1"/>
          <p:nvPr/>
        </p:nvSpPr>
        <p:spPr>
          <a:xfrm>
            <a:off x="4637395" y="2659559"/>
            <a:ext cx="2917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6917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609755" y="261232"/>
            <a:ext cx="8489598" cy="1131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318" spc="-1">
                <a:solidFill>
                  <a:srgbClr val="FFFFFF"/>
                </a:solidFill>
                <a:latin typeface="Arial"/>
              </a:rPr>
              <a:t>Radial Basis Interpolation</a:t>
            </a:r>
            <a:endParaRPr lang="en-US" sz="4318" spc="-1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609755" y="1654468"/>
            <a:ext cx="10971300" cy="39763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61230" indent="-261230">
              <a:buClr>
                <a:srgbClr val="000000"/>
              </a:buClr>
              <a:buFont typeface="StarSymbol"/>
              <a:buAutoNum type="arabicParenR"/>
            </a:pPr>
            <a:r>
              <a:rPr lang="en-US" sz="2661" spc="-1">
                <a:latin typeface="Arial"/>
              </a:rPr>
              <a:t>We are using a Gaussian solution, but, there are other different option:</a:t>
            </a:r>
          </a:p>
          <a:p>
            <a:pPr marL="522461" lvl="1" indent="-260795">
              <a:buClr>
                <a:srgbClr val="000000"/>
              </a:buClr>
              <a:buFont typeface="StarSymbol"/>
              <a:buAutoNum type="arabicParenR"/>
            </a:pPr>
            <a:r>
              <a:rPr lang="en-US" sz="2661" spc="-1">
                <a:latin typeface="Arial"/>
              </a:rPr>
              <a:t>Multiquadratic (most common, by default in Scipy)</a:t>
            </a:r>
          </a:p>
          <a:p>
            <a:pPr marL="522461" lvl="1" indent="-260795">
              <a:buClr>
                <a:srgbClr val="000000"/>
              </a:buClr>
              <a:buFont typeface="StarSymbol"/>
              <a:buAutoNum type="arabicParenR"/>
            </a:pPr>
            <a:r>
              <a:rPr lang="en-US" sz="2661" spc="-1">
                <a:latin typeface="Arial"/>
              </a:rPr>
              <a:t>Inverse multiquadratic</a:t>
            </a:r>
          </a:p>
          <a:p>
            <a:pPr marL="522461" lvl="1" indent="-260795">
              <a:buClr>
                <a:srgbClr val="000000"/>
              </a:buClr>
              <a:buFont typeface="StarSymbol"/>
              <a:buAutoNum type="arabicParenR"/>
            </a:pPr>
            <a:r>
              <a:rPr lang="en-US" sz="2661" spc="-1">
                <a:latin typeface="Arial"/>
              </a:rPr>
              <a:t>Thin-plate spine</a:t>
            </a:r>
          </a:p>
          <a:p>
            <a:pPr marL="261230" indent="-261230">
              <a:buClr>
                <a:srgbClr val="000000"/>
              </a:buClr>
              <a:buFont typeface="StarSymbol"/>
              <a:buAutoNum type="arabicParenR"/>
            </a:pPr>
            <a:r>
              <a:rPr lang="en-US" sz="2661" spc="-1">
                <a:latin typeface="Arial"/>
              </a:rPr>
              <a:t>We are reconstructing unknown functions from known data.</a:t>
            </a:r>
          </a:p>
          <a:p>
            <a:pPr marL="261230" indent="-261230">
              <a:buClr>
                <a:srgbClr val="000000"/>
              </a:buClr>
              <a:buFont typeface="StarSymbol"/>
              <a:buAutoNum type="arabicParenR"/>
            </a:pPr>
            <a:r>
              <a:rPr lang="en-US" sz="2661" spc="-1">
                <a:latin typeface="Arial"/>
              </a:rPr>
              <a:t>Here, we look for weights w I</a:t>
            </a:r>
          </a:p>
          <a:p>
            <a:pPr marL="261230" indent="-261230">
              <a:buClr>
                <a:srgbClr val="000000"/>
              </a:buClr>
              <a:buFont typeface="StarSymbol"/>
              <a:buAutoNum type="arabicParenR"/>
            </a:pPr>
            <a:r>
              <a:rPr lang="en-US" sz="2661" spc="-1">
                <a:latin typeface="Arial"/>
              </a:rPr>
              <a:t>The solution is: w = φ −1 · y</a:t>
            </a:r>
          </a:p>
          <a:p>
            <a:pPr marL="261230" indent="-261230">
              <a:buClr>
                <a:srgbClr val="000000"/>
              </a:buClr>
              <a:buFont typeface="StarSymbol"/>
              <a:buAutoNum type="arabicParenR"/>
            </a:pPr>
            <a:r>
              <a:rPr lang="en-US" sz="2661" spc="-1">
                <a:latin typeface="Arial"/>
              </a:rPr>
              <a:t>y is the vector of values we want to learn</a:t>
            </a:r>
          </a:p>
          <a:p>
            <a:pPr algn="ctr">
              <a:lnSpc>
                <a:spcPct val="100000"/>
              </a:lnSpc>
            </a:pPr>
            <a:endParaRPr lang="en-US" sz="2661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661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09755" y="261232"/>
            <a:ext cx="8489598" cy="11315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5321" spc="-1">
                <a:latin typeface="Arial"/>
              </a:rPr>
              <a:t>Scipy implementation</a:t>
            </a:r>
          </a:p>
        </p:txBody>
      </p:sp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2654329" y="1586983"/>
            <a:ext cx="5418818" cy="1509484"/>
          </a:xfrm>
          <a:prstGeom prst="rect">
            <a:avLst/>
          </a:prstGeom>
          <a:ln>
            <a:noFill/>
          </a:ln>
        </p:spPr>
      </p:pic>
      <p:pic>
        <p:nvPicPr>
          <p:cNvPr id="43" name="Picture 42"/>
          <p:cNvPicPr/>
          <p:nvPr/>
        </p:nvPicPr>
        <p:blipFill>
          <a:blip r:embed="rId3"/>
          <a:stretch/>
        </p:blipFill>
        <p:spPr>
          <a:xfrm>
            <a:off x="2654329" y="3207056"/>
            <a:ext cx="5418818" cy="1603963"/>
          </a:xfrm>
          <a:prstGeom prst="rect">
            <a:avLst/>
          </a:prstGeom>
          <a:ln>
            <a:noFill/>
          </a:ln>
        </p:spPr>
      </p:pic>
      <p:pic>
        <p:nvPicPr>
          <p:cNvPr id="44" name="Picture 43"/>
          <p:cNvPicPr/>
          <p:nvPr/>
        </p:nvPicPr>
        <p:blipFill>
          <a:blip r:embed="rId4"/>
          <a:stretch/>
        </p:blipFill>
        <p:spPr>
          <a:xfrm>
            <a:off x="2654329" y="5079652"/>
            <a:ext cx="5529406" cy="1666224"/>
          </a:xfrm>
          <a:prstGeom prst="rect">
            <a:avLst/>
          </a:prstGeom>
          <a:ln>
            <a:noFill/>
          </a:ln>
        </p:spPr>
      </p:pic>
      <p:sp>
        <p:nvSpPr>
          <p:cNvPr id="45" name="TextShape 2"/>
          <p:cNvSpPr txBox="1"/>
          <p:nvPr/>
        </p:nvSpPr>
        <p:spPr>
          <a:xfrm>
            <a:off x="8208553" y="2146455"/>
            <a:ext cx="3514003" cy="728837"/>
          </a:xfrm>
          <a:prstGeom prst="rect">
            <a:avLst/>
          </a:prstGeom>
          <a:noFill/>
          <a:ln>
            <a:noFill/>
          </a:ln>
        </p:spPr>
        <p:txBody>
          <a:bodyPr lIns="108847" tIns="54423" rIns="108847" bIns="54423"/>
          <a:lstStyle/>
          <a:p>
            <a:endParaRPr lang="en-US" sz="2177" spc="-1">
              <a:latin typeface="Arial"/>
            </a:endParaRPr>
          </a:p>
          <a:p>
            <a:r>
              <a:rPr lang="en-US" sz="2177" spc="-1">
                <a:latin typeface="Arial"/>
              </a:rPr>
              <a:t>epsilon_arr = [ 0.5, 1, 2, 4 ]</a:t>
            </a:r>
          </a:p>
        </p:txBody>
      </p:sp>
      <p:sp>
        <p:nvSpPr>
          <p:cNvPr id="46" name="TextShape 3"/>
          <p:cNvSpPr txBox="1"/>
          <p:nvPr/>
        </p:nvSpPr>
        <p:spPr>
          <a:xfrm>
            <a:off x="8266023" y="3614142"/>
            <a:ext cx="3283684" cy="728837"/>
          </a:xfrm>
          <a:prstGeom prst="rect">
            <a:avLst/>
          </a:prstGeom>
          <a:noFill/>
          <a:ln>
            <a:noFill/>
          </a:ln>
        </p:spPr>
        <p:txBody>
          <a:bodyPr lIns="108847" tIns="54423" rIns="108847" bIns="54423"/>
          <a:lstStyle/>
          <a:p>
            <a:endParaRPr lang="en-US" sz="2177" spc="-1">
              <a:latin typeface="Arial"/>
            </a:endParaRPr>
          </a:p>
          <a:p>
            <a:r>
              <a:rPr lang="en-US" sz="2177" spc="-1">
                <a:latin typeface="Arial"/>
              </a:rPr>
              <a:t>epsilon_arr = [ 2, 4, 6, 8 ]</a:t>
            </a:r>
          </a:p>
        </p:txBody>
      </p:sp>
      <p:sp>
        <p:nvSpPr>
          <p:cNvPr id="47" name="TextShape 4"/>
          <p:cNvSpPr txBox="1"/>
          <p:nvPr/>
        </p:nvSpPr>
        <p:spPr>
          <a:xfrm>
            <a:off x="8353101" y="5399226"/>
            <a:ext cx="3283684" cy="728837"/>
          </a:xfrm>
          <a:prstGeom prst="rect">
            <a:avLst/>
          </a:prstGeom>
          <a:noFill/>
          <a:ln>
            <a:noFill/>
          </a:ln>
        </p:spPr>
        <p:txBody>
          <a:bodyPr lIns="108847" tIns="54423" rIns="108847" bIns="54423"/>
          <a:lstStyle/>
          <a:p>
            <a:endParaRPr lang="en-US" sz="2177" spc="-1">
              <a:latin typeface="Arial"/>
            </a:endParaRPr>
          </a:p>
          <a:p>
            <a:r>
              <a:rPr lang="en-US" sz="2177" spc="-1">
                <a:latin typeface="Arial"/>
              </a:rPr>
              <a:t>epsilon_arr = [ 1, 2, 3, 4 ]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609755" y="261232"/>
            <a:ext cx="8489598" cy="11315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5321" spc="-1">
                <a:latin typeface="Arial"/>
              </a:rPr>
              <a:t>Local implementation</a:t>
            </a:r>
          </a:p>
        </p:txBody>
      </p:sp>
      <p:pic>
        <p:nvPicPr>
          <p:cNvPr id="49" name="Picture 48"/>
          <p:cNvPicPr/>
          <p:nvPr/>
        </p:nvPicPr>
        <p:blipFill>
          <a:blip r:embed="rId2"/>
          <a:stretch/>
        </p:blipFill>
        <p:spPr>
          <a:xfrm>
            <a:off x="3151105" y="1658822"/>
            <a:ext cx="5253807" cy="1437646"/>
          </a:xfrm>
          <a:prstGeom prst="rect">
            <a:avLst/>
          </a:prstGeom>
          <a:ln>
            <a:noFill/>
          </a:ln>
        </p:spPr>
      </p:pic>
      <p:pic>
        <p:nvPicPr>
          <p:cNvPr id="50" name="Picture 49"/>
          <p:cNvPicPr/>
          <p:nvPr/>
        </p:nvPicPr>
        <p:blipFill>
          <a:blip r:embed="rId3"/>
          <a:stretch/>
        </p:blipFill>
        <p:spPr>
          <a:xfrm>
            <a:off x="3168956" y="3373374"/>
            <a:ext cx="5224636" cy="1492504"/>
          </a:xfrm>
          <a:prstGeom prst="rect">
            <a:avLst/>
          </a:prstGeom>
          <a:ln>
            <a:noFill/>
          </a:ln>
        </p:spPr>
      </p:pic>
      <p:sp>
        <p:nvSpPr>
          <p:cNvPr id="51" name="TextShape 2"/>
          <p:cNvSpPr txBox="1"/>
          <p:nvPr/>
        </p:nvSpPr>
        <p:spPr>
          <a:xfrm>
            <a:off x="8993554" y="2245287"/>
            <a:ext cx="1654468" cy="419277"/>
          </a:xfrm>
          <a:prstGeom prst="rect">
            <a:avLst/>
          </a:prstGeom>
          <a:noFill/>
          <a:ln>
            <a:noFill/>
          </a:ln>
        </p:spPr>
        <p:txBody>
          <a:bodyPr lIns="108847" tIns="54423" rIns="108847" bIns="54423"/>
          <a:lstStyle/>
          <a:p>
            <a:r>
              <a:rPr lang="en-US" sz="2177" spc="-1">
                <a:latin typeface="Arial"/>
              </a:rPr>
              <a:t>sigma = 0.5</a:t>
            </a:r>
          </a:p>
        </p:txBody>
      </p:sp>
      <p:sp>
        <p:nvSpPr>
          <p:cNvPr id="52" name="TextShape 3"/>
          <p:cNvSpPr txBox="1"/>
          <p:nvPr/>
        </p:nvSpPr>
        <p:spPr>
          <a:xfrm>
            <a:off x="8993554" y="3769140"/>
            <a:ext cx="1654468" cy="419277"/>
          </a:xfrm>
          <a:prstGeom prst="rect">
            <a:avLst/>
          </a:prstGeom>
          <a:noFill/>
          <a:ln>
            <a:noFill/>
          </a:ln>
        </p:spPr>
        <p:txBody>
          <a:bodyPr lIns="108847" tIns="54423" rIns="108847" bIns="54423"/>
          <a:lstStyle/>
          <a:p>
            <a:r>
              <a:rPr lang="en-US" sz="2177" spc="-1">
                <a:latin typeface="Arial"/>
              </a:rPr>
              <a:t>sigma = 1</a:t>
            </a:r>
          </a:p>
        </p:txBody>
      </p:sp>
      <p:pic>
        <p:nvPicPr>
          <p:cNvPr id="53" name="Picture 52"/>
          <p:cNvPicPr/>
          <p:nvPr/>
        </p:nvPicPr>
        <p:blipFill>
          <a:blip r:embed="rId4"/>
          <a:stretch/>
        </p:blipFill>
        <p:spPr>
          <a:xfrm>
            <a:off x="3096682" y="4976466"/>
            <a:ext cx="5418818" cy="1769410"/>
          </a:xfrm>
          <a:prstGeom prst="rect">
            <a:avLst/>
          </a:prstGeom>
          <a:ln>
            <a:noFill/>
          </a:ln>
        </p:spPr>
      </p:pic>
      <p:sp>
        <p:nvSpPr>
          <p:cNvPr id="54" name="TextShape 4"/>
          <p:cNvSpPr txBox="1"/>
          <p:nvPr/>
        </p:nvSpPr>
        <p:spPr>
          <a:xfrm>
            <a:off x="8993554" y="3769575"/>
            <a:ext cx="1654468" cy="419277"/>
          </a:xfrm>
          <a:prstGeom prst="rect">
            <a:avLst/>
          </a:prstGeom>
          <a:noFill/>
          <a:ln>
            <a:noFill/>
          </a:ln>
        </p:spPr>
        <p:txBody>
          <a:bodyPr lIns="108847" tIns="54423" rIns="108847" bIns="54423"/>
          <a:lstStyle/>
          <a:p>
            <a:r>
              <a:rPr lang="en-US" sz="2177" spc="-1">
                <a:latin typeface="Arial"/>
              </a:rPr>
              <a:t>sigma = 1</a:t>
            </a:r>
          </a:p>
        </p:txBody>
      </p:sp>
      <p:sp>
        <p:nvSpPr>
          <p:cNvPr id="55" name="TextShape 5"/>
          <p:cNvSpPr txBox="1"/>
          <p:nvPr/>
        </p:nvSpPr>
        <p:spPr>
          <a:xfrm>
            <a:off x="9080631" y="5555094"/>
            <a:ext cx="1654468" cy="419277"/>
          </a:xfrm>
          <a:prstGeom prst="rect">
            <a:avLst/>
          </a:prstGeom>
          <a:noFill/>
          <a:ln>
            <a:noFill/>
          </a:ln>
        </p:spPr>
        <p:txBody>
          <a:bodyPr lIns="108847" tIns="54423" rIns="108847" bIns="54423"/>
          <a:lstStyle/>
          <a:p>
            <a:r>
              <a:rPr lang="en-US" sz="2177" spc="-1">
                <a:latin typeface="Arial"/>
              </a:rPr>
              <a:t>sigma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70703" y="416133"/>
            <a:ext cx="8934400" cy="815600"/>
          </a:xfrm>
          <a:prstGeom prst="rect">
            <a:avLst/>
          </a:prstGeom>
        </p:spPr>
        <p:txBody>
          <a:bodyPr spcFirstLastPara="1" vert="horz" wrap="square" lIns="243833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6267"/>
              <a:t> </a:t>
            </a:r>
            <a:r>
              <a:rPr lang="en" sz="3200"/>
              <a:t>3.2 Warps (amplitude &amp; frequency variation)</a:t>
            </a:r>
            <a:endParaRPr sz="32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467" y="1451367"/>
            <a:ext cx="2380267" cy="1819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0901" y="1451367"/>
            <a:ext cx="2297100" cy="181916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 rot="-758">
            <a:off x="1023925" y="3513895"/>
            <a:ext cx="1814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amp = 10</a:t>
            </a:r>
            <a:endParaRPr sz="2400"/>
          </a:p>
        </p:txBody>
      </p:sp>
      <p:sp>
        <p:nvSpPr>
          <p:cNvPr id="58" name="Google Shape;58;p13"/>
          <p:cNvSpPr txBox="1"/>
          <p:nvPr/>
        </p:nvSpPr>
        <p:spPr>
          <a:xfrm rot="-758">
            <a:off x="4720925" y="3507277"/>
            <a:ext cx="1814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amp = 50</a:t>
            </a:r>
            <a:endParaRPr sz="2400"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9701" y="1451367"/>
            <a:ext cx="2459033" cy="191106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 rot="-758">
            <a:off x="8417925" y="3507277"/>
            <a:ext cx="1814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amp = 100</a:t>
            </a:r>
            <a:endParaRPr sz="24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4451" y="4123234"/>
            <a:ext cx="2380300" cy="1819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60901" y="4211234"/>
            <a:ext cx="2297100" cy="17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20667" y="4211234"/>
            <a:ext cx="2380267" cy="17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 rot="-758">
            <a:off x="943992" y="5952744"/>
            <a:ext cx="1814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freq = 2</a:t>
            </a:r>
            <a:endParaRPr sz="2400"/>
          </a:p>
        </p:txBody>
      </p:sp>
      <p:sp>
        <p:nvSpPr>
          <p:cNvPr id="65" name="Google Shape;65;p13"/>
          <p:cNvSpPr txBox="1"/>
          <p:nvPr/>
        </p:nvSpPr>
        <p:spPr>
          <a:xfrm rot="-758">
            <a:off x="4953959" y="5952744"/>
            <a:ext cx="1814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freq = 4</a:t>
            </a:r>
            <a:endParaRPr sz="2400"/>
          </a:p>
        </p:txBody>
      </p:sp>
      <p:sp>
        <p:nvSpPr>
          <p:cNvPr id="66" name="Google Shape;66;p13"/>
          <p:cNvSpPr txBox="1"/>
          <p:nvPr/>
        </p:nvSpPr>
        <p:spPr>
          <a:xfrm rot="-758">
            <a:off x="8497859" y="5952744"/>
            <a:ext cx="1814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freq = 10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/>
              <a:t>3.2 Warps (phase variation)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468" y="1536634"/>
            <a:ext cx="3136633" cy="2036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5385" y="4143284"/>
            <a:ext cx="2929633" cy="186373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2114000" y="3612100"/>
            <a:ext cx="166400" cy="2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75" name="Google Shape;75;p14"/>
          <p:cNvSpPr txBox="1"/>
          <p:nvPr/>
        </p:nvSpPr>
        <p:spPr>
          <a:xfrm>
            <a:off x="1681200" y="3512233"/>
            <a:ext cx="1797600" cy="3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phase = 0</a:t>
            </a:r>
            <a:endParaRPr sz="2400"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5385" y="1496751"/>
            <a:ext cx="2929633" cy="222526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6308700" y="3861800"/>
            <a:ext cx="1265200" cy="2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78" name="Google Shape;78;p14"/>
          <p:cNvSpPr txBox="1"/>
          <p:nvPr/>
        </p:nvSpPr>
        <p:spPr>
          <a:xfrm>
            <a:off x="6791400" y="3612100"/>
            <a:ext cx="1797600" cy="3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phase =pi/2</a:t>
            </a:r>
            <a:endParaRPr sz="2400"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1468" y="4044901"/>
            <a:ext cx="3136633" cy="203696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1044984" y="6133633"/>
            <a:ext cx="3029600" cy="3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81" name="Google Shape;81;p14"/>
          <p:cNvSpPr txBox="1"/>
          <p:nvPr/>
        </p:nvSpPr>
        <p:spPr>
          <a:xfrm>
            <a:off x="1531433" y="6133633"/>
            <a:ext cx="2297200" cy="2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phase = pi</a:t>
            </a:r>
            <a:endParaRPr sz="2400"/>
          </a:p>
        </p:txBody>
      </p:sp>
      <p:sp>
        <p:nvSpPr>
          <p:cNvPr id="82" name="Google Shape;82;p14"/>
          <p:cNvSpPr txBox="1"/>
          <p:nvPr/>
        </p:nvSpPr>
        <p:spPr>
          <a:xfrm>
            <a:off x="6791400" y="6171800"/>
            <a:ext cx="1997600" cy="3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phase = -pi/2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/>
              <a:t>3.2 Warps (output images)</a:t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267" y="1536634"/>
            <a:ext cx="3469567" cy="3157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1301" y="1536634"/>
            <a:ext cx="3469567" cy="315743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993051" y="4694067"/>
            <a:ext cx="27300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     amp = 40</a:t>
            </a:r>
            <a:endParaRPr sz="2400"/>
          </a:p>
          <a:p>
            <a:r>
              <a:rPr lang="en" sz="2400"/>
              <a:t>     freq = 0.5</a:t>
            </a:r>
            <a:endParaRPr sz="2400"/>
          </a:p>
          <a:p>
            <a:r>
              <a:rPr lang="en" sz="2400"/>
              <a:t>     phase = 0  </a:t>
            </a:r>
            <a:endParaRPr sz="2400"/>
          </a:p>
        </p:txBody>
      </p:sp>
      <p:sp>
        <p:nvSpPr>
          <p:cNvPr id="91" name="Google Shape;91;p15"/>
          <p:cNvSpPr txBox="1"/>
          <p:nvPr/>
        </p:nvSpPr>
        <p:spPr>
          <a:xfrm>
            <a:off x="6945867" y="4694067"/>
            <a:ext cx="238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	amp = 100</a:t>
            </a:r>
            <a:endParaRPr sz="2400"/>
          </a:p>
          <a:p>
            <a:r>
              <a:rPr lang="en" sz="2400"/>
              <a:t>         freq = 1</a:t>
            </a:r>
            <a:endParaRPr sz="2400"/>
          </a:p>
          <a:p>
            <a:r>
              <a:rPr lang="en" sz="2400"/>
              <a:t>         phase = 0 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dirty="0"/>
              <a:t>3.2 Warps (output images)</a:t>
            </a:r>
            <a:endParaRPr dirty="0"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00" y="1536634"/>
            <a:ext cx="3634400" cy="2907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7201" y="1619834"/>
            <a:ext cx="3256167" cy="2824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05800" y="1536634"/>
            <a:ext cx="3170600" cy="290776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1098600" y="4527600"/>
            <a:ext cx="2480000" cy="11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   amp = 8,10</a:t>
            </a:r>
            <a:endParaRPr sz="2400"/>
          </a:p>
          <a:p>
            <a:r>
              <a:rPr lang="en" sz="2400"/>
              <a:t>   req = 2,2</a:t>
            </a:r>
            <a:endParaRPr sz="2400"/>
          </a:p>
          <a:p>
            <a:r>
              <a:rPr lang="en" sz="2400"/>
              <a:t>   phase = 0, -pi/2  </a:t>
            </a:r>
            <a:endParaRPr sz="2400"/>
          </a:p>
          <a:p>
            <a:endParaRPr sz="2400"/>
          </a:p>
        </p:txBody>
      </p:sp>
      <p:sp>
        <p:nvSpPr>
          <p:cNvPr id="101" name="Google Shape;101;p16"/>
          <p:cNvSpPr txBox="1"/>
          <p:nvPr/>
        </p:nvSpPr>
        <p:spPr>
          <a:xfrm>
            <a:off x="5290067" y="4577600"/>
            <a:ext cx="2430400" cy="1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400">
                <a:solidFill>
                  <a:schemeClr val="dk1"/>
                </a:solidFill>
              </a:rPr>
              <a:t>   amp = 15,10</a:t>
            </a:r>
            <a:endParaRPr sz="240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400">
                <a:solidFill>
                  <a:schemeClr val="dk1"/>
                </a:solidFill>
              </a:rPr>
              <a:t>   freq = 6,4</a:t>
            </a:r>
            <a:endParaRPr sz="240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400">
                <a:solidFill>
                  <a:schemeClr val="dk1"/>
                </a:solidFill>
              </a:rPr>
              <a:t>   phase = -pi/2, 0</a:t>
            </a:r>
            <a:endParaRPr sz="2400"/>
          </a:p>
        </p:txBody>
      </p:sp>
      <p:sp>
        <p:nvSpPr>
          <p:cNvPr id="102" name="Google Shape;102;p16"/>
          <p:cNvSpPr txBox="1"/>
          <p:nvPr/>
        </p:nvSpPr>
        <p:spPr>
          <a:xfrm>
            <a:off x="9034300" y="4527600"/>
            <a:ext cx="2313600" cy="8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400">
                <a:solidFill>
                  <a:schemeClr val="dk1"/>
                </a:solidFill>
              </a:rPr>
              <a:t>  amp = 12,10</a:t>
            </a:r>
            <a:endParaRPr sz="240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400">
                <a:solidFill>
                  <a:schemeClr val="dk1"/>
                </a:solidFill>
              </a:rPr>
              <a:t>  freq = 1,8</a:t>
            </a:r>
            <a:endParaRPr sz="240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400">
                <a:solidFill>
                  <a:schemeClr val="dk1"/>
                </a:solidFill>
              </a:rPr>
              <a:t>  phase = pi, 0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83135"/>
            <a:ext cx="9144000" cy="1655762"/>
          </a:xfrm>
        </p:spPr>
        <p:txBody>
          <a:bodyPr/>
          <a:lstStyle/>
          <a:p>
            <a:r>
              <a:rPr lang="en-US" dirty="0"/>
              <a:t>An </a:t>
            </a:r>
            <a:r>
              <a:rPr lang="en-US" b="1" dirty="0" err="1"/>
              <a:t>anamorphosis</a:t>
            </a:r>
            <a:r>
              <a:rPr lang="en-US" dirty="0"/>
              <a:t> is a deformed image that appears in its true shape when viewed in some "unconventional" way. The cylindrical </a:t>
            </a:r>
            <a:r>
              <a:rPr lang="en-US" dirty="0" err="1"/>
              <a:t>anamorphosis</a:t>
            </a:r>
            <a:r>
              <a:rPr lang="en-US" dirty="0"/>
              <a:t>, as the term says, shows the image as a cylinder or circular shape</a:t>
            </a:r>
          </a:p>
        </p:txBody>
      </p:sp>
      <p:sp>
        <p:nvSpPr>
          <p:cNvPr id="4" name="Google Shape;96;p16">
            <a:extLst>
              <a:ext uri="{FF2B5EF4-FFF2-40B4-BE49-F238E27FC236}">
                <a16:creationId xmlns:a16="http://schemas.microsoft.com/office/drawing/2014/main" id="{BE81AB9D-8687-4087-905E-AE36AA3EB991}"/>
              </a:ext>
            </a:extLst>
          </p:cNvPr>
          <p:cNvSpPr txBox="1">
            <a:spLocks/>
          </p:cNvSpPr>
          <p:nvPr/>
        </p:nvSpPr>
        <p:spPr>
          <a:xfrm>
            <a:off x="415600" y="500602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1100"/>
            </a:pPr>
            <a:r>
              <a:rPr lang="en-US" sz="3200" dirty="0"/>
              <a:t> Task 3.3 </a:t>
            </a:r>
            <a:r>
              <a:rPr lang="en-US" sz="3200" dirty="0">
                <a:latin typeface="+mn-lt"/>
                <a:ea typeface="+mn-ea"/>
                <a:cs typeface="+mn-cs"/>
              </a:rPr>
              <a:t>Cylinder</a:t>
            </a:r>
            <a:r>
              <a:rPr lang="en-US" sz="3200" dirty="0"/>
              <a:t> </a:t>
            </a:r>
            <a:r>
              <a:rPr lang="en-US" sz="3200" dirty="0" err="1">
                <a:latin typeface="+mn-lt"/>
                <a:ea typeface="+mn-ea"/>
                <a:cs typeface="+mn-cs"/>
              </a:rPr>
              <a:t>anamorphosis</a:t>
            </a:r>
            <a:endParaRPr lang="en-US" sz="3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9015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620</Words>
  <Application>Microsoft Office PowerPoint</Application>
  <PresentationFormat>Widescreen</PresentationFormat>
  <Paragraphs>107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LinBiolinumT</vt:lpstr>
      <vt:lpstr>LinBiolinumTI</vt:lpstr>
      <vt:lpstr>StarSymbol</vt:lpstr>
      <vt:lpstr>Wingdings</vt:lpstr>
      <vt:lpstr>Office Theme</vt:lpstr>
      <vt:lpstr>Project 03: Interpolation &amp; Image Warping</vt:lpstr>
      <vt:lpstr>PowerPoint Presentation</vt:lpstr>
      <vt:lpstr>PowerPoint Presentation</vt:lpstr>
      <vt:lpstr>PowerPoint Presentation</vt:lpstr>
      <vt:lpstr> 3.2 Warps (amplitude &amp; frequency variation)</vt:lpstr>
      <vt:lpstr>3.2 Warps (phase variation)</vt:lpstr>
      <vt:lpstr>3.2 Warps (output images)</vt:lpstr>
      <vt:lpstr>3.2 Warps (output images)</vt:lpstr>
      <vt:lpstr> </vt:lpstr>
      <vt:lpstr>PowerPoint Presentation</vt:lpstr>
      <vt:lpstr>PowerPoint Presentation</vt:lpstr>
      <vt:lpstr>PowerPoint Presentation</vt:lpstr>
      <vt:lpstr>Task 3.4 Angular Gaussian Blur</vt:lpstr>
      <vt:lpstr>PowerPoint Presentation</vt:lpstr>
      <vt:lpstr>3.5: Perspective Mapping Between Quadrilaterals</vt:lpstr>
      <vt:lpstr>How to do it?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jogalekar</dc:creator>
  <cp:lastModifiedBy>aditya jogalekar</cp:lastModifiedBy>
  <cp:revision>6</cp:revision>
  <dcterms:created xsi:type="dcterms:W3CDTF">2019-01-20T21:43:28Z</dcterms:created>
  <dcterms:modified xsi:type="dcterms:W3CDTF">2019-01-20T22:01:29Z</dcterms:modified>
</cp:coreProperties>
</file>