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75" autoAdjust="0"/>
  </p:normalViewPr>
  <p:slideViewPr>
    <p:cSldViewPr snapToGrid="0" snapToObjects="1">
      <p:cViewPr varScale="1">
        <p:scale>
          <a:sx n="70" d="100"/>
          <a:sy n="70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30352" cy="285238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824" y="2852381"/>
            <a:ext cx="9137176" cy="3261816"/>
          </a:xfrm>
        </p:spPr>
        <p:txBody>
          <a:bodyPr>
            <a:noAutofit/>
          </a:bodyPr>
          <a:lstStyle/>
          <a:p>
            <a:r>
              <a:rPr sz="4000" dirty="0">
                <a:latin typeface="Algerian" panose="04020705040A02060702" pitchFamily="82" charset="0"/>
              </a:rPr>
              <a:t>Telecom Data Analysis &amp; Churn Prediction</a:t>
            </a:r>
          </a:p>
          <a:p>
            <a:endParaRPr sz="4000" dirty="0">
              <a:latin typeface="Algerian" panose="04020705040A02060702" pitchFamily="82" charset="0"/>
            </a:endParaRPr>
          </a:p>
          <a:p>
            <a:r>
              <a:rPr sz="4000" dirty="0">
                <a:latin typeface="Algerian" panose="04020705040A02060702" pitchFamily="82" charset="0"/>
              </a:rPr>
              <a:t>Prepared by: Siddiqui Saba</a:t>
            </a:r>
          </a:p>
          <a:p>
            <a:r>
              <a:rPr sz="4000" dirty="0">
                <a:latin typeface="Algerian" panose="04020705040A02060702" pitchFamily="82" charset="0"/>
              </a:rPr>
              <a:t>Next Hikes IT Solutions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193" y="-13648"/>
            <a:ext cx="4217159" cy="28523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sz="6600" b="1" u="sng" dirty="0">
                <a:latin typeface="Algerian" panose="04020705040A02060702" pitchFamily="82" charset="0"/>
              </a:rP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9368"/>
            <a:ext cx="9144000" cy="54386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sz="4800" dirty="0">
                <a:latin typeface="Algerian" panose="04020705040A02060702" pitchFamily="82" charset="0"/>
              </a:rPr>
              <a:t>Boxplots, histograms, scatter plots, and </a:t>
            </a:r>
            <a:r>
              <a:rPr sz="4800" dirty="0" err="1">
                <a:latin typeface="Algerian" panose="04020705040A02060702" pitchFamily="82" charset="0"/>
              </a:rPr>
              <a:t>heatmaps</a:t>
            </a:r>
            <a:r>
              <a:rPr sz="4800" dirty="0">
                <a:latin typeface="Algerian" panose="04020705040A02060702" pitchFamily="82" charset="0"/>
              </a:rPr>
              <a:t> used.</a:t>
            </a:r>
          </a:p>
          <a:p>
            <a:pPr marL="0" indent="0">
              <a:buNone/>
            </a:pPr>
            <a:r>
              <a:rPr sz="4800" dirty="0">
                <a:latin typeface="Algerian" panose="04020705040A02060702" pitchFamily="82" charset="0"/>
              </a:rPr>
              <a:t>• Visual exploration of telecom usage patterns.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sz="6000" b="1" u="sng" dirty="0" err="1">
                <a:latin typeface="Algerian" panose="04020705040A02060702" pitchFamily="82" charset="0"/>
              </a:rPr>
              <a:t>Skewness</a:t>
            </a:r>
            <a:r>
              <a:rPr sz="6000" b="1" u="sng" dirty="0">
                <a:latin typeface="Algerian" panose="04020705040A02060702" pitchFamily="82" charset="0"/>
              </a:rPr>
              <a:t> &amp; Kurtosis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sz="4000" dirty="0" err="1">
                <a:latin typeface="Algerian" panose="04020705040A02060702" pitchFamily="82" charset="0"/>
              </a:rPr>
              <a:t>Skewness</a:t>
            </a:r>
            <a:r>
              <a:rPr sz="4000" dirty="0">
                <a:latin typeface="Algerian" panose="04020705040A02060702" pitchFamily="82" charset="0"/>
              </a:rPr>
              <a:t> checked for imbalance in data</a:t>
            </a:r>
            <a:r>
              <a:rPr sz="4000" dirty="0" smtClean="0">
                <a:latin typeface="Algerian" panose="04020705040A02060702" pitchFamily="82" charset="0"/>
              </a:rPr>
              <a:t>.</a:t>
            </a:r>
            <a:endParaRPr lang="en-US" sz="40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sz="4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sz="4000" dirty="0">
                <a:latin typeface="Algerian" panose="04020705040A02060702" pitchFamily="82" charset="0"/>
              </a:rPr>
              <a:t>• Kurtosis analyzed for tail heaviness</a:t>
            </a:r>
            <a:r>
              <a:rPr sz="4000" dirty="0" smtClean="0">
                <a:latin typeface="Algerian" panose="04020705040A02060702" pitchFamily="82" charset="0"/>
              </a:rPr>
              <a:t>.</a:t>
            </a:r>
            <a:endParaRPr lang="en-US" sz="40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sz="4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sz="4000" dirty="0">
                <a:latin typeface="Algerian" panose="04020705040A02060702" pitchFamily="82" charset="0"/>
              </a:rPr>
              <a:t>• Guided data transformation steps.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sz="6000" b="1" u="sng" dirty="0">
                <a:latin typeface="Algerian" panose="04020705040A02060702" pitchFamily="82" charset="0"/>
              </a:rPr>
              <a:t>Model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87606"/>
            <a:ext cx="9144000" cy="53703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sz="4400" dirty="0">
                <a:latin typeface="Algerian" panose="04020705040A02060702" pitchFamily="82" charset="0"/>
              </a:rPr>
              <a:t>Cleaned dataset prepared for ML models.</a:t>
            </a:r>
          </a:p>
          <a:p>
            <a:pPr marL="0" indent="0">
              <a:buNone/>
            </a:pPr>
            <a:r>
              <a:rPr sz="4400" dirty="0">
                <a:latin typeface="Algerian" panose="04020705040A02060702" pitchFamily="82" charset="0"/>
              </a:rPr>
              <a:t>• Features selected based on correlation and importance.</a:t>
            </a:r>
          </a:p>
          <a:p>
            <a:pPr marL="0" indent="0">
              <a:buNone/>
            </a:pPr>
            <a:r>
              <a:rPr sz="4400" dirty="0">
                <a:latin typeface="Algerian" panose="04020705040A02060702" pitchFamily="82" charset="0"/>
              </a:rPr>
              <a:t>• Data split into train/test sets.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sz="6600" b="1" u="sng" dirty="0">
                <a:latin typeface="Algerian" panose="04020705040A02060702" pitchFamily="82" charset="0"/>
              </a:rPr>
              <a:t>Churn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sz="4000" dirty="0">
                <a:latin typeface="Algerian" panose="04020705040A02060702" pitchFamily="82" charset="0"/>
              </a:rPr>
              <a:t>Logistic Regression / ML models applied</a:t>
            </a:r>
            <a:r>
              <a:rPr sz="4000" dirty="0" smtClean="0">
                <a:latin typeface="Algerian" panose="04020705040A02060702" pitchFamily="82" charset="0"/>
              </a:rPr>
              <a:t>.</a:t>
            </a:r>
            <a:endParaRPr lang="en-US" sz="40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sz="4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sz="4000" dirty="0">
                <a:latin typeface="Algerian" panose="04020705040A02060702" pitchFamily="82" charset="0"/>
              </a:rPr>
              <a:t>• Target: Predict whether customer will churn </a:t>
            </a:r>
            <a:r>
              <a:rPr lang="en-US" sz="4000" dirty="0" smtClean="0">
                <a:latin typeface="Algerian" panose="04020705040A02060702" pitchFamily="82" charset="0"/>
              </a:rPr>
              <a:t>or </a:t>
            </a:r>
            <a:r>
              <a:rPr sz="4000" dirty="0" smtClean="0">
                <a:latin typeface="Algerian" panose="04020705040A02060702" pitchFamily="82" charset="0"/>
              </a:rPr>
              <a:t>not.</a:t>
            </a:r>
            <a:endParaRPr lang="en-US" sz="40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sz="4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sz="4000" dirty="0">
                <a:latin typeface="Algerian" panose="04020705040A02060702" pitchFamily="82" charset="0"/>
              </a:rPr>
              <a:t>• Accuracy between 75–85% expected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sz="8000" b="1" u="sng" dirty="0">
                <a:latin typeface="Algerian" panose="04020705040A02060702" pitchFamily="82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sz="4000" dirty="0">
                <a:latin typeface="Algerian" panose="04020705040A02060702" pitchFamily="82" charset="0"/>
              </a:rPr>
              <a:t>Heavy data users less likely to churn</a:t>
            </a:r>
            <a:r>
              <a:rPr sz="4000" dirty="0" smtClean="0">
                <a:latin typeface="Algerian" panose="04020705040A02060702" pitchFamily="82" charset="0"/>
              </a:rPr>
              <a:t>.</a:t>
            </a:r>
            <a:endParaRPr lang="en-US" sz="40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sz="4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sz="4000" dirty="0">
                <a:latin typeface="Algerian" panose="04020705040A02060702" pitchFamily="82" charset="0"/>
              </a:rPr>
              <a:t>• Low activity users show higher churn probability</a:t>
            </a:r>
            <a:r>
              <a:rPr sz="4000" dirty="0" smtClean="0">
                <a:latin typeface="Algerian" panose="04020705040A02060702" pitchFamily="82" charset="0"/>
              </a:rPr>
              <a:t>.</a:t>
            </a:r>
            <a:endParaRPr lang="en-US" sz="40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sz="40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sz="4000" dirty="0">
                <a:latin typeface="Algerian" panose="04020705040A02060702" pitchFamily="82" charset="0"/>
              </a:rPr>
              <a:t>• Social media and video usage are strong predictors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13648"/>
            <a:ext cx="9144000" cy="14176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sz="4000" b="1" u="sng" dirty="0">
                <a:latin typeface="Algerian" panose="04020705040A02060702" pitchFamily="82" charset="0"/>
              </a:rPr>
              <a:t>Challenges Faced &amp; How I Overcame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8" y="1392073"/>
            <a:ext cx="9116704" cy="5465928"/>
          </a:xfrm>
        </p:spPr>
        <p:txBody>
          <a:bodyPr>
            <a:noAutofit/>
          </a:bodyPr>
          <a:lstStyle/>
          <a:p>
            <a:r>
              <a:rPr sz="2400" dirty="0">
                <a:latin typeface="Algerian" panose="04020705040A02060702" pitchFamily="82" charset="0"/>
              </a:rPr>
              <a:t>Challenges:</a:t>
            </a:r>
          </a:p>
          <a:p>
            <a:r>
              <a:rPr sz="2400" dirty="0">
                <a:latin typeface="Algerian" panose="04020705040A02060702" pitchFamily="82" charset="0"/>
              </a:rPr>
              <a:t>- Missing values in telecom dataset.</a:t>
            </a:r>
          </a:p>
          <a:p>
            <a:r>
              <a:rPr sz="2400" dirty="0">
                <a:latin typeface="Algerian" panose="04020705040A02060702" pitchFamily="82" charset="0"/>
              </a:rPr>
              <a:t>- Large dataset slowed processing.</a:t>
            </a:r>
          </a:p>
          <a:p>
            <a:r>
              <a:rPr sz="2400" dirty="0">
                <a:latin typeface="Algerian" panose="04020705040A02060702" pitchFamily="82" charset="0"/>
              </a:rPr>
              <a:t>- Outliers skewed analysis.</a:t>
            </a:r>
          </a:p>
          <a:p>
            <a:r>
              <a:rPr sz="2400" dirty="0">
                <a:latin typeface="Algerian" panose="04020705040A02060702" pitchFamily="82" charset="0"/>
              </a:rPr>
              <a:t>- 'Churn' column missing in raw data.</a:t>
            </a:r>
          </a:p>
          <a:p>
            <a:endParaRPr sz="2400" dirty="0">
              <a:latin typeface="Algerian" panose="04020705040A02060702" pitchFamily="82" charset="0"/>
            </a:endParaRPr>
          </a:p>
          <a:p>
            <a:r>
              <a:rPr sz="2400" dirty="0">
                <a:latin typeface="Algerian" panose="04020705040A02060702" pitchFamily="82" charset="0"/>
              </a:rPr>
              <a:t>Solutions:</a:t>
            </a:r>
          </a:p>
          <a:p>
            <a:r>
              <a:rPr sz="2400" dirty="0">
                <a:latin typeface="Algerian" panose="04020705040A02060702" pitchFamily="82" charset="0"/>
              </a:rPr>
              <a:t>- Used Pandas </a:t>
            </a:r>
            <a:r>
              <a:rPr sz="2400" dirty="0" err="1">
                <a:latin typeface="Algerian" panose="04020705040A02060702" pitchFamily="82" charset="0"/>
              </a:rPr>
              <a:t>fillna</a:t>
            </a:r>
            <a:r>
              <a:rPr sz="2400" dirty="0">
                <a:latin typeface="Algerian" panose="04020705040A02060702" pitchFamily="82" charset="0"/>
              </a:rPr>
              <a:t>() to clean missing data.</a:t>
            </a:r>
          </a:p>
          <a:p>
            <a:r>
              <a:rPr sz="2400" dirty="0">
                <a:latin typeface="Algerian" panose="04020705040A02060702" pitchFamily="82" charset="0"/>
              </a:rPr>
              <a:t>- Sampled data for faster visualization.</a:t>
            </a:r>
          </a:p>
          <a:p>
            <a:r>
              <a:rPr sz="2400" dirty="0">
                <a:latin typeface="Algerian" panose="04020705040A02060702" pitchFamily="82" charset="0"/>
              </a:rPr>
              <a:t>- Treated outliers using boxplots &amp; stats.</a:t>
            </a:r>
          </a:p>
          <a:p>
            <a:r>
              <a:rPr sz="2400" dirty="0">
                <a:latin typeface="Algerian" panose="04020705040A02060702" pitchFamily="82" charset="0"/>
              </a:rPr>
              <a:t>- Added 'Churn' column manually.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sz="6600" b="1" u="sng" dirty="0">
                <a:latin typeface="Algerian" panose="04020705040A02060702" pitchFamily="82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sz="3600" dirty="0">
                <a:latin typeface="Algerian" panose="04020705040A02060702" pitchFamily="82" charset="0"/>
              </a:rPr>
              <a:t>Telecom Dataset (provided in project</a:t>
            </a:r>
            <a:r>
              <a:rPr sz="3600" dirty="0" smtClean="0">
                <a:latin typeface="Algerian" panose="04020705040A02060702" pitchFamily="82" charset="0"/>
              </a:rPr>
              <a:t>)</a:t>
            </a:r>
            <a:endParaRPr lang="en-US" sz="36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sz="36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sz="3600" dirty="0">
                <a:latin typeface="Algerian" panose="04020705040A02060702" pitchFamily="82" charset="0"/>
              </a:rPr>
              <a:t>• Python Libraries: Pandas, </a:t>
            </a:r>
            <a:r>
              <a:rPr sz="3600" dirty="0" err="1">
                <a:latin typeface="Algerian" panose="04020705040A02060702" pitchFamily="82" charset="0"/>
              </a:rPr>
              <a:t>Numpy</a:t>
            </a:r>
            <a:r>
              <a:rPr sz="3600" dirty="0">
                <a:latin typeface="Algerian" panose="04020705040A02060702" pitchFamily="82" charset="0"/>
              </a:rPr>
              <a:t>, </a:t>
            </a:r>
            <a:r>
              <a:rPr sz="3600" dirty="0" err="1">
                <a:latin typeface="Algerian" panose="04020705040A02060702" pitchFamily="82" charset="0"/>
              </a:rPr>
              <a:t>Matplotlib</a:t>
            </a:r>
            <a:r>
              <a:rPr sz="3600" dirty="0">
                <a:latin typeface="Algerian" panose="04020705040A02060702" pitchFamily="82" charset="0"/>
              </a:rPr>
              <a:t>, </a:t>
            </a:r>
            <a:r>
              <a:rPr sz="3600" dirty="0" err="1" smtClean="0">
                <a:latin typeface="Algerian" panose="04020705040A02060702" pitchFamily="82" charset="0"/>
              </a:rPr>
              <a:t>Seaborn</a:t>
            </a:r>
            <a:endParaRPr lang="en-US" sz="36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sz="36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sz="3600" dirty="0">
                <a:latin typeface="Algerian" panose="04020705040A02060702" pitchFamily="82" charset="0"/>
              </a:rPr>
              <a:t>• Next Hikes IT Solutions internal project </a:t>
            </a:r>
            <a:r>
              <a:rPr sz="3600" dirty="0" smtClean="0">
                <a:latin typeface="Algerian" panose="04020705040A02060702" pitchFamily="82" charset="0"/>
              </a:rPr>
              <a:t>guidelines</a:t>
            </a:r>
            <a:endParaRPr lang="en-US" sz="36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sz="3600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sz="3600" dirty="0">
                <a:latin typeface="Algerian" panose="04020705040A02060702" pitchFamily="82" charset="0"/>
              </a:rPr>
              <a:t>• Academic notes &amp; mentor feedback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6600" b="1" dirty="0" smtClean="0">
                <a:latin typeface="Algerian" panose="04020705040A02060702" pitchFamily="82" charset="0"/>
              </a:rPr>
              <a:t>SCREENSHOT : 1</a:t>
            </a:r>
            <a:endParaRPr lang="en-US" sz="6600" b="1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23175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73" y="4060210"/>
            <a:ext cx="8980228" cy="251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418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239534" cy="92804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latin typeface="Algerian" panose="04020705040A02060702" pitchFamily="82" charset="0"/>
              </a:rPr>
              <a:t>SCREENSHOT : 2</a:t>
            </a:r>
            <a:endParaRPr lang="en-US" sz="6600" b="1" dirty="0">
              <a:latin typeface="Algerian" panose="04020705040A02060702" pitchFamily="82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77422" y="928049"/>
            <a:ext cx="8966578" cy="70968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dirty="0">
                <a:latin typeface="Algerian" panose="04020705040A02060702" pitchFamily="82" charset="0"/>
              </a:rPr>
              <a:t> </a:t>
            </a:r>
            <a:r>
              <a:rPr lang="en-US" sz="3600" dirty="0" smtClean="0">
                <a:latin typeface="Algerian" panose="04020705040A02060702" pitchFamily="82" charset="0"/>
              </a:rPr>
              <a:t>                Top </a:t>
            </a:r>
            <a:r>
              <a:rPr lang="en-US" sz="3600" dirty="0">
                <a:latin typeface="Algerian" panose="04020705040A02060702" pitchFamily="82" charset="0"/>
              </a:rPr>
              <a:t>3 Manufacturers</a:t>
            </a:r>
            <a:endParaRPr lang="en-US" sz="3600" dirty="0">
              <a:latin typeface="Algerian" panose="04020705040A02060702" pitchFamily="8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03" y="1637731"/>
            <a:ext cx="8215952" cy="4967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375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5509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Algerian" panose="04020705040A02060702" pitchFamily="82" charset="0"/>
              </a:rPr>
              <a:t>SCREENSHOT : 3</a:t>
            </a:r>
            <a:endParaRPr lang="en-US" sz="48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6745"/>
            <a:ext cx="9144000" cy="77451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Algerian" panose="04020705040A02060702" pitchFamily="82" charset="0"/>
              </a:rPr>
              <a:t>Top </a:t>
            </a:r>
            <a:r>
              <a:rPr lang="en-US" b="1" dirty="0">
                <a:latin typeface="Algerian" panose="04020705040A02060702" pitchFamily="82" charset="0"/>
              </a:rPr>
              <a:t>5 Handsets per Top 3 Manufacturers</a:t>
            </a:r>
            <a:endParaRPr lang="en-US" b="1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05597"/>
            <a:ext cx="3496163" cy="15718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125" y="1286544"/>
            <a:ext cx="3639058" cy="1590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58" y="3025487"/>
            <a:ext cx="3467584" cy="1328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1020" y="3025487"/>
            <a:ext cx="3496163" cy="132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5106" y="4572000"/>
            <a:ext cx="3533360" cy="20062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58" y="4572000"/>
            <a:ext cx="3424305" cy="215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sz="4400" b="1" dirty="0" smtClean="0">
                <a:latin typeface="Algerian" panose="04020705040A02060702" pitchFamily="82" charset="0"/>
              </a:rPr>
              <a:t>Dataset</a:t>
            </a:r>
            <a:r>
              <a:rPr sz="4400" b="1" dirty="0">
                <a:latin typeface="Algerian" panose="04020705040A02060702" pitchFamily="82" charset="0"/>
              </a:rPr>
              <a:t>: Telecom dataset with customer behavior and usage patterns.</a:t>
            </a:r>
          </a:p>
          <a:p>
            <a:r>
              <a:rPr lang="en-US" sz="4400" b="1" dirty="0" smtClean="0">
                <a:latin typeface="Algerian" panose="04020705040A02060702" pitchFamily="82" charset="0"/>
              </a:rPr>
              <a:t>Objective: Analyze telecom user data to understand patterns and predict churn</a:t>
            </a:r>
            <a:r>
              <a:rPr lang="en-US" sz="2800" dirty="0" smtClean="0">
                <a:latin typeface="Algerian" panose="04020705040A02060702" pitchFamily="82" charset="0"/>
              </a:rPr>
              <a:t>.</a:t>
            </a:r>
            <a:endParaRPr lang="en-US" sz="2800" dirty="0">
              <a:latin typeface="Algerian" panose="04020705040A02060702" pitchFamily="8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89" y="1"/>
            <a:ext cx="6414448" cy="135112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50627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b="1" dirty="0" smtClean="0">
                <a:latin typeface="Algerian" panose="04020705040A02060702" pitchFamily="82" charset="0"/>
              </a:rPr>
              <a:t>SCREENSHOT : 4</a:t>
            </a:r>
            <a:endParaRPr lang="en-US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50627"/>
            <a:ext cx="9144000" cy="7642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Algerian" panose="04020705040A02060702" pitchFamily="82" charset="0"/>
              </a:rPr>
              <a:t>Distribution of Applications Used by Customers</a:t>
            </a:r>
            <a:endParaRPr lang="en-US" sz="2800" b="1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37648"/>
            <a:ext cx="4217158" cy="19695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680" y="3848668"/>
            <a:ext cx="3972479" cy="2701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125" y="1514901"/>
            <a:ext cx="4244454" cy="476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438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169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5400" b="1" dirty="0" smtClean="0">
                <a:latin typeface="Algerian" panose="04020705040A02060702" pitchFamily="82" charset="0"/>
              </a:rPr>
              <a:t>SCREENSHOT : 5</a:t>
            </a:r>
            <a:endParaRPr lang="en-US" sz="5400" b="1" dirty="0"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675" y="1095758"/>
            <a:ext cx="6253525" cy="522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850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4169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5400" b="1" dirty="0" smtClean="0">
                <a:latin typeface="Algerian" panose="04020705040A02060702" pitchFamily="82" charset="0"/>
              </a:rPr>
              <a:t>SCREENSHOT : 6</a:t>
            </a:r>
            <a:endParaRPr lang="en-US" sz="5400" b="1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9" y="941696"/>
            <a:ext cx="3796186" cy="21290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69" y="3306171"/>
            <a:ext cx="3932664" cy="338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077572" y="1994320"/>
            <a:ext cx="5277587" cy="385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050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331"/>
            <a:ext cx="9144000" cy="73529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Algerian" panose="04020705040A02060702" pitchFamily="82" charset="0"/>
              </a:rPr>
              <a:t>SCREENSHOT : 6</a:t>
            </a:r>
            <a:endParaRPr lang="en-US" sz="5400" b="1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56" y="1040999"/>
            <a:ext cx="8611738" cy="559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49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4144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Algerian" panose="04020705040A02060702" pitchFamily="82" charset="0"/>
              </a:rPr>
              <a:t>SCREENSHOT : 7</a:t>
            </a:r>
            <a:endParaRPr lang="en-US" sz="4800" b="1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8" y="818865"/>
            <a:ext cx="8325135" cy="552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370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978"/>
            <a:ext cx="9144000" cy="80353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800" b="1" dirty="0" smtClean="0">
                <a:latin typeface="Algerian" panose="04020705040A02060702" pitchFamily="82" charset="0"/>
              </a:rPr>
              <a:t>SCREENSHOT : 8</a:t>
            </a:r>
            <a:endParaRPr lang="en-US" sz="4800" b="1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37" y="832513"/>
            <a:ext cx="8794899" cy="28387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37" y="3780206"/>
            <a:ext cx="8794899" cy="287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66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696036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Algerian" panose="04020705040A02060702" pitchFamily="82" charset="0"/>
              </a:rPr>
              <a:t>SCREENSHOT : 9</a:t>
            </a:r>
            <a:endParaRPr lang="en-US" sz="5400" b="1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34" y="696036"/>
            <a:ext cx="8598089" cy="23747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46" y="3278990"/>
            <a:ext cx="8366077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055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0501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4800" b="1" dirty="0" smtClean="0">
                <a:latin typeface="Algerian" panose="04020705040A02060702" pitchFamily="82" charset="0"/>
              </a:rPr>
              <a:t>SCREENSHOT : 10</a:t>
            </a:r>
            <a:endParaRPr lang="en-US" sz="4800" b="1" dirty="0"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1" y="600501"/>
            <a:ext cx="5940439" cy="23747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210" y="3302757"/>
            <a:ext cx="6482686" cy="333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5987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"/>
            <a:ext cx="9143999" cy="66874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                       </a:t>
            </a:r>
            <a:r>
              <a:rPr lang="en-US" sz="4000" b="1" dirty="0" smtClean="0">
                <a:latin typeface="Algerian" panose="04020705040A02060702" pitchFamily="82" charset="0"/>
              </a:rPr>
              <a:t>SCREENSHOT : 11</a:t>
            </a:r>
            <a:endParaRPr lang="en-US" sz="4000" b="1" dirty="0">
              <a:latin typeface="Algerian" panose="04020705040A02060702" pitchFamily="8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218" y="941696"/>
            <a:ext cx="7970292" cy="53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786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355" y="723331"/>
            <a:ext cx="6209732" cy="514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41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8424"/>
            <a:ext cx="9144000" cy="54795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sz="4800" b="1" i="1" dirty="0">
                <a:latin typeface="Algerian" panose="04020705040A02060702" pitchFamily="82" charset="0"/>
              </a:rPr>
              <a:t>Raw telecom dataset with multiple features.</a:t>
            </a:r>
          </a:p>
          <a:p>
            <a:pPr marL="0" indent="0">
              <a:buNone/>
            </a:pPr>
            <a:r>
              <a:rPr sz="4800" b="1" i="1" dirty="0">
                <a:latin typeface="Algerian" panose="04020705040A02060702" pitchFamily="82" charset="0"/>
              </a:rPr>
              <a:t>• Columns include call durations, data usage, handset type, etc.</a:t>
            </a:r>
          </a:p>
          <a:p>
            <a:pPr marL="0" indent="0">
              <a:buNone/>
            </a:pPr>
            <a:r>
              <a:rPr sz="4800" b="1" i="1" dirty="0">
                <a:latin typeface="Algerian" panose="04020705040A02060702" pitchFamily="82" charset="0"/>
              </a:rPr>
              <a:t>• Final dataset cleaned and processed.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7" y="0"/>
            <a:ext cx="7724633" cy="10508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721"/>
            <a:ext cx="9034818" cy="44559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sz="4400" b="1" dirty="0">
                <a:latin typeface="Algerian" panose="04020705040A02060702" pitchFamily="82" charset="0"/>
              </a:rPr>
              <a:t>Handled missing values using </a:t>
            </a:r>
            <a:r>
              <a:rPr sz="4400" b="1" dirty="0" err="1">
                <a:latin typeface="Algerian" panose="04020705040A02060702" pitchFamily="82" charset="0"/>
              </a:rPr>
              <a:t>fillna</a:t>
            </a:r>
            <a:r>
              <a:rPr sz="4400" b="1" dirty="0">
                <a:latin typeface="Algerian" panose="04020705040A02060702" pitchFamily="82" charset="0"/>
              </a:rPr>
              <a:t>().</a:t>
            </a:r>
          </a:p>
          <a:p>
            <a:pPr marL="0" indent="0">
              <a:buNone/>
            </a:pPr>
            <a:r>
              <a:rPr sz="4400" b="1" dirty="0">
                <a:latin typeface="Algerian" panose="04020705040A02060702" pitchFamily="82" charset="0"/>
              </a:rPr>
              <a:t>• Removed duplicates.</a:t>
            </a:r>
          </a:p>
          <a:p>
            <a:pPr marL="0" indent="0">
              <a:buNone/>
            </a:pPr>
            <a:r>
              <a:rPr sz="4400" b="1" dirty="0">
                <a:latin typeface="Algerian" panose="04020705040A02060702" pitchFamily="82" charset="0"/>
              </a:rPr>
              <a:t>• Renamed inconsistent columns.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063" y="-54592"/>
            <a:ext cx="3807725" cy="27841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sz="5400" b="1" u="sng" dirty="0">
                <a:latin typeface="Algerian" panose="04020705040A02060702" pitchFamily="82" charset="0"/>
              </a:rPr>
              <a:t>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4000" dirty="0">
                <a:latin typeface="Algerian" panose="04020705040A02060702" pitchFamily="82" charset="0"/>
              </a:rPr>
              <a:t>• Missing values were replaced with median/mean where applicable.</a:t>
            </a:r>
          </a:p>
          <a:p>
            <a:pPr marL="0" indent="0">
              <a:buNone/>
            </a:pPr>
            <a:r>
              <a:rPr sz="4000" dirty="0">
                <a:latin typeface="Algerian" panose="04020705040A02060702" pitchFamily="82" charset="0"/>
              </a:rPr>
              <a:t>• Ensured no critical loss of data after cleaning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r>
              <a:rPr lang="en-US" sz="8000" b="1" u="sng" dirty="0" smtClean="0">
                <a:latin typeface="Algerian" panose="04020705040A02060702" pitchFamily="82" charset="0"/>
              </a:rPr>
              <a:t>Outlier </a:t>
            </a:r>
            <a:r>
              <a:rPr lang="en-US" sz="8000" b="1" u="sng" dirty="0" err="1" smtClean="0">
                <a:latin typeface="Algerian" panose="04020705040A02060702" pitchFamily="82" charset="0"/>
              </a:rPr>
              <a:t>DET</a:t>
            </a:r>
            <a:r>
              <a:rPr sz="8000" b="1" u="sng" dirty="0" err="1" smtClean="0">
                <a:latin typeface="Algerian" panose="04020705040A02060702" pitchFamily="82" charset="0"/>
              </a:rPr>
              <a:t>ection</a:t>
            </a:r>
            <a:endParaRPr sz="8000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sz="4400" dirty="0">
                <a:latin typeface="Algerian" panose="04020705040A02060702" pitchFamily="82" charset="0"/>
              </a:rPr>
              <a:t>Outliers detected using Boxplots.</a:t>
            </a:r>
          </a:p>
          <a:p>
            <a:pPr marL="0" indent="0">
              <a:buNone/>
            </a:pPr>
            <a:r>
              <a:rPr sz="4400" dirty="0">
                <a:latin typeface="Algerian" panose="04020705040A02060702" pitchFamily="82" charset="0"/>
              </a:rPr>
              <a:t>• Skewed distributions were visualized.</a:t>
            </a:r>
          </a:p>
          <a:p>
            <a:pPr marL="0" indent="0">
              <a:buNone/>
            </a:pPr>
            <a:r>
              <a:rPr sz="4400" dirty="0">
                <a:latin typeface="Algerian" panose="04020705040A02060702" pitchFamily="82" charset="0"/>
              </a:rPr>
              <a:t>• Outliers handled carefully to retain data integrity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sz="6000" b="1" i="1" u="sng" dirty="0">
                <a:latin typeface="Algerian" panose="04020705040A02060702" pitchFamily="82" charset="0"/>
              </a:rPr>
              <a:t>Distribution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87856"/>
            <a:ext cx="9144000" cy="50701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sz="5400" dirty="0">
                <a:latin typeface="Algerian" panose="04020705040A02060702" pitchFamily="82" charset="0"/>
              </a:rPr>
              <a:t>Histograms plotted for numerical features.</a:t>
            </a:r>
          </a:p>
          <a:p>
            <a:pPr marL="0" indent="0">
              <a:buNone/>
            </a:pPr>
            <a:r>
              <a:rPr sz="5400" dirty="0">
                <a:latin typeface="Algerian" panose="04020705040A02060702" pitchFamily="82" charset="0"/>
              </a:rPr>
              <a:t>• Checked normality and </a:t>
            </a:r>
            <a:r>
              <a:rPr sz="5400" dirty="0" err="1">
                <a:latin typeface="Algerian" panose="04020705040A02060702" pitchFamily="82" charset="0"/>
              </a:rPr>
              <a:t>skewness</a:t>
            </a:r>
            <a:r>
              <a:rPr sz="5400" dirty="0">
                <a:latin typeface="Algerian" panose="04020705040A02060702" pitchFamily="82" charset="0"/>
              </a:rPr>
              <a:t>.</a:t>
            </a:r>
          </a:p>
          <a:p>
            <a:pPr marL="0" indent="0">
              <a:buNone/>
            </a:pPr>
            <a:r>
              <a:rPr sz="5400" dirty="0">
                <a:latin typeface="Algerian" panose="04020705040A02060702" pitchFamily="82" charset="0"/>
              </a:rPr>
              <a:t>• Identified variables needing transformation.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sz="6000" b="1" u="sng" dirty="0">
                <a:latin typeface="Algerian" panose="04020705040A02060702" pitchFamily="82" charset="0"/>
              </a:rPr>
              <a:t>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05971"/>
            <a:ext cx="9144000" cy="5165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</a:t>
            </a:r>
            <a:r>
              <a:rPr sz="3900" dirty="0">
                <a:latin typeface="Algerian" panose="04020705040A02060702" pitchFamily="82" charset="0"/>
              </a:rPr>
              <a:t>Correlation </a:t>
            </a:r>
            <a:r>
              <a:rPr sz="3900" dirty="0" err="1">
                <a:latin typeface="Algerian" panose="04020705040A02060702" pitchFamily="82" charset="0"/>
              </a:rPr>
              <a:t>heatmap</a:t>
            </a:r>
            <a:r>
              <a:rPr sz="3900" dirty="0">
                <a:latin typeface="Algerian" panose="04020705040A02060702" pitchFamily="82" charset="0"/>
              </a:rPr>
              <a:t> created</a:t>
            </a:r>
            <a:r>
              <a:rPr sz="3900" dirty="0" smtClean="0">
                <a:latin typeface="Algerian" panose="04020705040A02060702" pitchFamily="82" charset="0"/>
              </a:rPr>
              <a:t>.</a:t>
            </a:r>
            <a:endParaRPr lang="en-US" sz="39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39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sz="3900" dirty="0" smtClean="0">
                <a:latin typeface="Algerian" panose="04020705040A02060702" pitchFamily="82" charset="0"/>
              </a:rPr>
              <a:t>• </a:t>
            </a:r>
            <a:r>
              <a:rPr sz="3900" dirty="0">
                <a:latin typeface="Algerian" panose="04020705040A02060702" pitchFamily="82" charset="0"/>
              </a:rPr>
              <a:t>Strong relationships identified between features</a:t>
            </a:r>
            <a:r>
              <a:rPr sz="3900" dirty="0" smtClean="0">
                <a:latin typeface="Algerian" panose="04020705040A02060702" pitchFamily="82" charset="0"/>
              </a:rPr>
              <a:t>.</a:t>
            </a:r>
            <a:endParaRPr lang="en-US" sz="39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US" sz="3900" dirty="0" smtClean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sz="3900" dirty="0" smtClean="0">
                <a:latin typeface="Algerian" panose="04020705040A02060702" pitchFamily="82" charset="0"/>
              </a:rPr>
              <a:t>• </a:t>
            </a:r>
            <a:r>
              <a:rPr sz="3900" dirty="0">
                <a:latin typeface="Algerian" panose="04020705040A02060702" pitchFamily="82" charset="0"/>
              </a:rPr>
              <a:t>Helped in feature selection for churn prediction.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4" y="0"/>
            <a:ext cx="9144000" cy="149779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6000" b="1" u="sng" dirty="0" err="1" smtClean="0">
                <a:latin typeface="Algerian" panose="04020705040A02060702" pitchFamily="82" charset="0"/>
              </a:rPr>
              <a:t>FeaTURE</a:t>
            </a:r>
            <a:r>
              <a:rPr lang="en-US" sz="6000" b="1" u="sng" dirty="0" smtClean="0">
                <a:latin typeface="Algerian" panose="04020705040A02060702" pitchFamily="82" charset="0"/>
              </a:rPr>
              <a:t>  </a:t>
            </a:r>
            <a:r>
              <a:rPr sz="6000" b="1" u="sng" dirty="0" smtClean="0">
                <a:latin typeface="Algerian" panose="04020705040A02060702" pitchFamily="82" charset="0"/>
              </a:rPr>
              <a:t>Engineering</a:t>
            </a:r>
            <a:endParaRPr sz="6000" b="1" u="sng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17638"/>
            <a:ext cx="9144000" cy="5440362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sz="4800" dirty="0">
                <a:latin typeface="Algerian" panose="04020705040A02060702" pitchFamily="82" charset="0"/>
              </a:rPr>
              <a:t>Derived new features like Total Data Volume.</a:t>
            </a:r>
          </a:p>
          <a:p>
            <a:pPr marL="0" indent="0">
              <a:buNone/>
            </a:pPr>
            <a:r>
              <a:rPr sz="4800" dirty="0">
                <a:latin typeface="Algerian" panose="04020705040A02060702" pitchFamily="82" charset="0"/>
              </a:rPr>
              <a:t>• Added 'Churn' column for analysis.</a:t>
            </a:r>
          </a:p>
          <a:p>
            <a:pPr marL="0" indent="0">
              <a:buNone/>
            </a:pPr>
            <a:r>
              <a:rPr sz="4800" dirty="0">
                <a:latin typeface="Algerian" panose="04020705040A02060702" pitchFamily="82" charset="0"/>
              </a:rPr>
              <a:t>• Encoded categorical variables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487</Words>
  <Application>Microsoft Office PowerPoint</Application>
  <PresentationFormat>On-screen Show (4:3)</PresentationFormat>
  <Paragraphs>93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Algerian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Handling Missing Values</vt:lpstr>
      <vt:lpstr>Outlier DETection</vt:lpstr>
      <vt:lpstr>Distribution Analysis</vt:lpstr>
      <vt:lpstr>Correlation Analysis</vt:lpstr>
      <vt:lpstr>FeaTURE  Engineering</vt:lpstr>
      <vt:lpstr>Data Visualization</vt:lpstr>
      <vt:lpstr>Skewness &amp; Kurtosis</vt:lpstr>
      <vt:lpstr>Model Preparation</vt:lpstr>
      <vt:lpstr>Churn Prediction</vt:lpstr>
      <vt:lpstr>Key Insights</vt:lpstr>
      <vt:lpstr>Challenges Faced &amp; How I Overcame Them</vt:lpstr>
      <vt:lpstr>References</vt:lpstr>
      <vt:lpstr>SCREENSHOT : 1</vt:lpstr>
      <vt:lpstr>SCREENSHOT : 2</vt:lpstr>
      <vt:lpstr>SCREENSHOT : 3</vt:lpstr>
      <vt:lpstr>SCREENSHOT : 4</vt:lpstr>
      <vt:lpstr>SCREENSHOT : 5</vt:lpstr>
      <vt:lpstr>SCREENSHOT : 6</vt:lpstr>
      <vt:lpstr>SCREENSHOT : 6</vt:lpstr>
      <vt:lpstr>SCREENSHOT : 7</vt:lpstr>
      <vt:lpstr>SCREENSHOT : 8</vt:lpstr>
      <vt:lpstr>SCREENSHOT : 9</vt:lpstr>
      <vt:lpstr>SCREENSHOT : 10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5</dc:title>
  <dc:subject/>
  <dc:creator>Admin</dc:creator>
  <cp:keywords/>
  <dc:description>generated using python-pptx</dc:description>
  <cp:lastModifiedBy>Admin</cp:lastModifiedBy>
  <cp:revision>17</cp:revision>
  <dcterms:created xsi:type="dcterms:W3CDTF">2013-01-27T09:14:16Z</dcterms:created>
  <dcterms:modified xsi:type="dcterms:W3CDTF">2025-09-20T15:51:41Z</dcterms:modified>
  <cp:category/>
</cp:coreProperties>
</file>