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A94C0-342B-486F-882D-6B2B1311AB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A00CB-852F-4E6D-BBA3-F32B275D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A00CB-852F-4E6D-BBA3-F32B275DF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3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295"/>
            <a:ext cx="9130352" cy="1525991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sz="5400" b="1" u="sng" dirty="0"/>
              <a:t>Real Estate EDA Presentation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48" y="2470244"/>
            <a:ext cx="91303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Algerian" panose="04020705040A02060702" pitchFamily="82" charset="0"/>
              </a:rPr>
              <a:t>Company</a:t>
            </a:r>
            <a:r>
              <a:rPr lang="en-US" sz="4000" b="1" dirty="0">
                <a:latin typeface="Algerian" panose="04020705040A02060702" pitchFamily="82" charset="0"/>
              </a:rPr>
              <a:t>: Next Hikes IT Solutions</a:t>
            </a: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r>
              <a:rPr lang="en-US" sz="4000" b="1" u="sng" dirty="0">
                <a:latin typeface="Algerian" panose="04020705040A02060702" pitchFamily="82" charset="0"/>
              </a:rPr>
              <a:t>Project</a:t>
            </a:r>
            <a:r>
              <a:rPr lang="en-US" sz="4000" b="1" dirty="0">
                <a:latin typeface="Algerian" panose="04020705040A02060702" pitchFamily="82" charset="0"/>
              </a:rPr>
              <a:t>: Exploratory Data Analysis (EDA) for Real Estate Pricing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sz="8800" dirty="0"/>
              <a:t>✅ </a:t>
            </a:r>
            <a:r>
              <a:rPr sz="8800" u="sng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420324"/>
            <a:ext cx="9048466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📌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This exploratory data analysis (EDA) project provided deep insights into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key factors influencing house prices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in a dynamic real estate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📌 </a:t>
            </a:r>
            <a:r>
              <a:rPr lang="en-US" sz="2000" dirty="0" smtClean="0"/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Through statistical summaries, visualizations like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boxplots, histograms, and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heatmaps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, and correlation analysis, we identified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strong relationships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between variables such as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OverallQual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GrLivArea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, and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TotalBsmtSF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with the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SalePrice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📌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The process also involved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handling missing values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, detecting outliers, and understanding distribution patterns, setting a strong foundation for future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machine learning modeling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📌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This analysis equips stakeholders—buyers, sellers, and analysts—with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data-driven insights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for informed decision-making in property 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655093"/>
            <a:ext cx="9143999" cy="206081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8000" dirty="0" smtClean="0"/>
              <a:t>🙏</a:t>
            </a:r>
            <a:r>
              <a:rPr sz="8000" b="1" dirty="0" smtClean="0"/>
              <a:t>Acknowledgments</a:t>
            </a:r>
            <a:endParaRPr sz="80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405719"/>
            <a:ext cx="91303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📌 </a:t>
            </a:r>
            <a:r>
              <a:rPr lang="en-US" sz="2400" dirty="0" smtClean="0">
                <a:latin typeface="Algerian" panose="04020705040A02060702" pitchFamily="82" charset="0"/>
              </a:rPr>
              <a:t> I </a:t>
            </a:r>
            <a:r>
              <a:rPr lang="en-US" sz="2400" dirty="0">
                <a:latin typeface="Algerian" panose="04020705040A02060702" pitchFamily="82" charset="0"/>
              </a:rPr>
              <a:t>would like to express my heartfelt gratitude to </a:t>
            </a:r>
            <a:r>
              <a:rPr lang="en-US" sz="2400" b="1" dirty="0">
                <a:latin typeface="Algerian" panose="04020705040A02060702" pitchFamily="82" charset="0"/>
              </a:rPr>
              <a:t>Next Hikes IT Solutions</a:t>
            </a:r>
            <a:r>
              <a:rPr lang="en-US" sz="2400" dirty="0">
                <a:latin typeface="Algerian" panose="04020705040A02060702" pitchFamily="82" charset="0"/>
              </a:rPr>
              <a:t> for providing me the opportunity to work on this enriching project</a:t>
            </a:r>
            <a:r>
              <a:rPr lang="en-US" sz="2400" dirty="0" smtClean="0">
                <a:latin typeface="Algerian" panose="04020705040A02060702" pitchFamily="82" charset="0"/>
              </a:rPr>
              <a:t>.</a:t>
            </a:r>
          </a:p>
          <a:p>
            <a:r>
              <a:rPr lang="en-US" sz="2400" dirty="0">
                <a:latin typeface="Algerian" panose="04020705040A02060702" pitchFamily="82" charset="0"/>
              </a:rPr>
              <a:t/>
            </a:r>
            <a:br>
              <a:rPr lang="en-US" sz="2400" dirty="0">
                <a:latin typeface="Algerian" panose="04020705040A02060702" pitchFamily="82" charset="0"/>
              </a:rPr>
            </a:br>
            <a:r>
              <a:rPr lang="en-US" sz="2400" dirty="0"/>
              <a:t>📌</a:t>
            </a:r>
            <a:r>
              <a:rPr lang="en-US" sz="2400" dirty="0" smtClean="0">
                <a:latin typeface="Algerian" panose="04020705040A02060702" pitchFamily="82" charset="0"/>
              </a:rPr>
              <a:t>  Their </a:t>
            </a:r>
            <a:r>
              <a:rPr lang="en-US" sz="2400" dirty="0">
                <a:latin typeface="Algerian" panose="04020705040A02060702" pitchFamily="82" charset="0"/>
              </a:rPr>
              <a:t>platform, mentorship, and support have been instrumental in shaping this learning experience</a:t>
            </a:r>
            <a:r>
              <a:rPr lang="en-US" sz="2400" dirty="0" smtClean="0">
                <a:latin typeface="Algerian" panose="04020705040A02060702" pitchFamily="82" charset="0"/>
              </a:rPr>
              <a:t>.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/>
              <a:t>📌</a:t>
            </a:r>
            <a:r>
              <a:rPr lang="en-US" sz="2400" dirty="0" smtClean="0">
                <a:latin typeface="Algerian" panose="04020705040A02060702" pitchFamily="82" charset="0"/>
              </a:rPr>
              <a:t>  This </a:t>
            </a:r>
            <a:r>
              <a:rPr lang="en-US" sz="2400" dirty="0">
                <a:latin typeface="Algerian" panose="04020705040A02060702" pitchFamily="82" charset="0"/>
              </a:rPr>
              <a:t>project helped me apply practical data science techniques and enhanced my understanding of real-world data analysis challenges</a:t>
            </a:r>
            <a:r>
              <a:rPr lang="en-US" sz="2400" dirty="0" smtClean="0">
                <a:latin typeface="Algerian" panose="04020705040A02060702" pitchFamily="82" charset="0"/>
              </a:rPr>
              <a:t>.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b="1" dirty="0">
                <a:latin typeface="Algerian" panose="04020705040A02060702" pitchFamily="82" charset="0"/>
              </a:rPr>
              <a:t>With sincere appreciation,</a:t>
            </a:r>
            <a:r>
              <a:rPr lang="en-US" sz="2400" dirty="0">
                <a:latin typeface="Algerian" panose="04020705040A02060702" pitchFamily="82" charset="0"/>
              </a:rPr>
              <a:t/>
            </a:r>
            <a:br>
              <a:rPr lang="en-US" sz="2400" dirty="0">
                <a:latin typeface="Algerian" panose="04020705040A02060702" pitchFamily="82" charset="0"/>
              </a:rPr>
            </a:br>
            <a:r>
              <a:rPr lang="en-US" sz="2400" b="1" dirty="0" smtClean="0">
                <a:latin typeface="Algerian" panose="04020705040A02060702" pitchFamily="82" charset="0"/>
              </a:rPr>
              <a:t>SIDDIQUI SABA</a:t>
            </a:r>
            <a:endParaRPr lang="en-US" sz="2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6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768" y="0"/>
            <a:ext cx="9191767" cy="141763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sz="6600" b="1" dirty="0"/>
              <a:t>📌 </a:t>
            </a:r>
            <a:r>
              <a:rPr sz="6600" b="1" u="sng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" y="1600200"/>
            <a:ext cx="9137175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🔍 </a:t>
            </a:r>
            <a:r>
              <a:rPr b="1" dirty="0" smtClean="0">
                <a:latin typeface="Algerian" panose="04020705040A02060702" pitchFamily="82" charset="0"/>
              </a:rPr>
              <a:t>Objective</a:t>
            </a:r>
            <a:r>
              <a:rPr b="1" dirty="0">
                <a:latin typeface="Algerian" panose="04020705040A02060702" pitchFamily="82" charset="0"/>
              </a:rPr>
              <a:t>: Unveil the key factors influencing real estate pricing in a dynamic market</a:t>
            </a:r>
            <a:r>
              <a:rPr b="1" dirty="0" smtClean="0">
                <a:latin typeface="Algerian" panose="04020705040A02060702" pitchFamily="82" charset="0"/>
              </a:rPr>
              <a:t>.</a:t>
            </a:r>
            <a:endParaRPr lang="en-US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/>
              <a:t>🔍 </a:t>
            </a:r>
            <a:r>
              <a:rPr b="1" dirty="0" smtClean="0">
                <a:latin typeface="Algerian" panose="04020705040A02060702" pitchFamily="82" charset="0"/>
              </a:rPr>
              <a:t>Tools </a:t>
            </a:r>
            <a:r>
              <a:rPr b="1" dirty="0">
                <a:latin typeface="Algerian" panose="04020705040A02060702" pitchFamily="82" charset="0"/>
              </a:rPr>
              <a:t>Used: Python, Pandas, </a:t>
            </a:r>
            <a:r>
              <a:rPr b="1" dirty="0" err="1">
                <a:latin typeface="Algerian" panose="04020705040A02060702" pitchFamily="82" charset="0"/>
              </a:rPr>
              <a:t>Matplotlib</a:t>
            </a:r>
            <a:r>
              <a:rPr b="1" dirty="0">
                <a:latin typeface="Algerian" panose="04020705040A02060702" pitchFamily="82" charset="0"/>
              </a:rPr>
              <a:t>, </a:t>
            </a:r>
            <a:r>
              <a:rPr b="1" dirty="0" err="1">
                <a:latin typeface="Algerian" panose="04020705040A02060702" pitchFamily="82" charset="0"/>
              </a:rPr>
              <a:t>Seaborn</a:t>
            </a:r>
            <a:r>
              <a:rPr b="1" dirty="0">
                <a:latin typeface="Algerian" panose="04020705040A02060702" pitchFamily="82" charset="0"/>
              </a:rPr>
              <a:t>, </a:t>
            </a:r>
            <a:r>
              <a:rPr b="1" dirty="0" err="1">
                <a:latin typeface="Algerian" panose="04020705040A02060702" pitchFamily="82" charset="0"/>
              </a:rPr>
              <a:t>Jupyter</a:t>
            </a:r>
            <a:r>
              <a:rPr b="1" dirty="0">
                <a:latin typeface="Algerian" panose="04020705040A02060702" pitchFamily="82" charset="0"/>
              </a:rPr>
              <a:t> Notebook</a:t>
            </a:r>
            <a:r>
              <a:rPr b="1" dirty="0" smtClean="0">
                <a:latin typeface="Algerian" panose="04020705040A02060702" pitchFamily="82" charset="0"/>
              </a:rPr>
              <a:t>.</a:t>
            </a:r>
            <a:endParaRPr lang="en-US" b="1" dirty="0" smtClean="0">
              <a:latin typeface="Algerian" panose="04020705040A02060702" pitchFamily="82" charset="0"/>
            </a:endParaRPr>
          </a:p>
          <a:p>
            <a:endParaRPr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/>
              <a:t>🔍 </a:t>
            </a:r>
            <a:r>
              <a:rPr b="1" dirty="0" smtClean="0">
                <a:latin typeface="Algerian" panose="04020705040A02060702" pitchFamily="82" charset="0"/>
              </a:rPr>
              <a:t>Company</a:t>
            </a:r>
            <a:r>
              <a:rPr b="1" dirty="0">
                <a:latin typeface="Algerian" panose="04020705040A02060702" pitchFamily="82" charset="0"/>
              </a:rPr>
              <a:t>: Next Hikes IT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-27296"/>
            <a:ext cx="9144000" cy="1292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                 </a:t>
            </a:r>
            <a:r>
              <a:rPr lang="en-US" b="1" u="sng" dirty="0" smtClean="0"/>
              <a:t>📊 </a:t>
            </a:r>
            <a:r>
              <a:rPr lang="en-US" b="1" u="sng" dirty="0"/>
              <a:t>Dataset Overview</a:t>
            </a:r>
          </a:p>
          <a:p>
            <a:r>
              <a:rPr lang="en-US" sz="2000" b="1" dirty="0" smtClean="0"/>
              <a:t>The </a:t>
            </a:r>
            <a:r>
              <a:rPr lang="en-US" sz="2000" b="1" dirty="0"/>
              <a:t>dataset used in this project comprises comprehensive housing information aimed at predicting real estate sale prices using various features. It includes 1,460 observations and 81 attributes.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" y="1450032"/>
            <a:ext cx="9143997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                                </a:t>
            </a:r>
            <a:r>
              <a:rPr lang="en-US" sz="2400" b="1" u="sng" dirty="0" smtClean="0">
                <a:latin typeface="Algerian" panose="04020705040A02060702" pitchFamily="82" charset="0"/>
              </a:rPr>
              <a:t>Feature Categories</a:t>
            </a:r>
          </a:p>
          <a:p>
            <a:r>
              <a:rPr lang="en-US" sz="2400" dirty="0"/>
              <a:t>🔍 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Algerian" panose="04020705040A02060702" pitchFamily="82" charset="0"/>
              </a:rPr>
              <a:t>Property </a:t>
            </a:r>
            <a:r>
              <a:rPr lang="en-US" sz="2400" b="1" dirty="0">
                <a:latin typeface="Algerian" panose="04020705040A02060702" pitchFamily="82" charset="0"/>
              </a:rPr>
              <a:t>Characteristics: Lot area, frontage, shape, and </a:t>
            </a:r>
            <a:r>
              <a:rPr lang="en-US" sz="2400" b="1" dirty="0" smtClean="0">
                <a:latin typeface="Algerian" panose="04020705040A02060702" pitchFamily="82" charset="0"/>
              </a:rPr>
              <a:t>zoning</a:t>
            </a:r>
          </a:p>
          <a:p>
            <a:endParaRPr lang="en-US" sz="2400" b="1" dirty="0">
              <a:latin typeface="Algerian" panose="04020705040A02060702" pitchFamily="82" charset="0"/>
            </a:endParaRPr>
          </a:p>
          <a:p>
            <a:r>
              <a:rPr lang="en-US" sz="2400" dirty="0"/>
              <a:t>🔍 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Algerian" panose="04020705040A02060702" pitchFamily="82" charset="0"/>
              </a:rPr>
              <a:t>Construction </a:t>
            </a:r>
            <a:r>
              <a:rPr lang="en-US" sz="2400" b="1" dirty="0">
                <a:latin typeface="Algerian" panose="04020705040A02060702" pitchFamily="82" charset="0"/>
              </a:rPr>
              <a:t>Details: Year built, quality, materials </a:t>
            </a:r>
            <a:r>
              <a:rPr lang="en-US" sz="2400" b="1" dirty="0" smtClean="0">
                <a:latin typeface="Algerian" panose="04020705040A02060702" pitchFamily="82" charset="0"/>
              </a:rPr>
              <a:t>used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Algerian" panose="04020705040A02060702" pitchFamily="82" charset="0"/>
            </a:endParaRPr>
          </a:p>
          <a:p>
            <a:r>
              <a:rPr lang="en-US" sz="2400" dirty="0"/>
              <a:t>🔍 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Algerian" panose="04020705040A02060702" pitchFamily="82" charset="0"/>
              </a:rPr>
              <a:t>Interior </a:t>
            </a:r>
            <a:r>
              <a:rPr lang="en-US" sz="2400" b="1" dirty="0">
                <a:latin typeface="Algerian" panose="04020705040A02060702" pitchFamily="82" charset="0"/>
              </a:rPr>
              <a:t>Features: Living area, number of rooms, kitchens, </a:t>
            </a:r>
            <a:r>
              <a:rPr lang="en-US" sz="2400" b="1" dirty="0" smtClean="0">
                <a:latin typeface="Algerian" panose="04020705040A02060702" pitchFamily="82" charset="0"/>
              </a:rPr>
              <a:t>bathrooms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Algerian" panose="04020705040A02060702" pitchFamily="82" charset="0"/>
            </a:endParaRPr>
          </a:p>
          <a:p>
            <a:r>
              <a:rPr lang="en-US" sz="2400" dirty="0"/>
              <a:t>🔍 </a:t>
            </a:r>
            <a:r>
              <a:rPr lang="en-US" sz="2400" b="1" dirty="0" smtClean="0">
                <a:latin typeface="Algerian" panose="04020705040A02060702" pitchFamily="82" charset="0"/>
              </a:rPr>
              <a:t>Basement </a:t>
            </a:r>
            <a:r>
              <a:rPr lang="en-US" sz="2400" b="1" dirty="0">
                <a:latin typeface="Algerian" panose="04020705040A02060702" pitchFamily="82" charset="0"/>
              </a:rPr>
              <a:t>&amp; Garage: Basement type/area, garage size and </a:t>
            </a:r>
            <a:r>
              <a:rPr lang="en-US" sz="2400" b="1" dirty="0" smtClean="0">
                <a:latin typeface="Algerian" panose="04020705040A02060702" pitchFamily="82" charset="0"/>
              </a:rPr>
              <a:t>year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Algerian" panose="04020705040A02060702" pitchFamily="82" charset="0"/>
            </a:endParaRPr>
          </a:p>
          <a:p>
            <a:r>
              <a:rPr lang="en-US" sz="2400" dirty="0"/>
              <a:t>🔍 </a:t>
            </a:r>
            <a:r>
              <a:rPr lang="en-US" sz="2400" b="1" dirty="0" smtClean="0">
                <a:latin typeface="Algerian" panose="04020705040A02060702" pitchFamily="82" charset="0"/>
              </a:rPr>
              <a:t>Amenities</a:t>
            </a:r>
            <a:r>
              <a:rPr lang="en-US" sz="2400" b="1" dirty="0">
                <a:latin typeface="Algerian" panose="04020705040A02060702" pitchFamily="82" charset="0"/>
              </a:rPr>
              <a:t>: Deck area, pool, fireplace, </a:t>
            </a:r>
            <a:r>
              <a:rPr lang="en-US" sz="2400" b="1" dirty="0" smtClean="0">
                <a:latin typeface="Algerian" panose="04020705040A02060702" pitchFamily="82" charset="0"/>
              </a:rPr>
              <a:t>porches</a:t>
            </a:r>
          </a:p>
          <a:p>
            <a:endParaRPr lang="en-US" sz="2400" b="1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lgerian" panose="04020705040A02060702" pitchFamily="82" charset="0"/>
              </a:rPr>
              <a:t>Location Info: Neighborhood, street access, </a:t>
            </a:r>
            <a:r>
              <a:rPr lang="en-US" sz="2400" b="1" dirty="0" smtClean="0">
                <a:latin typeface="Algerian" panose="04020705040A02060702" pitchFamily="82" charset="0"/>
              </a:rPr>
              <a:t>condition</a:t>
            </a:r>
          </a:p>
          <a:p>
            <a:endParaRPr lang="en-US" sz="2400" b="1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lgerian" panose="04020705040A02060702" pitchFamily="82" charset="0"/>
              </a:rPr>
              <a:t>Sale Conditions: Month/year sold, sale type, and condition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b="1" dirty="0">
                <a:latin typeface="Arial Black" panose="020B0A04020102020204" pitchFamily="34" charset="0"/>
              </a:rPr>
              <a:t>🔍 </a:t>
            </a:r>
            <a:r>
              <a:rPr b="1" u="sng" dirty="0">
                <a:latin typeface="Arial Black" panose="020B0A04020102020204" pitchFamily="34" charset="0"/>
              </a:rPr>
              <a:t>Step 3: 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8925"/>
            <a:ext cx="9096233" cy="5131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🔍 </a:t>
            </a:r>
            <a:r>
              <a:rPr sz="4000" b="1" dirty="0" smtClean="0">
                <a:latin typeface="Algerian" panose="04020705040A02060702" pitchFamily="82" charset="0"/>
              </a:rPr>
              <a:t>Used </a:t>
            </a:r>
            <a:r>
              <a:rPr sz="4000" b="1" dirty="0" err="1">
                <a:latin typeface="Algerian" panose="04020705040A02060702" pitchFamily="82" charset="0"/>
              </a:rPr>
              <a:t>df.isnull</a:t>
            </a:r>
            <a:r>
              <a:rPr sz="4000" b="1" dirty="0">
                <a:latin typeface="Algerian" panose="04020705040A02060702" pitchFamily="82" charset="0"/>
              </a:rPr>
              <a:t>().sum() to identify missing </a:t>
            </a:r>
            <a:r>
              <a:rPr sz="4000" b="1" dirty="0" smtClean="0">
                <a:latin typeface="Algerian" panose="04020705040A02060702" pitchFamily="82" charset="0"/>
              </a:rPr>
              <a:t>values.</a:t>
            </a:r>
            <a:endParaRPr lang="en-US" sz="40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4000" dirty="0"/>
              <a:t>🔍 </a:t>
            </a:r>
            <a:r>
              <a:rPr sz="4000" b="1" dirty="0" smtClean="0">
                <a:latin typeface="Algerian" panose="04020705040A02060702" pitchFamily="82" charset="0"/>
              </a:rPr>
              <a:t>Columns </a:t>
            </a:r>
            <a:r>
              <a:rPr sz="4000" b="1" dirty="0">
                <a:latin typeface="Algerian" panose="04020705040A02060702" pitchFamily="82" charset="0"/>
              </a:rPr>
              <a:t>like 'Alley', '</a:t>
            </a:r>
            <a:r>
              <a:rPr sz="4000" b="1" dirty="0" err="1">
                <a:latin typeface="Algerian" panose="04020705040A02060702" pitchFamily="82" charset="0"/>
              </a:rPr>
              <a:t>MasVnrType</a:t>
            </a:r>
            <a:r>
              <a:rPr sz="4000" b="1" dirty="0">
                <a:latin typeface="Algerian" panose="04020705040A02060702" pitchFamily="82" charset="0"/>
              </a:rPr>
              <a:t>', '</a:t>
            </a:r>
            <a:r>
              <a:rPr sz="4000" b="1" dirty="0" err="1">
                <a:latin typeface="Algerian" panose="04020705040A02060702" pitchFamily="82" charset="0"/>
              </a:rPr>
              <a:t>GarageYrBlt</a:t>
            </a:r>
            <a:r>
              <a:rPr sz="4000" b="1" dirty="0">
                <a:latin typeface="Algerian" panose="04020705040A02060702" pitchFamily="82" charset="0"/>
              </a:rPr>
              <a:t>' had missing values.</a:t>
            </a:r>
          </a:p>
          <a:p>
            <a:pPr marL="0" indent="0">
              <a:buNone/>
            </a:pPr>
            <a:r>
              <a:rPr lang="en-US" sz="4000" dirty="0"/>
              <a:t>🔍 </a:t>
            </a:r>
            <a:r>
              <a:rPr sz="4000" b="1" dirty="0" smtClean="0">
                <a:latin typeface="Algerian" panose="04020705040A02060702" pitchFamily="82" charset="0"/>
              </a:rPr>
              <a:t>Strategy</a:t>
            </a:r>
            <a:r>
              <a:rPr sz="4000" b="1" dirty="0">
                <a:latin typeface="Algerian" panose="04020705040A02060702" pitchFamily="82" charset="0"/>
              </a:rPr>
              <a:t>: Removed or filled based on context (mean, mode, 0).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sz="5400" b="1" dirty="0"/>
              <a:t>📈 </a:t>
            </a:r>
            <a:r>
              <a:rPr sz="5400" b="1" u="sng" dirty="0"/>
              <a:t>Step 4: 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🔍 </a:t>
            </a:r>
            <a:r>
              <a:rPr sz="4800" b="1" dirty="0" smtClean="0">
                <a:latin typeface="Algerian" panose="04020705040A02060702" pitchFamily="82" charset="0"/>
              </a:rPr>
              <a:t>Used </a:t>
            </a:r>
            <a:r>
              <a:rPr sz="4800" b="1" dirty="0" err="1">
                <a:latin typeface="Algerian" panose="04020705040A02060702" pitchFamily="82" charset="0"/>
              </a:rPr>
              <a:t>df.describe</a:t>
            </a:r>
            <a:r>
              <a:rPr sz="4800" b="1" dirty="0">
                <a:latin typeface="Algerian" panose="04020705040A02060702" pitchFamily="82" charset="0"/>
              </a:rPr>
              <a:t>() to understand distribution of numerical features.</a:t>
            </a:r>
          </a:p>
          <a:p>
            <a:pPr marL="0" indent="0">
              <a:buNone/>
            </a:pPr>
            <a:r>
              <a:rPr lang="en-US" sz="4800" dirty="0"/>
              <a:t>🔍 </a:t>
            </a:r>
            <a:r>
              <a:rPr sz="4800" b="1" dirty="0" smtClean="0">
                <a:latin typeface="Algerian" panose="04020705040A02060702" pitchFamily="82" charset="0"/>
              </a:rPr>
              <a:t>Identified </a:t>
            </a:r>
            <a:r>
              <a:rPr sz="4800" b="1" dirty="0">
                <a:latin typeface="Algerian" panose="04020705040A02060702" pitchFamily="82" charset="0"/>
              </a:rPr>
              <a:t>min, max, mean, standard deviation for each column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6427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sz="6000" b="1" dirty="0"/>
              <a:t>📊 </a:t>
            </a:r>
            <a:r>
              <a:rPr sz="6000" b="1" u="sng" dirty="0"/>
              <a:t>Step 5: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6164"/>
            <a:ext cx="9144000" cy="1146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🔍 </a:t>
            </a:r>
            <a:r>
              <a:rPr sz="2400" b="1" dirty="0" smtClean="0">
                <a:latin typeface="Algerian" panose="04020705040A02060702" pitchFamily="82" charset="0"/>
              </a:rPr>
              <a:t>Bar </a:t>
            </a:r>
            <a:r>
              <a:rPr sz="2400" b="1" dirty="0">
                <a:latin typeface="Algerian" panose="04020705040A02060702" pitchFamily="82" charset="0"/>
              </a:rPr>
              <a:t>plots, Histograms, Boxplots, and </a:t>
            </a:r>
            <a:r>
              <a:rPr sz="2400" b="1" dirty="0" err="1">
                <a:latin typeface="Algerian" panose="04020705040A02060702" pitchFamily="82" charset="0"/>
              </a:rPr>
              <a:t>Heatmaps</a:t>
            </a:r>
            <a:r>
              <a:rPr sz="2400" b="1" dirty="0">
                <a:latin typeface="Algerian" panose="04020705040A02060702" pitchFamily="82" charset="0"/>
              </a:rPr>
              <a:t> were used</a:t>
            </a:r>
            <a:r>
              <a:rPr sz="2400" b="1" dirty="0" smtClean="0">
                <a:latin typeface="Algerian" panose="04020705040A02060702" pitchFamily="82" charset="0"/>
              </a:rPr>
              <a:t>.</a:t>
            </a:r>
            <a:endParaRPr lang="en-US" sz="24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400" dirty="0"/>
              <a:t>🔍</a:t>
            </a:r>
            <a:r>
              <a:rPr lang="en-US" sz="2400" b="1" dirty="0" smtClean="0">
                <a:latin typeface="Algerian" panose="04020705040A02060702" pitchFamily="82" charset="0"/>
              </a:rPr>
              <a:t> </a:t>
            </a:r>
            <a:r>
              <a:rPr sz="2400" b="1" dirty="0" smtClean="0">
                <a:latin typeface="Algerian" panose="04020705040A02060702" pitchFamily="82" charset="0"/>
              </a:rPr>
              <a:t>Revealed </a:t>
            </a:r>
            <a:r>
              <a:rPr sz="2400" b="1" dirty="0">
                <a:latin typeface="Algerian" panose="04020705040A02060702" pitchFamily="82" charset="0"/>
              </a:rPr>
              <a:t>data distribution, outliers, and correlation patterns</a:t>
            </a:r>
            <a:r>
              <a:rPr sz="2400" dirty="0">
                <a:latin typeface="Algerian" panose="04020705040A02060702" pitchFamily="82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" y="2642493"/>
            <a:ext cx="3848669" cy="1990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332945"/>
            <a:ext cx="4195506" cy="1944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7345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sz="5400" b="1" dirty="0"/>
              <a:t>🚨 </a:t>
            </a:r>
            <a:r>
              <a:rPr sz="5400" b="1" u="sng" dirty="0"/>
              <a:t>Step 6: 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28048"/>
            <a:ext cx="9144000" cy="18833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🔍 </a:t>
            </a:r>
            <a:r>
              <a:rPr b="1" dirty="0" smtClean="0">
                <a:latin typeface="Algerian" panose="04020705040A02060702" pitchFamily="82" charset="0"/>
              </a:rPr>
              <a:t>Detected </a:t>
            </a:r>
            <a:r>
              <a:rPr b="1" dirty="0">
                <a:latin typeface="Algerian" panose="04020705040A02060702" pitchFamily="82" charset="0"/>
              </a:rPr>
              <a:t>using boxplots on features like '</a:t>
            </a:r>
            <a:r>
              <a:rPr b="1" dirty="0" err="1">
                <a:latin typeface="Algerian" panose="04020705040A02060702" pitchFamily="82" charset="0"/>
              </a:rPr>
              <a:t>GrLivArea</a:t>
            </a:r>
            <a:r>
              <a:rPr b="1" dirty="0">
                <a:latin typeface="Algerian" panose="04020705040A02060702" pitchFamily="82" charset="0"/>
              </a:rPr>
              <a:t>', '</a:t>
            </a:r>
            <a:r>
              <a:rPr b="1" dirty="0" err="1">
                <a:latin typeface="Algerian" panose="04020705040A02060702" pitchFamily="82" charset="0"/>
              </a:rPr>
              <a:t>LotArea</a:t>
            </a:r>
            <a:r>
              <a:rPr b="1" dirty="0">
                <a:latin typeface="Algerian" panose="04020705040A02060702" pitchFamily="82" charset="0"/>
              </a:rPr>
              <a:t>'.</a:t>
            </a:r>
          </a:p>
          <a:p>
            <a:pPr marL="0" indent="0">
              <a:buNone/>
            </a:pPr>
            <a:r>
              <a:rPr lang="en-US" dirty="0"/>
              <a:t>🔍 </a:t>
            </a:r>
            <a:r>
              <a:rPr b="1" dirty="0" smtClean="0">
                <a:latin typeface="Algerian" panose="04020705040A02060702" pitchFamily="82" charset="0"/>
              </a:rPr>
              <a:t>Outliers </a:t>
            </a:r>
            <a:r>
              <a:rPr b="1" dirty="0">
                <a:latin typeface="Algerian" panose="04020705040A02060702" pitchFamily="82" charset="0"/>
              </a:rPr>
              <a:t>treated based on impact on target variable '</a:t>
            </a:r>
            <a:r>
              <a:rPr b="1" dirty="0" err="1">
                <a:latin typeface="Algerian" panose="04020705040A02060702" pitchFamily="82" charset="0"/>
              </a:rPr>
              <a:t>SalePrice</a:t>
            </a:r>
            <a:r>
              <a:rPr dirty="0"/>
              <a:t>'.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" y="5145206"/>
            <a:ext cx="4251279" cy="1501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2" y="2381554"/>
            <a:ext cx="5813945" cy="24220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sz="5400" b="1" u="sng" dirty="0"/>
              <a:t>📉 Step 7: </a:t>
            </a:r>
            <a:r>
              <a:rPr sz="5400" b="1" u="sng" dirty="0" err="1"/>
              <a:t>Skewness</a:t>
            </a:r>
            <a:r>
              <a:rPr sz="5400" b="1" u="sng" dirty="0"/>
              <a:t> &amp; Kurtosis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6539"/>
            <a:ext cx="9144000" cy="15012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🔍 </a:t>
            </a:r>
            <a:r>
              <a:rPr lang="en-US" dirty="0" smtClean="0"/>
              <a:t> </a:t>
            </a:r>
            <a:r>
              <a:rPr b="1" dirty="0" smtClean="0">
                <a:latin typeface="Algerian" panose="04020705040A02060702" pitchFamily="82" charset="0"/>
              </a:rPr>
              <a:t>Calculated </a:t>
            </a:r>
            <a:r>
              <a:rPr b="1" dirty="0">
                <a:latin typeface="Algerian" panose="04020705040A02060702" pitchFamily="82" charset="0"/>
              </a:rPr>
              <a:t>to understand the shape of data distribution</a:t>
            </a:r>
            <a:r>
              <a:rPr b="1" dirty="0" smtClean="0">
                <a:latin typeface="Algerian" panose="04020705040A02060702" pitchFamily="82" charset="0"/>
              </a:rPr>
              <a:t>.</a:t>
            </a:r>
            <a:endParaRPr lang="en-US" b="1" dirty="0" smtClean="0">
              <a:latin typeface="Algerian" panose="04020705040A02060702" pitchFamily="82" charset="0"/>
            </a:endParaRPr>
          </a:p>
          <a:p>
            <a:endParaRPr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/>
              <a:t>🔍 </a:t>
            </a:r>
            <a:r>
              <a:rPr lang="en-US" dirty="0" smtClean="0"/>
              <a:t> </a:t>
            </a:r>
            <a:r>
              <a:rPr b="1" dirty="0" smtClean="0">
                <a:latin typeface="Algerian" panose="04020705040A02060702" pitchFamily="82" charset="0"/>
              </a:rPr>
              <a:t>Transformed </a:t>
            </a:r>
            <a:r>
              <a:rPr b="1" dirty="0">
                <a:latin typeface="Algerian" panose="04020705040A02060702" pitchFamily="82" charset="0"/>
              </a:rPr>
              <a:t>highly skewed data using log or square root if needed.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97791"/>
            <a:ext cx="2756848" cy="4060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39" y="2797791"/>
            <a:ext cx="5732061" cy="40602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735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sz="5400" b="1" dirty="0"/>
              <a:t>📌 </a:t>
            </a:r>
            <a:r>
              <a:rPr sz="5400" b="1" u="sng" dirty="0"/>
              <a:t>Step 8: Correlation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4777"/>
            <a:ext cx="9144000" cy="15012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🔍 </a:t>
            </a:r>
            <a:r>
              <a:rPr lang="en-US" dirty="0" smtClean="0"/>
              <a:t> </a:t>
            </a:r>
            <a:r>
              <a:rPr b="1" dirty="0" smtClean="0">
                <a:latin typeface="Algerian" panose="04020705040A02060702" pitchFamily="82" charset="0"/>
              </a:rPr>
              <a:t>Generated </a:t>
            </a:r>
            <a:r>
              <a:rPr b="1" dirty="0">
                <a:latin typeface="Algerian" panose="04020705040A02060702" pitchFamily="82" charset="0"/>
              </a:rPr>
              <a:t>using </a:t>
            </a:r>
            <a:r>
              <a:rPr b="1" dirty="0" err="1">
                <a:latin typeface="Algerian" panose="04020705040A02060702" pitchFamily="82" charset="0"/>
              </a:rPr>
              <a:t>df.corr</a:t>
            </a:r>
            <a:r>
              <a:rPr b="1" dirty="0">
                <a:latin typeface="Algerian" panose="04020705040A02060702" pitchFamily="82" charset="0"/>
              </a:rPr>
              <a:t>() and visualized with </a:t>
            </a:r>
            <a:r>
              <a:rPr b="1" dirty="0" err="1">
                <a:latin typeface="Algerian" panose="04020705040A02060702" pitchFamily="82" charset="0"/>
              </a:rPr>
              <a:t>seaborn</a:t>
            </a:r>
            <a:r>
              <a:rPr b="1" dirty="0">
                <a:latin typeface="Algerian" panose="04020705040A02060702" pitchFamily="82" charset="0"/>
              </a:rPr>
              <a:t> </a:t>
            </a:r>
            <a:r>
              <a:rPr b="1" dirty="0" err="1">
                <a:latin typeface="Algerian" panose="04020705040A02060702" pitchFamily="82" charset="0"/>
              </a:rPr>
              <a:t>heatmap</a:t>
            </a:r>
            <a:r>
              <a:rPr b="1" dirty="0">
                <a:latin typeface="Algerian" panose="04020705040A02060702" pitchFamily="82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🔍 </a:t>
            </a:r>
            <a:r>
              <a:rPr lang="en-US" dirty="0" smtClean="0"/>
              <a:t> </a:t>
            </a:r>
            <a:r>
              <a:rPr b="1" dirty="0" smtClean="0">
                <a:latin typeface="Algerian" panose="04020705040A02060702" pitchFamily="82" charset="0"/>
              </a:rPr>
              <a:t>Strong </a:t>
            </a:r>
            <a:r>
              <a:rPr b="1" dirty="0">
                <a:latin typeface="Algerian" panose="04020705040A02060702" pitchFamily="82" charset="0"/>
              </a:rPr>
              <a:t>positive correlation found with '</a:t>
            </a:r>
            <a:r>
              <a:rPr b="1" dirty="0" err="1">
                <a:latin typeface="Algerian" panose="04020705040A02060702" pitchFamily="82" charset="0"/>
              </a:rPr>
              <a:t>OverallQual</a:t>
            </a:r>
            <a:r>
              <a:rPr b="1" dirty="0">
                <a:latin typeface="Algerian" panose="04020705040A02060702" pitchFamily="82" charset="0"/>
              </a:rPr>
              <a:t>' and '</a:t>
            </a:r>
            <a:r>
              <a:rPr b="1" dirty="0" err="1">
                <a:latin typeface="Algerian" panose="04020705040A02060702" pitchFamily="82" charset="0"/>
              </a:rPr>
              <a:t>GrLivArea</a:t>
            </a:r>
            <a:r>
              <a:rPr b="1" dirty="0">
                <a:latin typeface="Algerian" panose="04020705040A02060702" pitchFamily="82" charset="0"/>
              </a:rPr>
              <a:t>'.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75873"/>
            <a:ext cx="4080680" cy="3882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13" y="3300134"/>
            <a:ext cx="4653888" cy="37489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514</Words>
  <Application>Microsoft Office PowerPoint</Application>
  <PresentationFormat>On-screen Show (4:3)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Arial Black</vt:lpstr>
      <vt:lpstr>Calibri</vt:lpstr>
      <vt:lpstr>Office Theme</vt:lpstr>
      <vt:lpstr>Real Estate EDA Presentation</vt:lpstr>
      <vt:lpstr>📌 Project Introduction</vt:lpstr>
      <vt:lpstr>PowerPoint Presentation</vt:lpstr>
      <vt:lpstr>🔍 Step 3: Handling Missing Values</vt:lpstr>
      <vt:lpstr>📈 Step 4: Descriptive Statistics</vt:lpstr>
      <vt:lpstr>📊 Step 5: Data Visualization</vt:lpstr>
      <vt:lpstr>🚨 Step 6: Outlier Detection</vt:lpstr>
      <vt:lpstr>📉 Step 7: Skewness &amp; Kurtosis</vt:lpstr>
      <vt:lpstr>📌 Step 8: Correlation Matrix</vt:lpstr>
      <vt:lpstr>✅ Conclusion</vt:lpstr>
      <vt:lpstr>🙏Acknowledgments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EDA Presentation</dc:title>
  <dc:subject/>
  <dc:creator>Admin</dc:creator>
  <cp:keywords/>
  <dc:description>generated using python-pptx</dc:description>
  <cp:lastModifiedBy>Admin</cp:lastModifiedBy>
  <cp:revision>23</cp:revision>
  <dcterms:created xsi:type="dcterms:W3CDTF">2013-01-27T09:14:16Z</dcterms:created>
  <dcterms:modified xsi:type="dcterms:W3CDTF">2025-07-09T12:19:12Z</dcterms:modified>
  <cp:category/>
</cp:coreProperties>
</file>