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84" autoAdjust="0"/>
    <p:restoredTop sz="94660"/>
  </p:normalViewPr>
  <p:slideViewPr>
    <p:cSldViewPr snapToGrid="0">
      <p:cViewPr varScale="1">
        <p:scale>
          <a:sx n="115" d="100"/>
          <a:sy n="115" d="100"/>
        </p:scale>
        <p:origin x="51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62DD3F-932C-4C40-9FF2-A86D42FB3EEE}"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FDA869-7986-4912-9446-B9D8D617D518}" type="slidenum">
              <a:rPr lang="en-US" smtClean="0"/>
              <a:t>‹#›</a:t>
            </a:fld>
            <a:endParaRPr lang="en-US"/>
          </a:p>
        </p:txBody>
      </p:sp>
    </p:spTree>
    <p:extLst>
      <p:ext uri="{BB962C8B-B14F-4D97-AF65-F5344CB8AC3E}">
        <p14:creationId xmlns:p14="http://schemas.microsoft.com/office/powerpoint/2010/main" val="683941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62DD3F-932C-4C40-9FF2-A86D42FB3EEE}"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FDA869-7986-4912-9446-B9D8D617D518}" type="slidenum">
              <a:rPr lang="en-US" smtClean="0"/>
              <a:t>‹#›</a:t>
            </a:fld>
            <a:endParaRPr lang="en-US"/>
          </a:p>
        </p:txBody>
      </p:sp>
    </p:spTree>
    <p:extLst>
      <p:ext uri="{BB962C8B-B14F-4D97-AF65-F5344CB8AC3E}">
        <p14:creationId xmlns:p14="http://schemas.microsoft.com/office/powerpoint/2010/main" val="4210982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62DD3F-932C-4C40-9FF2-A86D42FB3EEE}"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FDA869-7986-4912-9446-B9D8D617D518}" type="slidenum">
              <a:rPr lang="en-US" smtClean="0"/>
              <a:t>‹#›</a:t>
            </a:fld>
            <a:endParaRPr lang="en-US"/>
          </a:p>
        </p:txBody>
      </p:sp>
    </p:spTree>
    <p:extLst>
      <p:ext uri="{BB962C8B-B14F-4D97-AF65-F5344CB8AC3E}">
        <p14:creationId xmlns:p14="http://schemas.microsoft.com/office/powerpoint/2010/main" val="1288774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62DD3F-932C-4C40-9FF2-A86D42FB3EEE}"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FDA869-7986-4912-9446-B9D8D617D518}" type="slidenum">
              <a:rPr lang="en-US" smtClean="0"/>
              <a:t>‹#›</a:t>
            </a:fld>
            <a:endParaRPr lang="en-US"/>
          </a:p>
        </p:txBody>
      </p:sp>
    </p:spTree>
    <p:extLst>
      <p:ext uri="{BB962C8B-B14F-4D97-AF65-F5344CB8AC3E}">
        <p14:creationId xmlns:p14="http://schemas.microsoft.com/office/powerpoint/2010/main" val="542001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462DD3F-932C-4C40-9FF2-A86D42FB3EEE}"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FDA869-7986-4912-9446-B9D8D617D518}" type="slidenum">
              <a:rPr lang="en-US" smtClean="0"/>
              <a:t>‹#›</a:t>
            </a:fld>
            <a:endParaRPr lang="en-US"/>
          </a:p>
        </p:txBody>
      </p:sp>
    </p:spTree>
    <p:extLst>
      <p:ext uri="{BB962C8B-B14F-4D97-AF65-F5344CB8AC3E}">
        <p14:creationId xmlns:p14="http://schemas.microsoft.com/office/powerpoint/2010/main" val="2332769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62DD3F-932C-4C40-9FF2-A86D42FB3EEE}"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FDA869-7986-4912-9446-B9D8D617D518}" type="slidenum">
              <a:rPr lang="en-US" smtClean="0"/>
              <a:t>‹#›</a:t>
            </a:fld>
            <a:endParaRPr lang="en-US"/>
          </a:p>
        </p:txBody>
      </p:sp>
    </p:spTree>
    <p:extLst>
      <p:ext uri="{BB962C8B-B14F-4D97-AF65-F5344CB8AC3E}">
        <p14:creationId xmlns:p14="http://schemas.microsoft.com/office/powerpoint/2010/main" val="1662915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62DD3F-932C-4C40-9FF2-A86D42FB3EEE}" type="datetimeFigureOut">
              <a:rPr lang="en-US" smtClean="0"/>
              <a:t>11/20/2023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FDA869-7986-4912-9446-B9D8D617D518}" type="slidenum">
              <a:rPr lang="en-US" smtClean="0"/>
              <a:t>‹#›</a:t>
            </a:fld>
            <a:endParaRPr lang="en-US"/>
          </a:p>
        </p:txBody>
      </p:sp>
    </p:spTree>
    <p:extLst>
      <p:ext uri="{BB962C8B-B14F-4D97-AF65-F5344CB8AC3E}">
        <p14:creationId xmlns:p14="http://schemas.microsoft.com/office/powerpoint/2010/main" val="4216857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62DD3F-932C-4C40-9FF2-A86D42FB3EEE}" type="datetimeFigureOut">
              <a:rPr lang="en-US" smtClean="0"/>
              <a:t>11/20/2023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FDA869-7986-4912-9446-B9D8D617D518}" type="slidenum">
              <a:rPr lang="en-US" smtClean="0"/>
              <a:t>‹#›</a:t>
            </a:fld>
            <a:endParaRPr lang="en-US"/>
          </a:p>
        </p:txBody>
      </p:sp>
    </p:spTree>
    <p:extLst>
      <p:ext uri="{BB962C8B-B14F-4D97-AF65-F5344CB8AC3E}">
        <p14:creationId xmlns:p14="http://schemas.microsoft.com/office/powerpoint/2010/main" val="2959487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62DD3F-932C-4C40-9FF2-A86D42FB3EEE}" type="datetimeFigureOut">
              <a:rPr lang="en-US" smtClean="0"/>
              <a:t>11/20/2023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FDA869-7986-4912-9446-B9D8D617D518}" type="slidenum">
              <a:rPr lang="en-US" smtClean="0"/>
              <a:t>‹#›</a:t>
            </a:fld>
            <a:endParaRPr lang="en-US"/>
          </a:p>
        </p:txBody>
      </p:sp>
    </p:spTree>
    <p:extLst>
      <p:ext uri="{BB962C8B-B14F-4D97-AF65-F5344CB8AC3E}">
        <p14:creationId xmlns:p14="http://schemas.microsoft.com/office/powerpoint/2010/main" val="144920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62DD3F-932C-4C40-9FF2-A86D42FB3EEE}"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FDA869-7986-4912-9446-B9D8D617D518}" type="slidenum">
              <a:rPr lang="en-US" smtClean="0"/>
              <a:t>‹#›</a:t>
            </a:fld>
            <a:endParaRPr lang="en-US"/>
          </a:p>
        </p:txBody>
      </p:sp>
    </p:spTree>
    <p:extLst>
      <p:ext uri="{BB962C8B-B14F-4D97-AF65-F5344CB8AC3E}">
        <p14:creationId xmlns:p14="http://schemas.microsoft.com/office/powerpoint/2010/main" val="386942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62DD3F-932C-4C40-9FF2-A86D42FB3EEE}"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FDA869-7986-4912-9446-B9D8D617D518}" type="slidenum">
              <a:rPr lang="en-US" smtClean="0"/>
              <a:t>‹#›</a:t>
            </a:fld>
            <a:endParaRPr lang="en-US"/>
          </a:p>
        </p:txBody>
      </p:sp>
    </p:spTree>
    <p:extLst>
      <p:ext uri="{BB962C8B-B14F-4D97-AF65-F5344CB8AC3E}">
        <p14:creationId xmlns:p14="http://schemas.microsoft.com/office/powerpoint/2010/main" val="4025872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62DD3F-932C-4C40-9FF2-A86D42FB3EEE}" type="datetimeFigureOut">
              <a:rPr lang="en-US" smtClean="0"/>
              <a:t>11/20/2023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FDA869-7986-4912-9446-B9D8D617D518}" type="slidenum">
              <a:rPr lang="en-US" smtClean="0"/>
              <a:t>‹#›</a:t>
            </a:fld>
            <a:endParaRPr lang="en-US"/>
          </a:p>
        </p:txBody>
      </p:sp>
    </p:spTree>
    <p:extLst>
      <p:ext uri="{BB962C8B-B14F-4D97-AF65-F5344CB8AC3E}">
        <p14:creationId xmlns:p14="http://schemas.microsoft.com/office/powerpoint/2010/main" val="1331591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ka.wikipedia.org/wiki/%E1%83%98%E1%83%9C%E1%83%92%E1%83%9A%E1%83%98%E1%83%A1%E1%83%A3%E1%83%A0%E1%83%98_%E1%83%94%E1%83%9C%E1%83%9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9556" y="590349"/>
            <a:ext cx="9144000" cy="2387600"/>
          </a:xfrm>
        </p:spPr>
        <p:txBody>
          <a:bodyPr>
            <a:noAutofit/>
          </a:bodyPr>
          <a:lstStyle/>
          <a:p>
            <a:r>
              <a:rPr lang="ka-GE" sz="1800" b="1" dirty="0"/>
              <a:t>კომპიუტერული უსაფრთხოება</a:t>
            </a:r>
            <a:r>
              <a:rPr lang="ka-GE" sz="1800" dirty="0"/>
              <a:t>,</a:t>
            </a:r>
            <a:r>
              <a:rPr lang="ka-GE" sz="1800" baseline="30000" dirty="0"/>
              <a:t>[1]</a:t>
            </a:r>
            <a:r>
              <a:rPr lang="ka-GE" sz="1800" dirty="0"/>
              <a:t> </a:t>
            </a:r>
            <a:r>
              <a:rPr lang="ka-GE" sz="1800" b="1" dirty="0"/>
              <a:t>კიბერუსაფრთხოება</a:t>
            </a:r>
            <a:r>
              <a:rPr lang="ka-GE" sz="1800" dirty="0"/>
              <a:t> ან </a:t>
            </a:r>
            <a:r>
              <a:rPr lang="ka-GE" sz="1800" b="1" dirty="0"/>
              <a:t>ინფორმაციული უსაფრთხოება</a:t>
            </a:r>
            <a:r>
              <a:rPr lang="ka-GE" sz="1800" dirty="0"/>
              <a:t> — კომპიუტერული სისტემებისა და ქსელების მართვის წერტილების დაცულობა მისი ხელყოფისგან, არასანქცირებული გამოყენებისგან ან აპარატული უზრუნველყოფის, პროგრამული უზრუნველყოფისა და ელექტრონული მონაცემებისადმი ზიანის მიყენებისგან, აგრეთვე განადგურებისა და დარღვევისგან სერვისებისა, რომლებსაც ისინი მომხმარებელს აწვდიან.</a:t>
            </a:r>
            <a:endParaRPr lang="en-US" sz="1800" dirty="0"/>
          </a:p>
        </p:txBody>
      </p:sp>
      <p:sp>
        <p:nvSpPr>
          <p:cNvPr id="3" name="Subtitle 2"/>
          <p:cNvSpPr>
            <a:spLocks noGrp="1"/>
          </p:cNvSpPr>
          <p:nvPr>
            <p:ph type="subTitle" idx="1"/>
          </p:nvPr>
        </p:nvSpPr>
        <p:spPr/>
        <p:txBody>
          <a:bodyPr>
            <a:normAutofit fontScale="92500" lnSpcReduction="20000"/>
          </a:bodyPr>
          <a:lstStyle/>
          <a:p>
            <a:r>
              <a:rPr lang="ka-GE" dirty="0"/>
              <a:t>ეს სფერო უფრო და უფრო მნიშვნელოვანი ხდება კომპიუტერულ სისტემებზე, ინტერნეტზე და უკაბელო ქსელებზე, როგორიცაა </a:t>
            </a:r>
            <a:r>
              <a:rPr lang="en-US" dirty="0"/>
              <a:t>Bluetooth </a:t>
            </a:r>
            <a:r>
              <a:rPr lang="ka-GE" dirty="0"/>
              <a:t>და </a:t>
            </a:r>
            <a:r>
              <a:rPr lang="en-US" dirty="0"/>
              <a:t>Wi-Fi , </a:t>
            </a:r>
            <a:r>
              <a:rPr lang="ka-GE" dirty="0"/>
              <a:t>დამოკიდებულების გაზრდის შედეგად. მისი კომპლექსურობის გამო, პოლიტიკისა და ტექნოლოგიის კუთხით, კიბერუსაფრთხოება აგრეთვე არის ერთ-ერთი ძირითადი გამოწვევა თანამედროვე ცხოვრებაში.</a:t>
            </a:r>
            <a:endParaRPr lang="en-US" dirty="0"/>
          </a:p>
        </p:txBody>
      </p:sp>
    </p:spTree>
    <p:extLst>
      <p:ext uri="{BB962C8B-B14F-4D97-AF65-F5344CB8AC3E}">
        <p14:creationId xmlns:p14="http://schemas.microsoft.com/office/powerpoint/2010/main" val="13631777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ka-GE" sz="1800" dirty="0" smtClean="0"/>
              <a:t>კიბერ უსაფრხოებაში არსებობს ძალიან ბევრი სახის კიბერ შეტევა.აქედან 4 ჩამოვთვლი და მათზე ვისაუბრებ:</a:t>
            </a:r>
            <a:endParaRPr lang="en-US" sz="1800" dirty="0"/>
          </a:p>
        </p:txBody>
      </p:sp>
      <p:pic>
        <p:nvPicPr>
          <p:cNvPr id="4" name="Content Placeholder 3" descr="Progressive Charlestown: Langevin pushes back against White House plan ..."/>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971657" y="1690688"/>
            <a:ext cx="1749136" cy="1627808"/>
          </a:xfrm>
        </p:spPr>
      </p:pic>
      <p:sp>
        <p:nvSpPr>
          <p:cNvPr id="8" name="TextBox 7"/>
          <p:cNvSpPr txBox="1"/>
          <p:nvPr/>
        </p:nvSpPr>
        <p:spPr>
          <a:xfrm>
            <a:off x="3906982" y="1865209"/>
            <a:ext cx="7145482" cy="1200329"/>
          </a:xfrm>
          <a:prstGeom prst="rect">
            <a:avLst/>
          </a:prstGeom>
          <a:noFill/>
        </p:spPr>
        <p:txBody>
          <a:bodyPr wrap="square" rtlCol="0">
            <a:spAutoFit/>
          </a:bodyPr>
          <a:lstStyle/>
          <a:p>
            <a:pPr marL="342900" indent="-342900">
              <a:buFont typeface="+mj-lt"/>
              <a:buAutoNum type="arabicPeriod"/>
            </a:pPr>
            <a:r>
              <a:rPr lang="en-US" dirty="0" smtClean="0"/>
              <a:t>FISHING</a:t>
            </a:r>
          </a:p>
          <a:p>
            <a:pPr marL="342900" indent="-342900">
              <a:buFont typeface="+mj-lt"/>
              <a:buAutoNum type="arabicPeriod"/>
            </a:pPr>
            <a:r>
              <a:rPr lang="en-US" dirty="0" smtClean="0"/>
              <a:t>BOTNET</a:t>
            </a:r>
          </a:p>
          <a:p>
            <a:pPr marL="342900" indent="-342900">
              <a:buFont typeface="+mj-lt"/>
              <a:buAutoNum type="arabicPeriod"/>
            </a:pPr>
            <a:r>
              <a:rPr lang="en-US" dirty="0" smtClean="0"/>
              <a:t>MALWARE</a:t>
            </a:r>
          </a:p>
          <a:p>
            <a:pPr marL="342900" indent="-342900">
              <a:buFont typeface="+mj-lt"/>
              <a:buAutoNum type="arabicPeriod"/>
            </a:pPr>
            <a:r>
              <a:rPr lang="en-US" dirty="0" smtClean="0"/>
              <a:t>SPAM</a:t>
            </a:r>
            <a:endParaRPr lang="en-US" dirty="0"/>
          </a:p>
        </p:txBody>
      </p:sp>
    </p:spTree>
    <p:extLst>
      <p:ext uri="{BB962C8B-B14F-4D97-AF65-F5344CB8AC3E}">
        <p14:creationId xmlns:p14="http://schemas.microsoft.com/office/powerpoint/2010/main" val="3063153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FISHING</a:t>
            </a:r>
            <a:endParaRPr lang="en-US" dirty="0"/>
          </a:p>
        </p:txBody>
      </p:sp>
      <p:sp>
        <p:nvSpPr>
          <p:cNvPr id="3" name="Content Placeholder 2"/>
          <p:cNvSpPr>
            <a:spLocks noGrp="1"/>
          </p:cNvSpPr>
          <p:nvPr>
            <p:ph idx="1"/>
          </p:nvPr>
        </p:nvSpPr>
        <p:spPr/>
        <p:txBody>
          <a:bodyPr>
            <a:normAutofit/>
          </a:bodyPr>
          <a:lstStyle/>
          <a:p>
            <a:r>
              <a:rPr lang="ka-GE" sz="1600" b="1" dirty="0"/>
              <a:t>ფიშინგი</a:t>
            </a:r>
            <a:r>
              <a:rPr lang="ka-GE" sz="1600" dirty="0"/>
              <a:t> </a:t>
            </a:r>
            <a:r>
              <a:rPr lang="ka-GE" sz="1600" dirty="0" smtClean="0"/>
              <a:t>(ინგ</a:t>
            </a:r>
            <a:r>
              <a:rPr lang="ka-GE" sz="1600" dirty="0" smtClean="0">
                <a:hlinkClick r:id="rId2" tooltip="ინგლისური ენა"/>
              </a:rPr>
              <a:t>.</a:t>
            </a:r>
            <a:r>
              <a:rPr lang="ka-GE" sz="1600" dirty="0"/>
              <a:t> </a:t>
            </a:r>
            <a:r>
              <a:rPr lang="en-US" sz="1600" dirty="0"/>
              <a:t>phishing : fishing - </a:t>
            </a:r>
            <a:r>
              <a:rPr lang="ka-GE" sz="1600" dirty="0"/>
              <a:t>თევზაობა + </a:t>
            </a:r>
            <a:r>
              <a:rPr lang="en-US" sz="1600" dirty="0" err="1"/>
              <a:t>phreaching</a:t>
            </a:r>
            <a:r>
              <a:rPr lang="en-US" sz="1600" dirty="0"/>
              <a:t> - </a:t>
            </a:r>
            <a:r>
              <a:rPr lang="ka-GE" sz="1600" dirty="0"/>
              <a:t>სატელეფონო თაღლითობა) — ინტერნეტ-თაღლითობის და კიბერ დანაშაულებრივი ფორმა, ელ-ფოსტის ან სხვაგვარი შეტყობინებების გაგზავნა ცნობილი რეალური ორგანიზაციის სახელით ან ლოგოთი (მაგალითად: ბანკი, </a:t>
            </a:r>
            <a:r>
              <a:rPr lang="en-US" sz="1600" dirty="0"/>
              <a:t>Hotmail, eBay, Mail.ru, Facebook). </a:t>
            </a:r>
            <a:r>
              <a:rPr lang="ka-GE" sz="1600" dirty="0"/>
              <a:t>ფიშინგის სუბიექტის მიზანია, აიძულოს მიმღები (ობიექტი), გამოავლინოს პირადი დაცული ინფორმაცია შემდგომი ქურდობის მიზნით.</a:t>
            </a:r>
          </a:p>
          <a:p>
            <a:r>
              <a:rPr lang="ka-GE" sz="1600" dirty="0"/>
              <a:t>ფიშინგის დროს მომხმარებელს მისდის მოწვევა </a:t>
            </a:r>
            <a:r>
              <a:rPr lang="ka-GE" sz="1600" dirty="0" smtClean="0"/>
              <a:t> საიტზე</a:t>
            </a:r>
            <a:r>
              <a:rPr lang="ka-GE" sz="1600" dirty="0" smtClean="0"/>
              <a:t>, </a:t>
            </a:r>
            <a:r>
              <a:rPr lang="ka-GE" sz="1600" dirty="0"/>
              <a:t>სადაც მას ეკითხებიან დაცულ ინფორმაციას — პაროლებს, საკრედიტო ბარათის, სოციალური უსაფრთხოების ან საბანკო ანგარიშის ნომრებს. ეს საიტი, ჩვეულებრივ, ჰგავს ცნობილი ორგანიზაციის გვერდს და ინფორმაციის შეგროვების შემდეგ შეიძლება მოხდეს მომხმარებლის გადამისამართება რეალურ </a:t>
            </a:r>
            <a:r>
              <a:rPr lang="ka-GE" sz="1600" dirty="0" smtClean="0"/>
              <a:t> საიტზე</a:t>
            </a:r>
            <a:r>
              <a:rPr lang="ka-GE" sz="1600" dirty="0" smtClean="0"/>
              <a:t>. </a:t>
            </a:r>
            <a:r>
              <a:rPr lang="ka-GE" sz="1600" dirty="0"/>
              <a:t>მაგალითისთვის, შესაძლებელია ასეთი ყალბი წერილი იტყობინებოდეს, რომ ანგარიში შეჩერებული იქნება, თუ არ მოხდა მისი პაროლის ან საკრედიტო ბარათის ინფორმაცის განახლება მოცემულ </a:t>
            </a:r>
            <a:r>
              <a:rPr lang="ka-GE" sz="1600" dirty="0" smtClean="0"/>
              <a:t>საიტზე.</a:t>
            </a:r>
            <a:endParaRPr lang="ka-GE" sz="1600" dirty="0"/>
          </a:p>
          <a:p>
            <a:r>
              <a:rPr lang="ka-GE" sz="2000" dirty="0"/>
              <a:t>ფიშინგი სოციალურ ქსელებში ერთ-ერთი და ყველაზე შედეგიანი გზაა, მაგალითად, მავნებელი და ზიანის მომტანი გვერდებზე დაწკაპუნება რომელიც არის </a:t>
            </a:r>
            <a:r>
              <a:rPr lang="ka-GE" sz="2000" dirty="0" smtClean="0"/>
              <a:t>ფიშერი</a:t>
            </a:r>
            <a:r>
              <a:rPr lang="ka-GE" sz="2000" dirty="0"/>
              <a:t> იწვევს მსხვერპლის დავირუსებას, პირველი შემთხვევა სოციალურ ქსელებში დაფიქსირდა </a:t>
            </a:r>
            <a:r>
              <a:rPr lang="en-US" sz="2000" dirty="0" smtClean="0"/>
              <a:t> Facebook</a:t>
            </a:r>
            <a:r>
              <a:rPr lang="en-US" sz="2000" dirty="0"/>
              <a:t> </a:t>
            </a:r>
            <a:r>
              <a:rPr lang="ka-GE" sz="2000" dirty="0"/>
              <a:t>გავრცელება, როდესაც მსხვერპლს სთხოვდა პირადი მონაცემების შეყვანას რათა მომხმარებელმა გაიაროს ავტორიზაცია</a:t>
            </a:r>
            <a:r>
              <a:rPr lang="ka-GE" dirty="0"/>
              <a:t>.</a:t>
            </a:r>
            <a:endParaRPr lang="en-US" sz="1600" dirty="0"/>
          </a:p>
        </p:txBody>
      </p:sp>
      <p:pic>
        <p:nvPicPr>
          <p:cNvPr id="6" name="Picture 5" descr="Phishing Fraud &lt;strong&gt;Cyber Security&lt;/strong&gt; · Free image on Pixaba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0779" y="111125"/>
            <a:ext cx="2571750" cy="1714500"/>
          </a:xfrm>
          <a:prstGeom prst="rect">
            <a:avLst/>
          </a:prstGeom>
        </p:spPr>
      </p:pic>
    </p:spTree>
    <p:extLst>
      <p:ext uri="{BB962C8B-B14F-4D97-AF65-F5344CB8AC3E}">
        <p14:creationId xmlns:p14="http://schemas.microsoft.com/office/powerpoint/2010/main" val="39173691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BOTNET</a:t>
            </a:r>
            <a:endParaRPr lang="en-US" dirty="0"/>
          </a:p>
        </p:txBody>
      </p:sp>
      <p:pic>
        <p:nvPicPr>
          <p:cNvPr id="4" name="Content Placeholder 3" descr="&lt;strong&gt;Botnet&lt;/strong&gt; - Estación Informática"/>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164808" y="287770"/>
            <a:ext cx="2166004" cy="1225146"/>
          </a:xfrm>
        </p:spPr>
      </p:pic>
      <p:sp>
        <p:nvSpPr>
          <p:cNvPr id="5" name="TextBox 4"/>
          <p:cNvSpPr txBox="1"/>
          <p:nvPr/>
        </p:nvSpPr>
        <p:spPr>
          <a:xfrm>
            <a:off x="365760" y="2119745"/>
            <a:ext cx="11563004" cy="3139321"/>
          </a:xfrm>
          <a:prstGeom prst="rect">
            <a:avLst/>
          </a:prstGeom>
          <a:noFill/>
        </p:spPr>
        <p:txBody>
          <a:bodyPr wrap="square" rtlCol="0">
            <a:spAutoFit/>
          </a:bodyPr>
          <a:lstStyle/>
          <a:p>
            <a:r>
              <a:rPr lang="ka-GE" b="1" dirty="0"/>
              <a:t>ბოტნეტი</a:t>
            </a:r>
            <a:r>
              <a:rPr lang="ka-GE" dirty="0"/>
              <a:t> — კომპიუტერების ჯგუფი, რომელიც იმართება ერთი ან რამდენიმე </a:t>
            </a:r>
            <a:r>
              <a:rPr lang="ka-GE" dirty="0" smtClean="0"/>
              <a:t>ადამიანისგან </a:t>
            </a:r>
            <a:r>
              <a:rPr lang="ka-GE" dirty="0"/>
              <a:t>ბოტნეტი უმეტესად იმართება </a:t>
            </a:r>
            <a:r>
              <a:rPr lang="en-US" dirty="0"/>
              <a:t>IRC-</a:t>
            </a:r>
            <a:r>
              <a:rPr lang="ka-GE" dirty="0"/>
              <a:t>იდან (</a:t>
            </a:r>
            <a:r>
              <a:rPr lang="en-US" dirty="0"/>
              <a:t>Internet Relay Chat), </a:t>
            </a:r>
            <a:r>
              <a:rPr lang="ka-GE" dirty="0"/>
              <a:t>მაგრამ მისი მართვა შესაძლებელია საიტიდანაც. ბოტნეტის სამართავად საჭიროა ერთი ბოტი, რომლის შოვნაც არც ისე ძნელია; თვითონ ბოტნეტის შემქმნელსაც კი შეუძლია აირჩიოს ბოტი. ბევრი ბოტი არსებობს და ყველას განსხვავებული ფუნქციები აქვთ, ბოტნეტის შემქმნელი იმ ბოტს ირჩევს, რომელსაც უფრო მეტი ფუნქცია აქვს და რომელიც უფრო მარტივი სამართავია. იმისათვის, რომ უფრო მძლავრი ბოტნეტი იყოს ბოტის გავრცელებაა საჭირო, რაც უფრო გავრცელებულია და რაც უფრო მეტი კომპიუტერია დაზომბირებული მით უფრო მძლავრია ბოტნეტი. ბოტნეტის მეშვეობით უამრავი რამ არის შესაძლებელი, მაგალითად: ინტერნეტის გათიშვა, სერვერის გათიშვა, ქსელის ბარათის გადაწვა და სხვა. ამისათვის იყენებენ </a:t>
            </a:r>
            <a:r>
              <a:rPr lang="en-US" dirty="0" err="1"/>
              <a:t>DDoS</a:t>
            </a:r>
            <a:r>
              <a:rPr lang="en-US" dirty="0"/>
              <a:t> (Distributed Denial of Services)-</a:t>
            </a:r>
            <a:r>
              <a:rPr lang="ka-GE" dirty="0"/>
              <a:t>ს. უმეტესად ბოტნეტს იმიტომ აწყობენ რომ მოაწყონ </a:t>
            </a:r>
            <a:r>
              <a:rPr lang="en-US" dirty="0" err="1"/>
              <a:t>DDoS</a:t>
            </a:r>
            <a:r>
              <a:rPr lang="en-US" dirty="0"/>
              <a:t> — </a:t>
            </a:r>
            <a:r>
              <a:rPr lang="ka-GE" dirty="0"/>
              <a:t>შეტევები. ბოტები უმეტესად იწერება </a:t>
            </a:r>
            <a:r>
              <a:rPr lang="en-US" dirty="0"/>
              <a:t>C++ </a:t>
            </a:r>
            <a:r>
              <a:rPr lang="ka-GE" dirty="0"/>
              <a:t>და </a:t>
            </a:r>
            <a:r>
              <a:rPr lang="en-US" dirty="0"/>
              <a:t>C-</a:t>
            </a:r>
            <a:r>
              <a:rPr lang="ka-GE" dirty="0"/>
              <a:t>ში. იმისთვის, რომ ბოტი გავრცელდეს საჭიროა ამ ბოტის დაკომპილირება, რისთვისაც იყენებენ </a:t>
            </a:r>
            <a:r>
              <a:rPr lang="en-US" dirty="0"/>
              <a:t>Microsoft Visual C++ </a:t>
            </a:r>
            <a:r>
              <a:rPr lang="ka-GE" dirty="0"/>
              <a:t>ან </a:t>
            </a:r>
            <a:r>
              <a:rPr lang="en-US" dirty="0"/>
              <a:t>LCC-Win 32-</a:t>
            </a:r>
            <a:r>
              <a:rPr lang="ka-GE" dirty="0"/>
              <a:t>ს.</a:t>
            </a:r>
            <a:endParaRPr lang="en-US" sz="1400" dirty="0"/>
          </a:p>
        </p:txBody>
      </p:sp>
    </p:spTree>
    <p:extLst>
      <p:ext uri="{BB962C8B-B14F-4D97-AF65-F5344CB8AC3E}">
        <p14:creationId xmlns:p14="http://schemas.microsoft.com/office/powerpoint/2010/main" val="8719514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a-GE" dirty="0" smtClean="0"/>
              <a:t>                  </a:t>
            </a:r>
            <a:r>
              <a:rPr lang="en-US" dirty="0" smtClean="0"/>
              <a:t>MALWARE</a:t>
            </a:r>
            <a:endParaRPr lang="en-US" dirty="0"/>
          </a:p>
        </p:txBody>
      </p:sp>
      <p:sp>
        <p:nvSpPr>
          <p:cNvPr id="3" name="Content Placeholder 2"/>
          <p:cNvSpPr>
            <a:spLocks noGrp="1"/>
          </p:cNvSpPr>
          <p:nvPr>
            <p:ph idx="1"/>
          </p:nvPr>
        </p:nvSpPr>
        <p:spPr/>
        <p:txBody>
          <a:bodyPr>
            <a:normAutofit/>
          </a:bodyPr>
          <a:lstStyle/>
          <a:p>
            <a:r>
              <a:rPr lang="ka-GE" sz="1800" b="1" dirty="0"/>
              <a:t>მავნე პროგრამა</a:t>
            </a:r>
            <a:r>
              <a:rPr lang="ka-GE" sz="1800" dirty="0"/>
              <a:t>, </a:t>
            </a:r>
            <a:r>
              <a:rPr lang="ka-GE" sz="1800" b="1" dirty="0"/>
              <a:t>საზიანო პროგრამა</a:t>
            </a:r>
            <a:r>
              <a:rPr lang="ka-GE" sz="1800" dirty="0"/>
              <a:t> (</a:t>
            </a:r>
            <a:r>
              <a:rPr lang="ka-GE" sz="1800" dirty="0" smtClean="0"/>
              <a:t>ინგლ.</a:t>
            </a:r>
            <a:r>
              <a:rPr lang="ka-GE" sz="1800" dirty="0"/>
              <a:t> </a:t>
            </a:r>
            <a:r>
              <a:rPr lang="en-US" sz="1800" dirty="0"/>
              <a:t>malware) — </a:t>
            </a:r>
            <a:r>
              <a:rPr lang="ka-GE" sz="1800" dirty="0"/>
              <a:t>ყველა იმ პროგრამის სახელწოდება, რომელიც ცდილობს მოიპოვოს უკანონი და არა სანქცირებული გზების საშუალებით წვდომა მსხვერპლის კომპიუტერზე ან პროგრამა, რომელიც მიზანმიმართულად არის შექმნილი იმისათვის, რომ ავნოს მომხმარებლის კომპიუტერს ან მასში არსებულ ინფორმაციას, მოხმარებლისგან მალულად, ასეთ პროგრამებს ხშირად ვირუსებს ეძახიან, ისინი იყოფიან რამდენიმე კლასებად და სახეობებად, მაგ: ტროის ცხენი, ბექდორი, კილოგერი და ა.შ. ყველაზე გავრცელებულ ფორმას წარმოადგენს ტროას ვირუსი, ხოლო ბექდორი კი ყველაზე საშიშ კატეგორიას მიეკუთვნება, სხვადასხვა ოპერაციულ სისტემებს სხვადასხვა სახის ვირუსების შექმნის საშუალებები არსებობს.</a:t>
            </a:r>
            <a:endParaRPr lang="en-US" sz="1800" dirty="0"/>
          </a:p>
        </p:txBody>
      </p:sp>
      <p:pic>
        <p:nvPicPr>
          <p:cNvPr id="4" name="Picture 3" descr="&lt;strong&gt;Malware&lt;/strong&gt; Detected Warning Screen • Cybersäkerhet och IT-säkerh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2859" y="176115"/>
            <a:ext cx="2473199" cy="1703581"/>
          </a:xfrm>
          <a:prstGeom prst="rect">
            <a:avLst/>
          </a:prstGeom>
        </p:spPr>
      </p:pic>
    </p:spTree>
    <p:extLst>
      <p:ext uri="{BB962C8B-B14F-4D97-AF65-F5344CB8AC3E}">
        <p14:creationId xmlns:p14="http://schemas.microsoft.com/office/powerpoint/2010/main" val="34840521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SPAM</a:t>
            </a:r>
            <a:endParaRPr lang="en-US" dirty="0"/>
          </a:p>
        </p:txBody>
      </p:sp>
      <p:pic>
        <p:nvPicPr>
          <p:cNvPr id="6" name="Content Placeholder 5" descr="How to Protect Your Site and Your Email from &lt;strong&gt;Spam&lt;/strong&gt;? | Techno FAQ"/>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894762" y="365125"/>
            <a:ext cx="2118706" cy="1196044"/>
          </a:xfrm>
        </p:spPr>
      </p:pic>
      <p:sp>
        <p:nvSpPr>
          <p:cNvPr id="7" name="TextBox 6"/>
          <p:cNvSpPr txBox="1"/>
          <p:nvPr/>
        </p:nvSpPr>
        <p:spPr>
          <a:xfrm>
            <a:off x="108065" y="1561169"/>
            <a:ext cx="11596255" cy="3016210"/>
          </a:xfrm>
          <a:prstGeom prst="rect">
            <a:avLst/>
          </a:prstGeom>
          <a:noFill/>
        </p:spPr>
        <p:txBody>
          <a:bodyPr wrap="square" rtlCol="0">
            <a:spAutoFit/>
          </a:bodyPr>
          <a:lstStyle/>
          <a:p>
            <a:r>
              <a:rPr lang="ka-GE" b="1" dirty="0"/>
              <a:t>სპამი</a:t>
            </a:r>
            <a:r>
              <a:rPr lang="ka-GE" dirty="0"/>
              <a:t> (ინგლ. </a:t>
            </a:r>
            <a:r>
              <a:rPr lang="en-US" dirty="0"/>
              <a:t>spam, bulk </a:t>
            </a:r>
            <a:r>
              <a:rPr lang="ka-GE" dirty="0"/>
              <a:t>ან </a:t>
            </a:r>
            <a:r>
              <a:rPr lang="en-US" dirty="0"/>
              <a:t>junk) — </a:t>
            </a:r>
            <a:r>
              <a:rPr lang="ka-GE" dirty="0"/>
              <a:t>ელექტრონული წერილის ტიპი, რომელიც იგზავნება პიროვნების ან კომპანიის მიერ, მიმღების დაუკითხავად და სურვილის გარეშე. მსგავსი წერილები უმეტესწილად სარეკლამო ხასიათისაა. პიროვნებას, რომელიც მსგავს წერილებს გზავნის ეწოდება </a:t>
            </a:r>
            <a:r>
              <a:rPr lang="ka-GE" dirty="0" smtClean="0"/>
              <a:t>სპამერი. </a:t>
            </a:r>
            <a:r>
              <a:rPr lang="ka-GE" dirty="0"/>
              <a:t>მათი ძირითადი მიზანია თავიანთი პროდუქტის პოპულარიზაცია</a:t>
            </a:r>
            <a:r>
              <a:rPr lang="ka-GE" dirty="0" smtClean="0"/>
              <a:t>.</a:t>
            </a:r>
          </a:p>
          <a:p>
            <a:endParaRPr lang="ka-GE" sz="1400" dirty="0"/>
          </a:p>
          <a:p>
            <a:endParaRPr lang="ka-GE" sz="1400" dirty="0" smtClean="0"/>
          </a:p>
          <a:p>
            <a:r>
              <a:rPr lang="ka-GE" dirty="0"/>
              <a:t>სპამერები ზოგჯერ ტექსტთან ერთად გზავნიან სურათს. შეიძლება იგი იმდენად პატარა იყოს რომ ვერც კი დავინახოთ. ყველა ამ სურათს განსხვავებული იმეილისთვის განსხვავებული სახელი აქვს. როდესაც იმეილს გავხსნით, ავტოამტურად ეგზავნება მოთხოვნა სურათის ჩატვირთვის შესახებ იმ სერვერს სადაც სურათის ატვირთული. ამის შესახებ კი სპამერები იგებენ და მათთვის ცნობილი ხდება, რომ თქვენ კითხულობთ ამ იმეილს.</a:t>
            </a:r>
            <a:endParaRPr lang="en-US" sz="1400" dirty="0"/>
          </a:p>
        </p:txBody>
      </p:sp>
    </p:spTree>
    <p:extLst>
      <p:ext uri="{BB962C8B-B14F-4D97-AF65-F5344CB8AC3E}">
        <p14:creationId xmlns:p14="http://schemas.microsoft.com/office/powerpoint/2010/main" val="21727193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53</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Sylfaen</vt:lpstr>
      <vt:lpstr>Office Theme</vt:lpstr>
      <vt:lpstr>კომპიუტერული უსაფრთხოება,[1] კიბერუსაფრთხოება ან ინფორმაციული უსაფრთხოება — კომპიუტერული სისტემებისა და ქსელების მართვის წერტილების დაცულობა მისი ხელყოფისგან, არასანქცირებული გამოყენებისგან ან აპარატული უზრუნველყოფის, პროგრამული უზრუნველყოფისა და ელექტრონული მონაცემებისადმი ზიანის მიყენებისგან, აგრეთვე განადგურებისა და დარღვევისგან სერვისებისა, რომლებსაც ისინი მომხმარებელს აწვდიან.</vt:lpstr>
      <vt:lpstr>კიბერ უსაფრხოებაში არსებობს ძალიან ბევრი სახის კიბერ შეტევა.აქედან 4 ჩამოვთვლი და მათზე ვისაუბრებ:</vt:lpstr>
      <vt:lpstr>                     FISHING</vt:lpstr>
      <vt:lpstr>                      BOTNET</vt:lpstr>
      <vt:lpstr>                  MALWARE</vt:lpstr>
      <vt:lpstr>                         SPAM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კომპიუტერული უსაფრთხოება,[1] კიბერუსაფრთხოება ან ინფორმაციული უსაფრთხოება — კომპიუტერული სისტემებისა და ქსელების მართვის წერტილების დაცულობა მისი ხელყოფისგან, არასანქცირებული გამოყენებისგან ან აპარატული უზრუნველყოფის, პროგრამული უზრუნველყოფისა და ელექტრონული მონაცემებისადმი ზიანის მიყენებისგან, აგრეთვე განადგურებისა და დარღვევისგან სერვისებისა, რომლებსაც ისინი მომხმარებელს აწვდიან.</dc:title>
  <dc:creator>205_54</dc:creator>
  <cp:lastModifiedBy>205_54</cp:lastModifiedBy>
  <cp:revision>3</cp:revision>
  <dcterms:created xsi:type="dcterms:W3CDTF">2023-11-20T08:22:09Z</dcterms:created>
  <dcterms:modified xsi:type="dcterms:W3CDTF">2023-11-20T08:44:10Z</dcterms:modified>
</cp:coreProperties>
</file>