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9144000"/>
  <p:notesSz cx="6858000" cy="9144000"/>
  <p:embeddedFontLst>
    <p:embeddedFont>
      <p:font typeface="Meddon"/>
      <p:regular r:id="rId46"/>
    </p:embeddedFont>
    <p:embeddedFont>
      <p:font typeface="Quattrocento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E4C6B3-09B8-4497-A91C-90F86CB9A22A}">
  <a:tblStyle styleId="{3BE4C6B3-09B8-4497-A91C-90F86CB9A22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Meddon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QuattrocentoSans-bold.fntdata"/><Relationship Id="rId47" Type="http://schemas.openxmlformats.org/officeDocument/2006/relationships/font" Target="fonts/QuattrocentoSans-regular.fntdata"/><Relationship Id="rId49" Type="http://schemas.openxmlformats.org/officeDocument/2006/relationships/font" Target="fonts/Quattrocento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Quattrocento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Madame la présidente du jury, messieurs les membres du jury, mes dames et messieurs, bonjour et merci de votre présence.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Nous avons l’honneur de vous présenter notre mémoire de fin d’étude intitulé </a:t>
            </a:r>
            <a:r>
              <a:rPr b="1" lang="fr-FR" sz="1200"/>
              <a:t>????, </a:t>
            </a:r>
            <a:r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l’obtention  d’un diplôme de Master en ERO.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43.png"/><Relationship Id="rId5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1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5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Relationship Id="rId4" Type="http://schemas.openxmlformats.org/officeDocument/2006/relationships/image" Target="../media/image48.png"/><Relationship Id="rId5" Type="http://schemas.openxmlformats.org/officeDocument/2006/relationships/image" Target="../media/image55.png"/><Relationship Id="rId6" Type="http://schemas.openxmlformats.org/officeDocument/2006/relationships/image" Target="../media/image41.png"/><Relationship Id="rId7" Type="http://schemas.openxmlformats.org/officeDocument/2006/relationships/image" Target="../media/image5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2.jpg"/><Relationship Id="rId6" Type="http://schemas.openxmlformats.org/officeDocument/2006/relationships/image" Target="../media/image5.gif"/><Relationship Id="rId7" Type="http://schemas.openxmlformats.org/officeDocument/2006/relationships/image" Target="../media/image2.png"/><Relationship Id="rId8" Type="http://schemas.openxmlformats.org/officeDocument/2006/relationships/image" Target="../media/image2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Relationship Id="rId5" Type="http://schemas.openxmlformats.org/officeDocument/2006/relationships/image" Target="../media/image58.png"/><Relationship Id="rId6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Relationship Id="rId5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Relationship Id="rId4" Type="http://schemas.openxmlformats.org/officeDocument/2006/relationships/image" Target="../media/image62.png"/><Relationship Id="rId5" Type="http://schemas.openxmlformats.org/officeDocument/2006/relationships/image" Target="../media/image5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Relationship Id="rId5" Type="http://schemas.openxmlformats.org/officeDocument/2006/relationships/image" Target="../media/image5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4.png"/><Relationship Id="rId4" Type="http://schemas.openxmlformats.org/officeDocument/2006/relationships/image" Target="../media/image5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9.png"/><Relationship Id="rId4" Type="http://schemas.openxmlformats.org/officeDocument/2006/relationships/image" Target="../media/image6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9.png"/><Relationship Id="rId4" Type="http://schemas.openxmlformats.org/officeDocument/2006/relationships/image" Target="../media/image67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6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4.pn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5143504" y="5072075"/>
            <a:ext cx="3643338" cy="9429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539552" y="483692"/>
            <a:ext cx="8072494" cy="679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6500826" y="4936218"/>
            <a:ext cx="3643338" cy="9429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Encadré par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 HAMDI </a:t>
            </a:r>
            <a:r>
              <a:rPr b="1" i="0" lang="fr-FR" sz="2000" u="none" cap="none" strike="noStrike">
                <a:solidFill>
                  <a:srgbClr val="1E0E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Fayçal</a:t>
            </a:r>
            <a:r>
              <a:rPr b="1" i="0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6553200" y="636337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20"/>
            <a:ext cx="1490431" cy="15417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hp\Desktop\rapport fi\téléchargement.png" id="94" name="Google Shape;9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15272" y="7020"/>
            <a:ext cx="1428728" cy="150017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1928794" y="7020"/>
            <a:ext cx="535785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République Algérienne Démocratique et Populaire.</a:t>
            </a:r>
            <a:br>
              <a:rPr b="1" i="1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Ministère de l’Enseignement  Supérieur et de la Recherche Scientifique.</a:t>
            </a:r>
            <a:br>
              <a:rPr b="1" i="1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fr-F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Université des Sciences et de la Technologie Houari Boumediene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3000364" y="1507194"/>
            <a:ext cx="3143272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20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Projet de Fin d'étude pour l’obtention de Master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20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Engineering en Recherche Opérationnelle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285720" y="3078830"/>
            <a:ext cx="8578734" cy="156966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Modélisation  Des Taux De Change Du Dinars Algérien Par  Rapport   Aux Principales Monnaies</a:t>
            </a:r>
            <a:endParaRPr b="1" i="1" sz="3200" u="none" cap="none" strike="noStrik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0" y="5007656"/>
            <a:ext cx="3071802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Réalisé par</a:t>
            </a:r>
            <a:endParaRPr b="1" i="1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ASSAS  Sabah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SAHRAOUI Meriem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44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" name="Google Shape;214;p22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{3BE4C6B3-09B8-4497-A91C-90F86CB9A22A}</a:tableStyleId>
              </a:tblPr>
              <a:tblGrid>
                <a:gridCol w="1465250"/>
                <a:gridCol w="2169725"/>
                <a:gridCol w="2125675"/>
                <a:gridCol w="2160250"/>
                <a:gridCol w="1259625"/>
              </a:tblGrid>
              <a:tr h="100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Introduction et Problématique 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Mélange </a:t>
                      </a:r>
                      <a:r>
                        <a:rPr lang="fr-FR" sz="1600"/>
                        <a:t> de modèles Autorégressifs MAR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Modèles MAR-ARCH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Résultats numériques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Conclusions   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15" name="Google Shape;215;p22"/>
          <p:cNvSpPr/>
          <p:nvPr/>
        </p:nvSpPr>
        <p:spPr>
          <a:xfrm>
            <a:off x="179512" y="1412776"/>
            <a:ext cx="4968552" cy="5760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Propriétés probabilistes : Étude de stationnarité</a:t>
            </a: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827585" y="2899132"/>
            <a:ext cx="7344816" cy="316835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323528" y="2267580"/>
            <a:ext cx="3240360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Théorème 2 </a:t>
            </a:r>
            <a:r>
              <a:rPr b="1"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(Wong et Li, 2000)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4102100" y="2965450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842492" y="2915652"/>
            <a:ext cx="7056784" cy="16004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63" r="-103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20" name="Google Shape;22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1620" y="4495888"/>
            <a:ext cx="4798528" cy="69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" name="Google Shape;226;p23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{3BE4C6B3-09B8-4497-A91C-90F86CB9A22A}</a:tableStyleId>
              </a:tblPr>
              <a:tblGrid>
                <a:gridCol w="1465250"/>
                <a:gridCol w="2169725"/>
                <a:gridCol w="2125675"/>
                <a:gridCol w="2160250"/>
                <a:gridCol w="1259625"/>
              </a:tblGrid>
              <a:tr h="100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Introduction et Problématique 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Mélange </a:t>
                      </a:r>
                      <a:r>
                        <a:rPr lang="fr-FR" sz="1600"/>
                        <a:t> de modèles Autorégressifs MAR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Modèles MAR-ARCH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Résultats numériques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Conclusions   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27" name="Google Shape;227;p23"/>
          <p:cNvSpPr/>
          <p:nvPr/>
        </p:nvSpPr>
        <p:spPr>
          <a:xfrm>
            <a:off x="0" y="1428736"/>
            <a:ext cx="4968552" cy="5760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Propriétés probabilistes : Étude de stationnarité</a:t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785786" y="2928934"/>
            <a:ext cx="7344816" cy="316835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323528" y="2267580"/>
            <a:ext cx="3240360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Théorème 3 </a:t>
            </a:r>
            <a:r>
              <a:rPr b="1"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(Wong et Li, 2000)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4102100" y="2965450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850653" y="2899132"/>
            <a:ext cx="7128792" cy="13234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40" r="0" t="-276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32" name="Google Shape;23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9792" y="3856987"/>
            <a:ext cx="5544615" cy="731168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3"/>
          <p:cNvSpPr txBox="1"/>
          <p:nvPr/>
        </p:nvSpPr>
        <p:spPr>
          <a:xfrm>
            <a:off x="827584" y="4366047"/>
            <a:ext cx="5760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Où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4" name="Google Shape;23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2683" y="4710717"/>
            <a:ext cx="2082049" cy="919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10578" y="4593354"/>
            <a:ext cx="4962368" cy="101039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3"/>
          <p:cNvSpPr txBox="1"/>
          <p:nvPr/>
        </p:nvSpPr>
        <p:spPr>
          <a:xfrm flipH="1">
            <a:off x="2826525" y="4958938"/>
            <a:ext cx="5681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" name="Google Shape;242;p24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{3BE4C6B3-09B8-4497-A91C-90F86CB9A22A}</a:tableStyleId>
              </a:tblPr>
              <a:tblGrid>
                <a:gridCol w="1465250"/>
                <a:gridCol w="2169725"/>
                <a:gridCol w="2125675"/>
                <a:gridCol w="2160250"/>
                <a:gridCol w="1259625"/>
              </a:tblGrid>
              <a:tr h="100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Introduction et Problématique</a:t>
                      </a:r>
                      <a:r>
                        <a:rPr lang="fr-FR" sz="1600"/>
                        <a:t> 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Mélange </a:t>
                      </a:r>
                      <a:r>
                        <a:rPr lang="fr-FR" sz="1600"/>
                        <a:t> de modèles Autorégressifs MAR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Modèles MAR-ARCH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Résultats numériques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Conclusions   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43" name="Google Shape;243;p24"/>
          <p:cNvSpPr txBox="1"/>
          <p:nvPr/>
        </p:nvSpPr>
        <p:spPr>
          <a:xfrm>
            <a:off x="4102100" y="2965450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4"/>
          <p:cNvSpPr/>
          <p:nvPr/>
        </p:nvSpPr>
        <p:spPr>
          <a:xfrm>
            <a:off x="0" y="1357298"/>
            <a:ext cx="4896544" cy="5760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Inférence statistique : Estimation des paramètres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971600" y="2276872"/>
            <a:ext cx="6984776" cy="57885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7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6" name="Google Shape;246;p24"/>
          <p:cNvSpPr/>
          <p:nvPr/>
        </p:nvSpPr>
        <p:spPr>
          <a:xfrm>
            <a:off x="928662" y="2214554"/>
            <a:ext cx="7344816" cy="252028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998525" y="2276872"/>
            <a:ext cx="6984776" cy="578850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95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48" name="Google Shape;24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2645" y="3773815"/>
            <a:ext cx="656272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Google Shape;254;p25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{3BE4C6B3-09B8-4497-A91C-90F86CB9A22A}</a:tableStyleId>
              </a:tblPr>
              <a:tblGrid>
                <a:gridCol w="1465250"/>
                <a:gridCol w="2169725"/>
                <a:gridCol w="2125675"/>
                <a:gridCol w="2160250"/>
                <a:gridCol w="1259625"/>
              </a:tblGrid>
              <a:tr h="100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Introduction et Problématique 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Mélange </a:t>
                      </a:r>
                      <a:r>
                        <a:rPr lang="fr-FR" sz="1600"/>
                        <a:t> de modèles Autorégressifs MAR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Modèles MAR-ARCH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Résultats numériques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Conclusions   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55" name="Google Shape;255;p25"/>
          <p:cNvSpPr txBox="1"/>
          <p:nvPr/>
        </p:nvSpPr>
        <p:spPr>
          <a:xfrm>
            <a:off x="4102100" y="2965450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5"/>
          <p:cNvSpPr/>
          <p:nvPr/>
        </p:nvSpPr>
        <p:spPr>
          <a:xfrm>
            <a:off x="179512" y="1412776"/>
            <a:ext cx="4896544" cy="5760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Inférence statistique : Estimation des paramètres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323528" y="2267580"/>
            <a:ext cx="1872208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algorithme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5"/>
          <p:cNvSpPr/>
          <p:nvPr/>
        </p:nvSpPr>
        <p:spPr>
          <a:xfrm>
            <a:off x="827584" y="2924944"/>
            <a:ext cx="7344816" cy="309634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827584" y="3140968"/>
            <a:ext cx="74888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L’étape E (Expectation)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0" name="Google Shape;2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704" y="3829110"/>
            <a:ext cx="500062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" name="Google Shape;266;p26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{3BE4C6B3-09B8-4497-A91C-90F86CB9A22A}</a:tableStyleId>
              </a:tblPr>
              <a:tblGrid>
                <a:gridCol w="1536675"/>
                <a:gridCol w="2098275"/>
                <a:gridCol w="2125675"/>
                <a:gridCol w="2160250"/>
                <a:gridCol w="1259625"/>
              </a:tblGrid>
              <a:tr h="100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Introductionet Problématique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Mélange </a:t>
                      </a:r>
                      <a:r>
                        <a:rPr lang="fr-FR" sz="1600"/>
                        <a:t> de modèles Autorégressifs MAR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Modèles MAR-ARCH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Résultats numériques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Conclusions   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67" name="Google Shape;267;p26"/>
          <p:cNvSpPr txBox="1"/>
          <p:nvPr/>
        </p:nvSpPr>
        <p:spPr>
          <a:xfrm>
            <a:off x="4102100" y="2965450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179512" y="1412776"/>
            <a:ext cx="4896544" cy="5760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Inférence statistique : Estimation des paramètres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323528" y="2267580"/>
            <a:ext cx="1872208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algorithme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26"/>
          <p:cNvSpPr/>
          <p:nvPr/>
        </p:nvSpPr>
        <p:spPr>
          <a:xfrm>
            <a:off x="827584" y="2924944"/>
            <a:ext cx="7488832" cy="345638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827584" y="3140968"/>
            <a:ext cx="74888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L’étape M (Maximisation) </a:t>
            </a:r>
            <a:endParaRPr/>
          </a:p>
        </p:txBody>
      </p:sp>
      <p:pic>
        <p:nvPicPr>
          <p:cNvPr id="272" name="Google Shape;2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0669" y="3500793"/>
            <a:ext cx="216217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9632" y="4265447"/>
            <a:ext cx="67627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5656" y="5328884"/>
            <a:ext cx="553402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" name="Google Shape;280;p27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{3BE4C6B3-09B8-4497-A91C-90F86CB9A22A}</a:tableStyleId>
              </a:tblPr>
              <a:tblGrid>
                <a:gridCol w="1465250"/>
                <a:gridCol w="2169725"/>
                <a:gridCol w="2125675"/>
                <a:gridCol w="2160250"/>
                <a:gridCol w="1259625"/>
              </a:tblGrid>
              <a:tr h="100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Introduction et Problématique 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Mélange </a:t>
                      </a:r>
                      <a:r>
                        <a:rPr lang="fr-FR" sz="1600"/>
                        <a:t> de modèles Autorégressifs MAR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Modèles MAR-ARCH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Résultats numériques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Conclusions  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81" name="Google Shape;281;p27"/>
          <p:cNvSpPr txBox="1"/>
          <p:nvPr/>
        </p:nvSpPr>
        <p:spPr>
          <a:xfrm>
            <a:off x="4102100" y="2965450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7"/>
          <p:cNvSpPr/>
          <p:nvPr/>
        </p:nvSpPr>
        <p:spPr>
          <a:xfrm>
            <a:off x="0" y="1285860"/>
            <a:ext cx="5256584" cy="5760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Inférence statistique : Estimation de l’ erreur  standard </a:t>
            </a:r>
            <a:endParaRPr/>
          </a:p>
        </p:txBody>
      </p:sp>
      <p:sp>
        <p:nvSpPr>
          <p:cNvPr id="283" name="Google Shape;283;p27"/>
          <p:cNvSpPr/>
          <p:nvPr/>
        </p:nvSpPr>
        <p:spPr>
          <a:xfrm>
            <a:off x="971600" y="2204864"/>
            <a:ext cx="7344816" cy="194421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7075" y="2486025"/>
            <a:ext cx="6984777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0" name="Google Shape;290;p28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{3BE4C6B3-09B8-4497-A91C-90F86CB9A22A}</a:tableStyleId>
              </a:tblPr>
              <a:tblGrid>
                <a:gridCol w="1465250"/>
                <a:gridCol w="2169725"/>
                <a:gridCol w="2125675"/>
                <a:gridCol w="2160250"/>
                <a:gridCol w="1259625"/>
              </a:tblGrid>
              <a:tr h="100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Introduction et Problématique</a:t>
                      </a:r>
                      <a:r>
                        <a:rPr lang="fr-FR" sz="1600"/>
                        <a:t> 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Mélange </a:t>
                      </a:r>
                      <a:r>
                        <a:rPr lang="fr-FR" sz="1600"/>
                        <a:t> de modèles Autorégressifs MAR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Modèles MAR-ARCH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Résultats numériques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Conclusions   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91" name="Google Shape;291;p28"/>
          <p:cNvSpPr txBox="1"/>
          <p:nvPr/>
        </p:nvSpPr>
        <p:spPr>
          <a:xfrm>
            <a:off x="4102100" y="2965450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8"/>
          <p:cNvSpPr/>
          <p:nvPr/>
        </p:nvSpPr>
        <p:spPr>
          <a:xfrm>
            <a:off x="179512" y="1412776"/>
            <a:ext cx="5760640" cy="5760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Inférence statistique : Identification et sélection des ordres </a:t>
            </a:r>
            <a:endParaRPr/>
          </a:p>
        </p:txBody>
      </p:sp>
      <p:sp>
        <p:nvSpPr>
          <p:cNvPr id="293" name="Google Shape;293;p28"/>
          <p:cNvSpPr/>
          <p:nvPr/>
        </p:nvSpPr>
        <p:spPr>
          <a:xfrm>
            <a:off x="971600" y="2204864"/>
            <a:ext cx="7344816" cy="280831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72" y="2285571"/>
            <a:ext cx="571500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8"/>
          <p:cNvSpPr txBox="1"/>
          <p:nvPr/>
        </p:nvSpPr>
        <p:spPr>
          <a:xfrm>
            <a:off x="1397844" y="3299728"/>
            <a:ext cx="16561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Où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6" name="Google Shape;29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2197" y="3590937"/>
            <a:ext cx="34099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" name="Google Shape;302;p29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{3BE4C6B3-09B8-4497-A91C-90F86CB9A22A}</a:tableStyleId>
              </a:tblPr>
              <a:tblGrid>
                <a:gridCol w="1536675"/>
                <a:gridCol w="2098275"/>
                <a:gridCol w="2125675"/>
                <a:gridCol w="2160250"/>
                <a:gridCol w="1259625"/>
              </a:tblGrid>
              <a:tr h="100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Introduction et Problématique 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Mélange </a:t>
                      </a:r>
                      <a:r>
                        <a:rPr lang="fr-FR" sz="1600"/>
                        <a:t> de modèles Autorégressifs MAR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Modèles MAR-ARCH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Résultats numériques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Conclusions   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03" name="Google Shape;303;p29"/>
          <p:cNvSpPr txBox="1"/>
          <p:nvPr/>
        </p:nvSpPr>
        <p:spPr>
          <a:xfrm>
            <a:off x="4102100" y="2965450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9"/>
          <p:cNvSpPr/>
          <p:nvPr/>
        </p:nvSpPr>
        <p:spPr>
          <a:xfrm>
            <a:off x="971600" y="2204864"/>
            <a:ext cx="7344816" cy="280831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Malgré les propriétés des modèles MAR présentés, les autocorelations des carrés des observations, générés à partir d'un modèle MAR, sont nulles, ce qui ne reflète pas généralement la réalité, cette insuffisance nous conduit à une classe plus large, c'est la classe MAR-ARCH proposée est étudiée aussi par Wong et Lee(2001)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9"/>
          <p:cNvSpPr txBox="1"/>
          <p:nvPr/>
        </p:nvSpPr>
        <p:spPr>
          <a:xfrm>
            <a:off x="1364742" y="2564904"/>
            <a:ext cx="655853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Malgré les propriétés des modèles MAR présentés, les autocorrélations des carrés des observations, générés à partir d'un modèle MAR, sont nulles, ce qui ne reflète pas généralement la réalité, cette insuffisance nous a conduit à une classe plus large, c'est la classe MAR-ARCH proposée est étudiée aussi par Wong et Li(2001).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" name="Google Shape;310;p30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{3BE4C6B3-09B8-4497-A91C-90F86CB9A22A}</a:tableStyleId>
              </a:tblPr>
              <a:tblGrid>
                <a:gridCol w="1465250"/>
                <a:gridCol w="2169725"/>
                <a:gridCol w="2125675"/>
                <a:gridCol w="2160250"/>
                <a:gridCol w="1259625"/>
              </a:tblGrid>
              <a:tr h="100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Introduction et Problématique 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Mélange </a:t>
                      </a:r>
                      <a:r>
                        <a:rPr lang="fr-FR" sz="1600"/>
                        <a:t> de modèles Autorégressifs MAR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Modèles MAR-ARCH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Résultats numériques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Conclusions   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11" name="Google Shape;311;p30"/>
          <p:cNvSpPr/>
          <p:nvPr/>
        </p:nvSpPr>
        <p:spPr>
          <a:xfrm>
            <a:off x="179512" y="1412776"/>
            <a:ext cx="3168352" cy="5760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Rappel sur les modèles ARCH </a:t>
            </a:r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971600" y="2204864"/>
            <a:ext cx="7344816" cy="410445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Propriétés</a:t>
            </a: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 processus </a:t>
            </a:r>
            <a:r>
              <a:rPr i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ARCH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3311860" y="4370833"/>
            <a:ext cx="4032448" cy="1353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1102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4" name="Google Shape;314;p30"/>
          <p:cNvSpPr txBox="1"/>
          <p:nvPr/>
        </p:nvSpPr>
        <p:spPr>
          <a:xfrm>
            <a:off x="1367644" y="3637485"/>
            <a:ext cx="396044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Propriétés</a:t>
            </a:r>
            <a:r>
              <a:rPr b="1"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processus ARCH(q)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0"/>
          <p:cNvSpPr txBox="1"/>
          <p:nvPr/>
        </p:nvSpPr>
        <p:spPr>
          <a:xfrm>
            <a:off x="1187624" y="2228182"/>
            <a:ext cx="5436604" cy="183838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-199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" name="Google Shape;320;p31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{3BE4C6B3-09B8-4497-A91C-90F86CB9A22A}</a:tableStyleId>
              </a:tblPr>
              <a:tblGrid>
                <a:gridCol w="1465250"/>
                <a:gridCol w="2169725"/>
                <a:gridCol w="2125675"/>
                <a:gridCol w="2160250"/>
                <a:gridCol w="1259625"/>
              </a:tblGrid>
              <a:tr h="100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Introduction et  Problématique 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Mélange </a:t>
                      </a:r>
                      <a:r>
                        <a:rPr lang="fr-FR" sz="1600"/>
                        <a:t> de modèles Autorégressifs MAR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Modèles MAR-ARCH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Résultats numériques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Conclusions   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21" name="Google Shape;321;p31"/>
          <p:cNvSpPr/>
          <p:nvPr/>
        </p:nvSpPr>
        <p:spPr>
          <a:xfrm>
            <a:off x="179512" y="1412776"/>
            <a:ext cx="2448272" cy="5760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Définition: MAR-ARCH </a:t>
            </a:r>
            <a:endParaRPr/>
          </a:p>
        </p:txBody>
      </p:sp>
      <p:sp>
        <p:nvSpPr>
          <p:cNvPr id="322" name="Google Shape;322;p31"/>
          <p:cNvSpPr/>
          <p:nvPr/>
        </p:nvSpPr>
        <p:spPr>
          <a:xfrm>
            <a:off x="971600" y="2204864"/>
            <a:ext cx="7344816" cy="410445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1"/>
          <p:cNvSpPr txBox="1"/>
          <p:nvPr/>
        </p:nvSpPr>
        <p:spPr>
          <a:xfrm>
            <a:off x="971600" y="4772375"/>
            <a:ext cx="7344816" cy="122469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1342" l="-663" r="0" t="-298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4" name="Google Shape;324;p31"/>
          <p:cNvSpPr txBox="1"/>
          <p:nvPr/>
        </p:nvSpPr>
        <p:spPr>
          <a:xfrm>
            <a:off x="971600" y="2205608"/>
            <a:ext cx="7056784" cy="123597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690" r="0" t="-147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325" name="Google Shape;325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11074" y="2910030"/>
            <a:ext cx="4419600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1"/>
          <p:cNvSpPr txBox="1"/>
          <p:nvPr/>
        </p:nvSpPr>
        <p:spPr>
          <a:xfrm>
            <a:off x="971600" y="3510045"/>
            <a:ext cx="14401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Avec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7" name="Google Shape;327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77201" y="3744788"/>
            <a:ext cx="49911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07704" y="4181825"/>
            <a:ext cx="494347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256" y="68262"/>
            <a:ext cx="9180512" cy="10081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/>
          <p:nvPr/>
        </p:nvSpPr>
        <p:spPr>
          <a:xfrm>
            <a:off x="6571456" y="642461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14"/>
          <p:cNvGrpSpPr/>
          <p:nvPr/>
        </p:nvGrpSpPr>
        <p:grpSpPr>
          <a:xfrm>
            <a:off x="2411760" y="1772816"/>
            <a:ext cx="5616624" cy="641611"/>
            <a:chOff x="2411760" y="1772816"/>
            <a:chExt cx="5616624" cy="641611"/>
          </a:xfrm>
        </p:grpSpPr>
        <p:sp>
          <p:nvSpPr>
            <p:cNvPr id="106" name="Google Shape;106;p14"/>
            <p:cNvSpPr/>
            <p:nvPr/>
          </p:nvSpPr>
          <p:spPr>
            <a:xfrm>
              <a:off x="2411760" y="1772816"/>
              <a:ext cx="5616624" cy="641611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BDD2EE">
                    <a:alpha val="3176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fr-FR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Introduction et Problématique </a:t>
              </a:r>
              <a:endPara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07" name="Google Shape;107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43174" y="1785926"/>
              <a:ext cx="576064" cy="5153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4"/>
          <p:cNvGrpSpPr/>
          <p:nvPr/>
        </p:nvGrpSpPr>
        <p:grpSpPr>
          <a:xfrm>
            <a:off x="2411760" y="3083138"/>
            <a:ext cx="5616624" cy="641611"/>
            <a:chOff x="2411760" y="3083138"/>
            <a:chExt cx="5616624" cy="641611"/>
          </a:xfrm>
        </p:grpSpPr>
        <p:grpSp>
          <p:nvGrpSpPr>
            <p:cNvPr id="109" name="Google Shape;109;p14"/>
            <p:cNvGrpSpPr/>
            <p:nvPr/>
          </p:nvGrpSpPr>
          <p:grpSpPr>
            <a:xfrm>
              <a:off x="2411760" y="3083138"/>
              <a:ext cx="5616624" cy="641611"/>
              <a:chOff x="2411760" y="3083138"/>
              <a:chExt cx="5616624" cy="641611"/>
            </a:xfrm>
          </p:grpSpPr>
          <p:sp>
            <p:nvSpPr>
              <p:cNvPr id="110" name="Google Shape;110;p14"/>
              <p:cNvSpPr/>
              <p:nvPr/>
            </p:nvSpPr>
            <p:spPr>
              <a:xfrm>
                <a:off x="2411760" y="3083138"/>
                <a:ext cx="5616624" cy="641611"/>
              </a:xfrm>
              <a:prstGeom prst="roundRect">
                <a:avLst>
                  <a:gd fmla="val 0" name="adj"/>
                </a:avLst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50000">
                    <a:srgbClr val="BDD2EE">
                      <a:alpha val="3176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1" i="0" lang="fr-FR" sz="2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      Mélange de modèles autorégressifs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1" i="0" lang="fr-FR" sz="2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         conditionnellement hétéroscédastique</a:t>
                </a:r>
                <a:endParaRPr b="1" i="0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4472138" y="3193523"/>
                <a:ext cx="18473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pic>
          <p:nvPicPr>
            <p:cNvPr descr="http://t3.gstatic.com/images?q=tbn:ANd9GcQQZxGKZjN-f0BZCg7hw5kA20UJhkteoY3T4UOp97NrDo4inDTuZg" id="112" name="Google Shape;112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71736" y="3143248"/>
              <a:ext cx="648072" cy="5760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" name="Google Shape;113;p14"/>
          <p:cNvGrpSpPr/>
          <p:nvPr/>
        </p:nvGrpSpPr>
        <p:grpSpPr>
          <a:xfrm>
            <a:off x="2428860" y="2427349"/>
            <a:ext cx="5671532" cy="641611"/>
            <a:chOff x="2428860" y="2427349"/>
            <a:chExt cx="5671532" cy="641611"/>
          </a:xfrm>
        </p:grpSpPr>
        <p:sp>
          <p:nvSpPr>
            <p:cNvPr id="114" name="Google Shape;114;p14"/>
            <p:cNvSpPr/>
            <p:nvPr/>
          </p:nvSpPr>
          <p:spPr>
            <a:xfrm>
              <a:off x="2483768" y="2427349"/>
              <a:ext cx="5616624" cy="641611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BDD2EE">
                    <a:alpha val="3176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fr-FR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Mélange de modèles  autorégressifs </a:t>
              </a:r>
              <a:endPara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15" name="Google Shape;115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428860" y="2428868"/>
              <a:ext cx="720080" cy="6233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14"/>
            <p:cNvSpPr/>
            <p:nvPr/>
          </p:nvSpPr>
          <p:spPr>
            <a:xfrm>
              <a:off x="4283968" y="2555612"/>
              <a:ext cx="184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17" name="Google Shape;117;p14"/>
          <p:cNvGrpSpPr/>
          <p:nvPr/>
        </p:nvGrpSpPr>
        <p:grpSpPr>
          <a:xfrm>
            <a:off x="2214546" y="3714752"/>
            <a:ext cx="5616624" cy="647502"/>
            <a:chOff x="2411760" y="4360544"/>
            <a:chExt cx="5616624" cy="647502"/>
          </a:xfrm>
        </p:grpSpPr>
        <p:grpSp>
          <p:nvGrpSpPr>
            <p:cNvPr id="118" name="Google Shape;118;p14"/>
            <p:cNvGrpSpPr/>
            <p:nvPr/>
          </p:nvGrpSpPr>
          <p:grpSpPr>
            <a:xfrm>
              <a:off x="2411760" y="4360544"/>
              <a:ext cx="5616624" cy="641611"/>
              <a:chOff x="2411760" y="3665437"/>
              <a:chExt cx="5616624" cy="641611"/>
            </a:xfrm>
          </p:grpSpPr>
          <p:sp>
            <p:nvSpPr>
              <p:cNvPr id="119" name="Google Shape;119;p14"/>
              <p:cNvSpPr/>
              <p:nvPr/>
            </p:nvSpPr>
            <p:spPr>
              <a:xfrm>
                <a:off x="2411760" y="3665437"/>
                <a:ext cx="5616624" cy="641611"/>
              </a:xfrm>
              <a:prstGeom prst="roundRect">
                <a:avLst>
                  <a:gd fmla="val 0" name="adj"/>
                </a:avLst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50000">
                    <a:srgbClr val="BDD2EE">
                      <a:alpha val="3176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1" i="0" lang="fr-FR" sz="2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Résultats numériques</a:t>
                </a:r>
                <a:endParaRPr b="1" i="0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3635896" y="3785810"/>
                <a:ext cx="18473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pic>
          <p:nvPicPr>
            <p:cNvPr descr="C:\Users\Zyneb\Desktop\Tamplates\Models\DBI209\ppt\media\image25.png" id="121" name="Google Shape;121;p1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697512" y="4431982"/>
              <a:ext cx="740653" cy="5760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" name="Google Shape;122;p14"/>
          <p:cNvGrpSpPr/>
          <p:nvPr/>
        </p:nvGrpSpPr>
        <p:grpSpPr>
          <a:xfrm>
            <a:off x="2411760" y="4357694"/>
            <a:ext cx="5616624" cy="649021"/>
            <a:chOff x="2411760" y="5005766"/>
            <a:chExt cx="5616624" cy="649021"/>
          </a:xfrm>
        </p:grpSpPr>
        <p:grpSp>
          <p:nvGrpSpPr>
            <p:cNvPr id="123" name="Google Shape;123;p14"/>
            <p:cNvGrpSpPr/>
            <p:nvPr/>
          </p:nvGrpSpPr>
          <p:grpSpPr>
            <a:xfrm>
              <a:off x="2411760" y="5005766"/>
              <a:ext cx="5616624" cy="649021"/>
              <a:chOff x="2411760" y="4972993"/>
              <a:chExt cx="5616624" cy="649021"/>
            </a:xfrm>
          </p:grpSpPr>
          <p:sp>
            <p:nvSpPr>
              <p:cNvPr id="124" name="Google Shape;124;p14"/>
              <p:cNvSpPr/>
              <p:nvPr/>
            </p:nvSpPr>
            <p:spPr>
              <a:xfrm>
                <a:off x="2411760" y="4980403"/>
                <a:ext cx="5616624" cy="641611"/>
              </a:xfrm>
              <a:prstGeom prst="roundRect">
                <a:avLst>
                  <a:gd fmla="val 0" name="adj"/>
                </a:avLst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50000">
                    <a:srgbClr val="BDD2EE">
                      <a:alpha val="3176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1" i="0" lang="fr-FR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Conclusions </a:t>
                </a:r>
                <a:endParaRPr b="1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125" name="Google Shape;125;p1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500298" y="4972993"/>
                <a:ext cx="642942" cy="5206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6" name="Google Shape;126;p14"/>
            <p:cNvSpPr/>
            <p:nvPr/>
          </p:nvSpPr>
          <p:spPr>
            <a:xfrm>
              <a:off x="3635896" y="5157192"/>
              <a:ext cx="1847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3577"/>
            <a:ext cx="9180513" cy="1008112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2"/>
          <p:cNvSpPr/>
          <p:nvPr/>
        </p:nvSpPr>
        <p:spPr>
          <a:xfrm>
            <a:off x="197767" y="1481038"/>
            <a:ext cx="2448272" cy="5760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Propriétés probabilistes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2"/>
          <p:cNvSpPr/>
          <p:nvPr/>
        </p:nvSpPr>
        <p:spPr>
          <a:xfrm>
            <a:off x="989855" y="2273126"/>
            <a:ext cx="7344816" cy="410445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Espérance conditionnelle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32"/>
          <p:cNvSpPr/>
          <p:nvPr/>
        </p:nvSpPr>
        <p:spPr>
          <a:xfrm>
            <a:off x="6571455" y="642461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2"/>
          <p:cNvSpPr txBox="1"/>
          <p:nvPr/>
        </p:nvSpPr>
        <p:spPr>
          <a:xfrm>
            <a:off x="1089793" y="2425692"/>
            <a:ext cx="371477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Espérance conditionnelle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2"/>
          <p:cNvSpPr txBox="1"/>
          <p:nvPr/>
        </p:nvSpPr>
        <p:spPr>
          <a:xfrm>
            <a:off x="1018355" y="4640270"/>
            <a:ext cx="31432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Variance conditionnelle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9" name="Google Shape;33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1640" y="2871709"/>
            <a:ext cx="6480720" cy="98933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2"/>
          <p:cNvSpPr txBox="1"/>
          <p:nvPr/>
        </p:nvSpPr>
        <p:spPr>
          <a:xfrm>
            <a:off x="1187624" y="3717032"/>
            <a:ext cx="8640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Où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1" name="Google Shape;34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98870" y="4117142"/>
            <a:ext cx="4372585" cy="515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31640" y="5109379"/>
            <a:ext cx="6336704" cy="907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581" y="0"/>
            <a:ext cx="9180513" cy="1008112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3"/>
          <p:cNvSpPr/>
          <p:nvPr/>
        </p:nvSpPr>
        <p:spPr>
          <a:xfrm>
            <a:off x="197767" y="1481038"/>
            <a:ext cx="2448272" cy="5760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Propriétés probabilistes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3"/>
          <p:cNvSpPr/>
          <p:nvPr/>
        </p:nvSpPr>
        <p:spPr>
          <a:xfrm>
            <a:off x="989855" y="2273126"/>
            <a:ext cx="7344816" cy="252402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Espérance conditionnelle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33"/>
          <p:cNvSpPr/>
          <p:nvPr/>
        </p:nvSpPr>
        <p:spPr>
          <a:xfrm>
            <a:off x="6571455" y="642461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3"/>
          <p:cNvSpPr txBox="1"/>
          <p:nvPr/>
        </p:nvSpPr>
        <p:spPr>
          <a:xfrm>
            <a:off x="1126082" y="2348880"/>
            <a:ext cx="7072362" cy="225305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94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352" name="Google Shape;35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15816" y="3640236"/>
            <a:ext cx="3105583" cy="990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713" y="0"/>
            <a:ext cx="9180513" cy="1008112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4"/>
          <p:cNvSpPr/>
          <p:nvPr/>
        </p:nvSpPr>
        <p:spPr>
          <a:xfrm>
            <a:off x="6584999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4"/>
          <p:cNvSpPr txBox="1"/>
          <p:nvPr/>
        </p:nvSpPr>
        <p:spPr>
          <a:xfrm>
            <a:off x="1103337" y="2643182"/>
            <a:ext cx="707236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34"/>
          <p:cNvSpPr/>
          <p:nvPr/>
        </p:nvSpPr>
        <p:spPr>
          <a:xfrm>
            <a:off x="31799" y="1214422"/>
            <a:ext cx="4968552" cy="5760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Propriétés probabilistes : Étude de stationnarité</a:t>
            </a:r>
            <a:endParaRPr/>
          </a:p>
        </p:txBody>
      </p:sp>
      <p:sp>
        <p:nvSpPr>
          <p:cNvPr id="361" name="Google Shape;361;p34"/>
          <p:cNvSpPr txBox="1"/>
          <p:nvPr/>
        </p:nvSpPr>
        <p:spPr>
          <a:xfrm>
            <a:off x="31799" y="2143116"/>
            <a:ext cx="3240360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Théorème 1 </a:t>
            </a:r>
            <a:r>
              <a:rPr b="1"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(Wong et Li, 2001)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4"/>
          <p:cNvSpPr/>
          <p:nvPr/>
        </p:nvSpPr>
        <p:spPr>
          <a:xfrm>
            <a:off x="859384" y="2899132"/>
            <a:ext cx="7344816" cy="316835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971600" y="3014829"/>
            <a:ext cx="6912768" cy="133228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881" r="0" t="-275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364" name="Google Shape;364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71800" y="4090015"/>
            <a:ext cx="2867425" cy="93358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4"/>
          <p:cNvSpPr txBox="1"/>
          <p:nvPr/>
        </p:nvSpPr>
        <p:spPr>
          <a:xfrm>
            <a:off x="1150688" y="5205673"/>
            <a:ext cx="507749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soient de module strictement inférieur à l’unité.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13" y="0"/>
            <a:ext cx="9180513" cy="1008112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5"/>
          <p:cNvSpPr/>
          <p:nvPr/>
        </p:nvSpPr>
        <p:spPr>
          <a:xfrm>
            <a:off x="6553199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5"/>
          <p:cNvSpPr txBox="1"/>
          <p:nvPr/>
        </p:nvSpPr>
        <p:spPr>
          <a:xfrm>
            <a:off x="1071537" y="2643182"/>
            <a:ext cx="707236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35"/>
          <p:cNvSpPr/>
          <p:nvPr/>
        </p:nvSpPr>
        <p:spPr>
          <a:xfrm>
            <a:off x="-1" y="1214422"/>
            <a:ext cx="4968552" cy="5760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Propriétés probabilistes : Étude de stationnarité</a:t>
            </a:r>
            <a:endParaRPr/>
          </a:p>
        </p:txBody>
      </p:sp>
      <p:sp>
        <p:nvSpPr>
          <p:cNvPr id="374" name="Google Shape;374;p35"/>
          <p:cNvSpPr txBox="1"/>
          <p:nvPr/>
        </p:nvSpPr>
        <p:spPr>
          <a:xfrm>
            <a:off x="-1" y="2143116"/>
            <a:ext cx="3240360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Théorème 2 </a:t>
            </a:r>
            <a:r>
              <a:rPr b="1"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(Wong et Li, 2001)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5"/>
          <p:cNvSpPr/>
          <p:nvPr/>
        </p:nvSpPr>
        <p:spPr>
          <a:xfrm>
            <a:off x="827584" y="2899132"/>
            <a:ext cx="7344816" cy="316835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soient toutes à l’intérieur du cercle unitaire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5"/>
          <p:cNvSpPr txBox="1"/>
          <p:nvPr/>
        </p:nvSpPr>
        <p:spPr>
          <a:xfrm>
            <a:off x="827584" y="2938342"/>
            <a:ext cx="7222840" cy="13559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927" r="0" t="-90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377" name="Google Shape;377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6584" y="3996073"/>
            <a:ext cx="6959792" cy="1253798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5"/>
          <p:cNvSpPr txBox="1"/>
          <p:nvPr/>
        </p:nvSpPr>
        <p:spPr>
          <a:xfrm>
            <a:off x="937821" y="5516276"/>
            <a:ext cx="58326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soient toutes à l’intérieur du cercle unitaire.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8" y="-5928"/>
            <a:ext cx="9180513" cy="1008112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6"/>
          <p:cNvSpPr/>
          <p:nvPr/>
        </p:nvSpPr>
        <p:spPr>
          <a:xfrm>
            <a:off x="6591820" y="635042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6"/>
          <p:cNvSpPr txBox="1"/>
          <p:nvPr/>
        </p:nvSpPr>
        <p:spPr>
          <a:xfrm>
            <a:off x="1110158" y="2637254"/>
            <a:ext cx="707236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36"/>
          <p:cNvSpPr/>
          <p:nvPr/>
        </p:nvSpPr>
        <p:spPr>
          <a:xfrm>
            <a:off x="0" y="1285860"/>
            <a:ext cx="2481660" cy="5760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Inférence statistique 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6"/>
          <p:cNvSpPr/>
          <p:nvPr/>
        </p:nvSpPr>
        <p:spPr>
          <a:xfrm>
            <a:off x="611560" y="2132856"/>
            <a:ext cx="7992888" cy="301065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6"/>
          <p:cNvSpPr txBox="1"/>
          <p:nvPr/>
        </p:nvSpPr>
        <p:spPr>
          <a:xfrm>
            <a:off x="768349" y="2180110"/>
            <a:ext cx="776409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Pour estimer les paramètres du modèle « MAR − ARCH », nous avons utilisé le même principe ce que nous avons fait avec le modèle «MAR », sauf que nous ne pouvons pas effectuer un calcul dans l’étape M car le maximum globale n’est pas facile à trouver dans ce cas il est nécessaire d’utiliser une méthode itérative pour accomplir cet étape.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l’estimation de l’erreur standard des paramètres nous l’avons calculé  par une manière analogue à celle de l’estimation de l’erreur d’un modèle MAR.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" name="Google Shape;393;p37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{3BE4C6B3-09B8-4497-A91C-90F86CB9A22A}</a:tableStyleId>
              </a:tblPr>
              <a:tblGrid>
                <a:gridCol w="1536675"/>
                <a:gridCol w="2098275"/>
                <a:gridCol w="2125675"/>
                <a:gridCol w="2160250"/>
                <a:gridCol w="1259625"/>
              </a:tblGrid>
              <a:tr h="100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Introduction </a:t>
                      </a:r>
                      <a:r>
                        <a:rPr lang="fr-FR" sz="1600"/>
                        <a:t> et Problématique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Mélange </a:t>
                      </a:r>
                      <a:r>
                        <a:rPr lang="fr-FR" sz="1600"/>
                        <a:t> de modèles Autorégressifs MAR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Modèles MAR-ARCH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Résultats numériques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Conclusions  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94" name="Google Shape;394;p37"/>
          <p:cNvSpPr/>
          <p:nvPr/>
        </p:nvSpPr>
        <p:spPr>
          <a:xfrm>
            <a:off x="0" y="1214422"/>
            <a:ext cx="2736304" cy="576064"/>
          </a:xfrm>
          <a:prstGeom prst="rect">
            <a:avLst/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Etude de simulation : MAR </a:t>
            </a:r>
            <a:endParaRPr/>
          </a:p>
        </p:txBody>
      </p:sp>
      <p:sp>
        <p:nvSpPr>
          <p:cNvPr id="395" name="Google Shape;395;p37"/>
          <p:cNvSpPr/>
          <p:nvPr/>
        </p:nvSpPr>
        <p:spPr>
          <a:xfrm>
            <a:off x="971600" y="2204864"/>
            <a:ext cx="7344816" cy="410445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7"/>
          <p:cNvSpPr txBox="1"/>
          <p:nvPr/>
        </p:nvSpPr>
        <p:spPr>
          <a:xfrm>
            <a:off x="971600" y="2348880"/>
            <a:ext cx="6984776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033" y="1928802"/>
            <a:ext cx="8712967" cy="468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2" name="Google Shape;402;p38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{3BE4C6B3-09B8-4497-A91C-90F86CB9A22A}</a:tableStyleId>
              </a:tblPr>
              <a:tblGrid>
                <a:gridCol w="1536675"/>
                <a:gridCol w="2098275"/>
                <a:gridCol w="2125675"/>
                <a:gridCol w="2160250"/>
                <a:gridCol w="1259625"/>
              </a:tblGrid>
              <a:tr h="100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Introduction et Problématique 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Mélange </a:t>
                      </a:r>
                      <a:r>
                        <a:rPr lang="fr-FR" sz="1600"/>
                        <a:t> de modèles Autorégressifs MAR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Modèles MAR-ARCH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Résultats numériques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Conclusions  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03" name="Google Shape;403;p38"/>
          <p:cNvSpPr/>
          <p:nvPr/>
        </p:nvSpPr>
        <p:spPr>
          <a:xfrm>
            <a:off x="0" y="1357298"/>
            <a:ext cx="3456384" cy="576064"/>
          </a:xfrm>
          <a:prstGeom prst="rect">
            <a:avLst/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Etude de simulation : MAR-ARCH </a:t>
            </a:r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971600" y="2204864"/>
            <a:ext cx="7344816" cy="410445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8"/>
          <p:cNvSpPr txBox="1"/>
          <p:nvPr/>
        </p:nvSpPr>
        <p:spPr>
          <a:xfrm>
            <a:off x="971600" y="2348880"/>
            <a:ext cx="6984776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6" name="Google Shape;40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2118729"/>
            <a:ext cx="864096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1" name="Google Shape;411;p39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{3BE4C6B3-09B8-4497-A91C-90F86CB9A22A}</a:tableStyleId>
              </a:tblPr>
              <a:tblGrid>
                <a:gridCol w="1465250"/>
                <a:gridCol w="2169725"/>
                <a:gridCol w="2125675"/>
                <a:gridCol w="2160250"/>
                <a:gridCol w="1259625"/>
              </a:tblGrid>
              <a:tr h="100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Introduction et Problématique 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Mélange </a:t>
                      </a:r>
                      <a:r>
                        <a:rPr lang="fr-FR" sz="1600"/>
                        <a:t> de modèles Autorégressifs MAR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Modèles MAR-ARCH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Résultats numériques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Conclusions   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12" name="Google Shape;412;p39"/>
          <p:cNvSpPr/>
          <p:nvPr/>
        </p:nvSpPr>
        <p:spPr>
          <a:xfrm>
            <a:off x="0" y="1285860"/>
            <a:ext cx="4104456" cy="576064"/>
          </a:xfrm>
          <a:prstGeom prst="rect">
            <a:avLst/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: Étude de la série </a:t>
            </a:r>
            <a:r>
              <a:rPr b="1" i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DZD/EUR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13" name="Google Shape;413;p39"/>
          <p:cNvSpPr/>
          <p:nvPr/>
        </p:nvSpPr>
        <p:spPr>
          <a:xfrm>
            <a:off x="971600" y="2204864"/>
            <a:ext cx="7344816" cy="410445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9"/>
          <p:cNvSpPr txBox="1"/>
          <p:nvPr/>
        </p:nvSpPr>
        <p:spPr>
          <a:xfrm>
            <a:off x="4727921" y="5500702"/>
            <a:ext cx="441607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Représentation de la série de rendement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logarithmique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5" name="Google Shape;41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00" y="2500306"/>
            <a:ext cx="3528392" cy="288032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9"/>
          <p:cNvSpPr txBox="1"/>
          <p:nvPr/>
        </p:nvSpPr>
        <p:spPr>
          <a:xfrm>
            <a:off x="1428728" y="5357826"/>
            <a:ext cx="35283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Représentation de la série brute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7" name="Google Shape;41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4876" y="2428868"/>
            <a:ext cx="3312368" cy="288032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9"/>
          <p:cNvSpPr txBox="1"/>
          <p:nvPr/>
        </p:nvSpPr>
        <p:spPr>
          <a:xfrm>
            <a:off x="1056021" y="5546849"/>
            <a:ext cx="30963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3" name="Google Shape;423;p40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{3BE4C6B3-09B8-4497-A91C-90F86CB9A22A}</a:tableStyleId>
              </a:tblPr>
              <a:tblGrid>
                <a:gridCol w="1465250"/>
                <a:gridCol w="2169725"/>
                <a:gridCol w="2125675"/>
                <a:gridCol w="2160250"/>
                <a:gridCol w="1259625"/>
              </a:tblGrid>
              <a:tr h="100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Introduction et Problématique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Mélange </a:t>
                      </a:r>
                      <a:r>
                        <a:rPr lang="fr-FR" sz="1600"/>
                        <a:t> de modèles Autorégressifs MAR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Modèles MAR-ARCH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Résultats numériques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Conclusions  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24" name="Google Shape;424;p40"/>
          <p:cNvSpPr/>
          <p:nvPr/>
        </p:nvSpPr>
        <p:spPr>
          <a:xfrm>
            <a:off x="179512" y="1412776"/>
            <a:ext cx="4104456" cy="576064"/>
          </a:xfrm>
          <a:prstGeom prst="rect">
            <a:avLst/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: Étude de la série </a:t>
            </a:r>
            <a:r>
              <a:rPr b="1" i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DZD/EUR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25" name="Google Shape;425;p40"/>
          <p:cNvSpPr/>
          <p:nvPr/>
        </p:nvSpPr>
        <p:spPr>
          <a:xfrm>
            <a:off x="971600" y="2204864"/>
            <a:ext cx="7344816" cy="410445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1056021" y="5546849"/>
            <a:ext cx="30963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7" name="Google Shape;42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604" y="2714620"/>
            <a:ext cx="5604211" cy="3119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2" name="Google Shape;432;p41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{3BE4C6B3-09B8-4497-A91C-90F86CB9A22A}</a:tableStyleId>
              </a:tblPr>
              <a:tblGrid>
                <a:gridCol w="1465250"/>
                <a:gridCol w="2169725"/>
                <a:gridCol w="2125675"/>
                <a:gridCol w="2160250"/>
                <a:gridCol w="1259625"/>
              </a:tblGrid>
              <a:tr h="100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Introduction et Problématique 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Mélange </a:t>
                      </a:r>
                      <a:r>
                        <a:rPr lang="fr-FR" sz="1600"/>
                        <a:t> de modèles Autorégressifs MAR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Modèles MAR-ARCH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Résultats numériques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Conclusions   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33" name="Google Shape;433;p41"/>
          <p:cNvSpPr/>
          <p:nvPr/>
        </p:nvSpPr>
        <p:spPr>
          <a:xfrm>
            <a:off x="179512" y="1412776"/>
            <a:ext cx="4104456" cy="576064"/>
          </a:xfrm>
          <a:prstGeom prst="rect">
            <a:avLst/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: Étude de la série </a:t>
            </a:r>
            <a:r>
              <a:rPr b="1" i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DZD/EUR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34" name="Google Shape;434;p41"/>
          <p:cNvSpPr/>
          <p:nvPr/>
        </p:nvSpPr>
        <p:spPr>
          <a:xfrm>
            <a:off x="899592" y="2276872"/>
            <a:ext cx="7344816" cy="410445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1"/>
          <p:cNvSpPr txBox="1"/>
          <p:nvPr/>
        </p:nvSpPr>
        <p:spPr>
          <a:xfrm>
            <a:off x="774301" y="4864722"/>
            <a:ext cx="30963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41"/>
          <p:cNvSpPr txBox="1"/>
          <p:nvPr/>
        </p:nvSpPr>
        <p:spPr>
          <a:xfrm>
            <a:off x="1090120" y="2420888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de la modélisation MAR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41"/>
          <p:cNvSpPr txBox="1"/>
          <p:nvPr/>
        </p:nvSpPr>
        <p:spPr>
          <a:xfrm>
            <a:off x="1187624" y="2996952"/>
            <a:ext cx="39604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1"/>
          <p:cNvSpPr txBox="1"/>
          <p:nvPr/>
        </p:nvSpPr>
        <p:spPr>
          <a:xfrm>
            <a:off x="1090120" y="2791309"/>
            <a:ext cx="676875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Nous avons utilisé le critère BIC  pour identifier les ordres du modèle. Nous avons estimé plusieurs modèles, et on a choisi le meilleur parmi eux, qui est le modèle MAR(2;1,1).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Après estimation des ses paramètres, les tests relatifs à l’étape de validation nous ont permis de vérifier l’adéquation de ce modèle, et</a:t>
            </a:r>
            <a:r>
              <a:rPr lang="fr-F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 s’écrit sous la forme suivante: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9" name="Google Shape;43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3037" y="4571847"/>
            <a:ext cx="625792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1"/>
          <p:cNvSpPr txBox="1"/>
          <p:nvPr/>
        </p:nvSpPr>
        <p:spPr>
          <a:xfrm>
            <a:off x="1187624" y="5210022"/>
            <a:ext cx="7920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Où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1" name="Google Shape;44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5443" y="5234054"/>
            <a:ext cx="45434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Google Shape;131;p15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{3BE4C6B3-09B8-4497-A91C-90F86CB9A22A}</a:tableStyleId>
              </a:tblPr>
              <a:tblGrid>
                <a:gridCol w="1296150"/>
                <a:gridCol w="2338825"/>
                <a:gridCol w="2125675"/>
                <a:gridCol w="2160250"/>
                <a:gridCol w="1259625"/>
              </a:tblGrid>
              <a:tr h="100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u="none" cap="none" strike="noStrike"/>
                        <a:t>Introduction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Mélange </a:t>
                      </a:r>
                      <a:r>
                        <a:rPr lang="fr-FR" sz="1600"/>
                        <a:t> de modèles Autorégressifs MAR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Modèles MAR-ARCH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Résultats numériques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Conclusions et perspectives  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32" name="Google Shape;132;p15"/>
          <p:cNvSpPr/>
          <p:nvPr/>
        </p:nvSpPr>
        <p:spPr>
          <a:xfrm>
            <a:off x="395536" y="1412776"/>
            <a:ext cx="1656184" cy="5760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Problématique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971600" y="2204864"/>
            <a:ext cx="7344816" cy="417137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971600" y="2276872"/>
            <a:ext cx="6984776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1079612" y="2259360"/>
            <a:ext cx="7128792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Times New Roman"/>
              <a:buChar char="-"/>
            </a:pPr>
            <a:r>
              <a:rPr lang="fr-FR" sz="20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taux de change est un élément clé dans les échanges internationaux et les relations économiques entre les pays. Il est défini comme étant la valeur d’une monnaie nationale par rapport à celle d’un  autre pays.</a:t>
            </a:r>
            <a:endParaRPr/>
          </a:p>
          <a:p>
            <a:pPr indent="-215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Times New Roman"/>
              <a:buChar char="-"/>
            </a:pPr>
            <a:r>
              <a:rPr lang="fr-FR" sz="20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Dans un monde de plus en plus instable, le taux de change connait une forte perturbation, ce qui rend sa prévision  une tâche difficile pour les économistes.</a:t>
            </a:r>
            <a:endParaRPr/>
          </a:p>
          <a:p>
            <a:pPr indent="-215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Times New Roman"/>
              <a:buChar char="-"/>
            </a:pPr>
            <a:r>
              <a:rPr lang="fr-FR" sz="20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 est donc plus important que jamais de trouver le modèle adéquat qui représente le mieux l’évolution du taux de change pour servir par la suite à améliorer sa situation.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6542856" y="637624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-FR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Google Shape;446;p42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{3BE4C6B3-09B8-4497-A91C-90F86CB9A22A}</a:tableStyleId>
              </a:tblPr>
              <a:tblGrid>
                <a:gridCol w="1536675"/>
                <a:gridCol w="2098275"/>
                <a:gridCol w="2125675"/>
                <a:gridCol w="2160250"/>
                <a:gridCol w="1259625"/>
              </a:tblGrid>
              <a:tr h="100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Introduction et Problématique</a:t>
                      </a:r>
                      <a:r>
                        <a:rPr lang="fr-FR" sz="1600"/>
                        <a:t> 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Mélange </a:t>
                      </a:r>
                      <a:r>
                        <a:rPr lang="fr-FR" sz="1600"/>
                        <a:t> de modèles Autorégressifs MAR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Modèles MAR-ARCH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Résultats numériques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Conclusions   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47" name="Google Shape;447;p42"/>
          <p:cNvSpPr/>
          <p:nvPr/>
        </p:nvSpPr>
        <p:spPr>
          <a:xfrm>
            <a:off x="0" y="1357298"/>
            <a:ext cx="4104456" cy="576064"/>
          </a:xfrm>
          <a:prstGeom prst="rect">
            <a:avLst/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: Étude de la série </a:t>
            </a:r>
            <a:r>
              <a:rPr b="1" i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DZD/EUR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48" name="Google Shape;448;p42"/>
          <p:cNvSpPr/>
          <p:nvPr/>
        </p:nvSpPr>
        <p:spPr>
          <a:xfrm>
            <a:off x="899592" y="2276872"/>
            <a:ext cx="7344816" cy="410445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2"/>
          <p:cNvSpPr txBox="1"/>
          <p:nvPr/>
        </p:nvSpPr>
        <p:spPr>
          <a:xfrm>
            <a:off x="774301" y="4864722"/>
            <a:ext cx="30963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42"/>
          <p:cNvSpPr txBox="1"/>
          <p:nvPr/>
        </p:nvSpPr>
        <p:spPr>
          <a:xfrm>
            <a:off x="1090120" y="2420888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de la modélisation MAR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42"/>
          <p:cNvSpPr txBox="1"/>
          <p:nvPr/>
        </p:nvSpPr>
        <p:spPr>
          <a:xfrm>
            <a:off x="1187624" y="2996952"/>
            <a:ext cx="39604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42"/>
          <p:cNvSpPr txBox="1"/>
          <p:nvPr/>
        </p:nvSpPr>
        <p:spPr>
          <a:xfrm>
            <a:off x="1187624" y="5210022"/>
            <a:ext cx="7920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3" name="Google Shape;45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2790220"/>
            <a:ext cx="6912768" cy="3015044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2"/>
          <p:cNvSpPr txBox="1"/>
          <p:nvPr/>
        </p:nvSpPr>
        <p:spPr>
          <a:xfrm>
            <a:off x="1817694" y="5781232"/>
            <a:ext cx="55086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Représentation de la série réelle, ajustée et résiduelle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" name="Google Shape;459;p43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{3BE4C6B3-09B8-4497-A91C-90F86CB9A22A}</a:tableStyleId>
              </a:tblPr>
              <a:tblGrid>
                <a:gridCol w="1465250"/>
                <a:gridCol w="2169725"/>
                <a:gridCol w="2125675"/>
                <a:gridCol w="2160250"/>
                <a:gridCol w="1259625"/>
              </a:tblGrid>
              <a:tr h="100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Introduction et Problématique 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Mélange </a:t>
                      </a:r>
                      <a:r>
                        <a:rPr lang="fr-FR" sz="1600"/>
                        <a:t> de modèles Autorégressifs MAR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Modèles MAR-ARCH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Résultats numériques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Conclusions   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60" name="Google Shape;460;p43"/>
          <p:cNvSpPr/>
          <p:nvPr/>
        </p:nvSpPr>
        <p:spPr>
          <a:xfrm>
            <a:off x="0" y="1357298"/>
            <a:ext cx="4104456" cy="576064"/>
          </a:xfrm>
          <a:prstGeom prst="rect">
            <a:avLst/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: Étude de la série </a:t>
            </a:r>
            <a:r>
              <a:rPr b="1" i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DZD/EUR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61" name="Google Shape;461;p43"/>
          <p:cNvSpPr/>
          <p:nvPr/>
        </p:nvSpPr>
        <p:spPr>
          <a:xfrm>
            <a:off x="899592" y="2071678"/>
            <a:ext cx="7344816" cy="43096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3"/>
          <p:cNvSpPr txBox="1"/>
          <p:nvPr/>
        </p:nvSpPr>
        <p:spPr>
          <a:xfrm>
            <a:off x="774301" y="4864722"/>
            <a:ext cx="30963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3"/>
          <p:cNvSpPr txBox="1"/>
          <p:nvPr/>
        </p:nvSpPr>
        <p:spPr>
          <a:xfrm>
            <a:off x="1090120" y="2420888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Google Shape;464;p43"/>
          <p:cNvSpPr txBox="1"/>
          <p:nvPr/>
        </p:nvSpPr>
        <p:spPr>
          <a:xfrm>
            <a:off x="1187624" y="2996952"/>
            <a:ext cx="39604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3"/>
          <p:cNvSpPr txBox="1"/>
          <p:nvPr/>
        </p:nvSpPr>
        <p:spPr>
          <a:xfrm>
            <a:off x="1187624" y="5210022"/>
            <a:ext cx="7920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6" name="Google Shape;46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9276" y="2390017"/>
            <a:ext cx="5789384" cy="3189337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3"/>
          <p:cNvSpPr txBox="1"/>
          <p:nvPr/>
        </p:nvSpPr>
        <p:spPr>
          <a:xfrm>
            <a:off x="1613376" y="5646316"/>
            <a:ext cx="5112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Corrélogramme de résidu au carré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2" name="Google Shape;472;p44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{3BE4C6B3-09B8-4497-A91C-90F86CB9A22A}</a:tableStyleId>
              </a:tblPr>
              <a:tblGrid>
                <a:gridCol w="1536675"/>
                <a:gridCol w="2098275"/>
                <a:gridCol w="2125675"/>
                <a:gridCol w="2160250"/>
                <a:gridCol w="1259625"/>
              </a:tblGrid>
              <a:tr h="100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Introduction et</a:t>
                      </a:r>
                      <a:r>
                        <a:rPr lang="fr-FR" sz="1600"/>
                        <a:t> Problématique 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Mélange </a:t>
                      </a:r>
                      <a:r>
                        <a:rPr lang="fr-FR" sz="1600"/>
                        <a:t> de modèles Autorégressifs MAR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Modèles MAR-ARCH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Résultats numériques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Conclusions  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73" name="Google Shape;473;p44"/>
          <p:cNvSpPr/>
          <p:nvPr/>
        </p:nvSpPr>
        <p:spPr>
          <a:xfrm>
            <a:off x="0" y="1357298"/>
            <a:ext cx="4104456" cy="576064"/>
          </a:xfrm>
          <a:prstGeom prst="rect">
            <a:avLst/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: Étude de la série </a:t>
            </a:r>
            <a:r>
              <a:rPr b="1" i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DZD/EUR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74" name="Google Shape;474;p44"/>
          <p:cNvSpPr/>
          <p:nvPr/>
        </p:nvSpPr>
        <p:spPr>
          <a:xfrm>
            <a:off x="642910" y="2285992"/>
            <a:ext cx="7344816" cy="410445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44"/>
          <p:cNvSpPr txBox="1"/>
          <p:nvPr/>
        </p:nvSpPr>
        <p:spPr>
          <a:xfrm>
            <a:off x="774301" y="4864722"/>
            <a:ext cx="30963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4"/>
          <p:cNvSpPr txBox="1"/>
          <p:nvPr/>
        </p:nvSpPr>
        <p:spPr>
          <a:xfrm>
            <a:off x="1090120" y="2420888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Google Shape;477;p44"/>
          <p:cNvSpPr txBox="1"/>
          <p:nvPr/>
        </p:nvSpPr>
        <p:spPr>
          <a:xfrm>
            <a:off x="1187624" y="2996952"/>
            <a:ext cx="39604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4"/>
          <p:cNvSpPr txBox="1"/>
          <p:nvPr/>
        </p:nvSpPr>
        <p:spPr>
          <a:xfrm>
            <a:off x="1187624" y="5210022"/>
            <a:ext cx="7920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4"/>
          <p:cNvSpPr txBox="1"/>
          <p:nvPr/>
        </p:nvSpPr>
        <p:spPr>
          <a:xfrm>
            <a:off x="1000100" y="2428868"/>
            <a:ext cx="46976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de la modélisation MAR-ARCH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44"/>
          <p:cNvSpPr txBox="1"/>
          <p:nvPr/>
        </p:nvSpPr>
        <p:spPr>
          <a:xfrm>
            <a:off x="1187624" y="2852936"/>
            <a:ext cx="669674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Nous avons utilisé le critère BIC  pour identifier les ordres du modèle. Nous avons estimé plusieurs modèles, et on a choisi le meilleur parmi eux, qui est le modèle MAR-ARCH(2;1,1;1,1).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Afin de valider le modèle choisi, nous avons effectué des tests sur les paramètres estimés, ainsi que des testes sur les résidus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modèle s’écrit sous la forme suivante: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1" name="Google Shape;48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9408" y="4566539"/>
            <a:ext cx="6353175" cy="735181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4"/>
          <p:cNvSpPr txBox="1"/>
          <p:nvPr/>
        </p:nvSpPr>
        <p:spPr>
          <a:xfrm>
            <a:off x="1359408" y="4934129"/>
            <a:ext cx="11243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où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7624" y="5327247"/>
            <a:ext cx="6912768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8" name="Google Shape;488;p45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{3BE4C6B3-09B8-4497-A91C-90F86CB9A22A}</a:tableStyleId>
              </a:tblPr>
              <a:tblGrid>
                <a:gridCol w="1465250"/>
                <a:gridCol w="2169725"/>
                <a:gridCol w="2125675"/>
                <a:gridCol w="2160250"/>
                <a:gridCol w="1259625"/>
              </a:tblGrid>
              <a:tr h="100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Introduction et</a:t>
                      </a:r>
                      <a:r>
                        <a:rPr lang="fr-FR" sz="1600"/>
                        <a:t> Problématique 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Mélange </a:t>
                      </a:r>
                      <a:r>
                        <a:rPr lang="fr-FR" sz="1600"/>
                        <a:t> de modèles Autorégressifs MAR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Modèles MAR-ARCH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Résultats numériques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Conclusions   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89" name="Google Shape;489;p45"/>
          <p:cNvSpPr/>
          <p:nvPr/>
        </p:nvSpPr>
        <p:spPr>
          <a:xfrm>
            <a:off x="0" y="1214422"/>
            <a:ext cx="4104456" cy="576064"/>
          </a:xfrm>
          <a:prstGeom prst="rect">
            <a:avLst/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 : Étude de la série </a:t>
            </a:r>
            <a:r>
              <a:rPr b="1" i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DZD/EUR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90" name="Google Shape;490;p45"/>
          <p:cNvSpPr/>
          <p:nvPr/>
        </p:nvSpPr>
        <p:spPr>
          <a:xfrm>
            <a:off x="899592" y="2000240"/>
            <a:ext cx="7344816" cy="450059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45"/>
          <p:cNvSpPr txBox="1"/>
          <p:nvPr/>
        </p:nvSpPr>
        <p:spPr>
          <a:xfrm>
            <a:off x="774301" y="4864722"/>
            <a:ext cx="30963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45"/>
          <p:cNvSpPr txBox="1"/>
          <p:nvPr/>
        </p:nvSpPr>
        <p:spPr>
          <a:xfrm>
            <a:off x="1090120" y="2420888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Google Shape;493;p45"/>
          <p:cNvSpPr txBox="1"/>
          <p:nvPr/>
        </p:nvSpPr>
        <p:spPr>
          <a:xfrm>
            <a:off x="1187624" y="2996952"/>
            <a:ext cx="39604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5"/>
          <p:cNvSpPr txBox="1"/>
          <p:nvPr/>
        </p:nvSpPr>
        <p:spPr>
          <a:xfrm>
            <a:off x="1187624" y="5210022"/>
            <a:ext cx="7920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5"/>
          <p:cNvSpPr txBox="1"/>
          <p:nvPr/>
        </p:nvSpPr>
        <p:spPr>
          <a:xfrm>
            <a:off x="1142976" y="2214554"/>
            <a:ext cx="46976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de la modélisation MAR-ARCH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6" name="Google Shape;49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64" y="2749570"/>
            <a:ext cx="7010271" cy="315906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45"/>
          <p:cNvSpPr txBox="1"/>
          <p:nvPr/>
        </p:nvSpPr>
        <p:spPr>
          <a:xfrm>
            <a:off x="1979712" y="5945386"/>
            <a:ext cx="52925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Représentation de la Série réelle, ajustée et résiduelle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2" name="Google Shape;502;p46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{3BE4C6B3-09B8-4497-A91C-90F86CB9A22A}</a:tableStyleId>
              </a:tblPr>
              <a:tblGrid>
                <a:gridCol w="1608125"/>
                <a:gridCol w="2026850"/>
                <a:gridCol w="2125675"/>
                <a:gridCol w="2160250"/>
                <a:gridCol w="1259625"/>
              </a:tblGrid>
              <a:tr h="100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Introduction et Problématique 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Mélange </a:t>
                      </a:r>
                      <a:r>
                        <a:rPr lang="fr-FR" sz="1600"/>
                        <a:t> de modèles Autorégressifs MAR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Modèles MAR-ARCH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Résultats numériques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Conclusions   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503" name="Google Shape;503;p46"/>
          <p:cNvSpPr/>
          <p:nvPr/>
        </p:nvSpPr>
        <p:spPr>
          <a:xfrm>
            <a:off x="827584" y="1916832"/>
            <a:ext cx="7560840" cy="453650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46"/>
          <p:cNvSpPr txBox="1"/>
          <p:nvPr/>
        </p:nvSpPr>
        <p:spPr>
          <a:xfrm>
            <a:off x="857224" y="2000240"/>
            <a:ext cx="698477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Nous conclurons notre travail par une étude comparative entre les deux approches, en se basant sur la qualité d’ajustement, la volatilité conditionnelle et la distribution prédictive obtenu par chaque classe.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5" name="Google Shape;50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3891" y="3017188"/>
            <a:ext cx="5374010" cy="3037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0" name="Google Shape;510;p47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{3BE4C6B3-09B8-4497-A91C-90F86CB9A22A}</a:tableStyleId>
              </a:tblPr>
              <a:tblGrid>
                <a:gridCol w="1296150"/>
                <a:gridCol w="2338825"/>
                <a:gridCol w="2125675"/>
                <a:gridCol w="2160250"/>
                <a:gridCol w="1259625"/>
              </a:tblGrid>
              <a:tr h="100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Introduction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Mélange </a:t>
                      </a:r>
                      <a:r>
                        <a:rPr lang="fr-FR" sz="1600"/>
                        <a:t> de modèles Autorégressifs MAR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Modèles MAR-ARCH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Résultats numériques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Conclusions   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511" name="Google Shape;511;p47"/>
          <p:cNvSpPr/>
          <p:nvPr/>
        </p:nvSpPr>
        <p:spPr>
          <a:xfrm>
            <a:off x="827584" y="1916832"/>
            <a:ext cx="7560840" cy="453650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671" y="2060848"/>
            <a:ext cx="588645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7" name="Google Shape;517;p48"/>
          <p:cNvGraphicFramePr/>
          <p:nvPr/>
        </p:nvGraphicFramePr>
        <p:xfrm>
          <a:off x="-9854" y="-136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{3BE4C6B3-09B8-4497-A91C-90F86CB9A22A}</a:tableStyleId>
              </a:tblPr>
              <a:tblGrid>
                <a:gridCol w="1581450"/>
                <a:gridCol w="2053500"/>
                <a:gridCol w="2125675"/>
                <a:gridCol w="2160250"/>
                <a:gridCol w="1259625"/>
              </a:tblGrid>
              <a:tr h="100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Introduction et Problématique 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Mélange </a:t>
                      </a:r>
                      <a:r>
                        <a:rPr lang="fr-FR" sz="1600"/>
                        <a:t> de modèles Autorégressifs MAR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Modèles MAR-ARCH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Résultats numériques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Conclusions  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518" name="Google Shape;518;p48"/>
          <p:cNvSpPr/>
          <p:nvPr/>
        </p:nvSpPr>
        <p:spPr>
          <a:xfrm>
            <a:off x="854242" y="1903167"/>
            <a:ext cx="7560840" cy="453650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9" name="Google Shape;51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3728" y="2204864"/>
            <a:ext cx="394335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4" name="Google Shape;524;p49"/>
          <p:cNvGraphicFramePr/>
          <p:nvPr/>
        </p:nvGraphicFramePr>
        <p:xfrm>
          <a:off x="-9854" y="-136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{3BE4C6B3-09B8-4497-A91C-90F86CB9A22A}</a:tableStyleId>
              </a:tblPr>
              <a:tblGrid>
                <a:gridCol w="1510025"/>
                <a:gridCol w="2124950"/>
                <a:gridCol w="2125675"/>
                <a:gridCol w="2160250"/>
                <a:gridCol w="1259625"/>
              </a:tblGrid>
              <a:tr h="100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Introduction et Problématique</a:t>
                      </a:r>
                      <a:r>
                        <a:rPr lang="fr-FR" sz="1600"/>
                        <a:t> 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Mélange </a:t>
                      </a:r>
                      <a:r>
                        <a:rPr lang="fr-FR" sz="1600"/>
                        <a:t> de modèles Autorégressifs MAR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Modèles MAR-ARCH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Résultats numériques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Conclusions  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525" name="Google Shape;525;p49"/>
          <p:cNvSpPr/>
          <p:nvPr/>
        </p:nvSpPr>
        <p:spPr>
          <a:xfrm>
            <a:off x="539552" y="2276872"/>
            <a:ext cx="7560840" cy="352098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b="1" lang="fr-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Cette étude nous a permis de comprendre l’importance de l'analyse des séries chronologiques dans le domaine économique et la finance.</a:t>
            </a:r>
            <a:endParaRPr/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b="1" lang="fr-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Plusieurs classes de modèles de l’analyse des séries chronologiques ont été étudiés afin de trouver le modèle qui  capture les caractéristiques de des séries fournies par CPA. </a:t>
            </a:r>
            <a:endParaRPr/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b="1" lang="fr-FR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 travail peut être un début pour effectuer d’autres extensions des modèles étudiés. 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9"/>
          <p:cNvSpPr/>
          <p:nvPr/>
        </p:nvSpPr>
        <p:spPr>
          <a:xfrm>
            <a:off x="0" y="1412776"/>
            <a:ext cx="2555776" cy="576064"/>
          </a:xfrm>
          <a:prstGeom prst="rect">
            <a:avLst/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11" y="0"/>
            <a:ext cx="91805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50"/>
          <p:cNvSpPr/>
          <p:nvPr/>
        </p:nvSpPr>
        <p:spPr>
          <a:xfrm>
            <a:off x="6553201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hp\Desktop\blou jj\images (1).jpg" id="533" name="Google Shape;53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0"/>
            <a:ext cx="9143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50"/>
          <p:cNvSpPr txBox="1"/>
          <p:nvPr/>
        </p:nvSpPr>
        <p:spPr>
          <a:xfrm>
            <a:off x="-714411" y="571480"/>
            <a:ext cx="4857784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7200">
                <a:solidFill>
                  <a:srgbClr val="1D1B10"/>
                </a:solidFill>
                <a:latin typeface="Meddon"/>
                <a:ea typeface="Meddon"/>
                <a:cs typeface="Meddon"/>
                <a:sym typeface="Meddon"/>
              </a:rPr>
              <a:t>Merci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7200">
                <a:solidFill>
                  <a:srgbClr val="1D1B10"/>
                </a:solidFill>
                <a:latin typeface="Meddon"/>
                <a:ea typeface="Meddon"/>
                <a:cs typeface="Meddon"/>
                <a:sym typeface="Meddon"/>
              </a:rPr>
              <a:t>         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7200">
                <a:solidFill>
                  <a:srgbClr val="1D1B10"/>
                </a:solidFill>
                <a:latin typeface="Meddon"/>
                <a:ea typeface="Meddon"/>
                <a:cs typeface="Meddon"/>
                <a:sym typeface="Meddon"/>
              </a:rPr>
              <a:t>Votre                     attention </a:t>
            </a:r>
            <a:endParaRPr b="1" i="1" sz="7200">
              <a:solidFill>
                <a:srgbClr val="1D1B10"/>
              </a:solidFill>
              <a:latin typeface="Meddon"/>
              <a:ea typeface="Meddon"/>
              <a:cs typeface="Meddon"/>
              <a:sym typeface="Meddo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9" name="Google Shape;539;p51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{3BE4C6B3-09B8-4497-A91C-90F86CB9A22A}</a:tableStyleId>
              </a:tblPr>
              <a:tblGrid>
                <a:gridCol w="1536675"/>
                <a:gridCol w="2098275"/>
                <a:gridCol w="2125675"/>
                <a:gridCol w="2160250"/>
                <a:gridCol w="1259625"/>
              </a:tblGrid>
              <a:tr h="100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Introduction et </a:t>
                      </a:r>
                      <a:r>
                        <a:rPr lang="fr-FR" sz="1600"/>
                        <a:t> Problématique 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Mélange </a:t>
                      </a:r>
                      <a:r>
                        <a:rPr lang="fr-FR" sz="1600"/>
                        <a:t> de modèles Autorégressifs MAR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Modèles MAR-ARCH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Résultats numériques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Conclusions   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40" name="Google Shape;540;p51"/>
          <p:cNvSpPr txBox="1"/>
          <p:nvPr/>
        </p:nvSpPr>
        <p:spPr>
          <a:xfrm>
            <a:off x="928662" y="1428736"/>
            <a:ext cx="467197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sz="7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R.CHAID\Dropbox\PFE\SLIDES\images et logos\questions.jpg" id="541" name="Google Shape;54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28868"/>
            <a:ext cx="9144000" cy="4143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Google Shape;141;p16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{3BE4C6B3-09B8-4497-A91C-90F86CB9A22A}</a:tableStyleId>
              </a:tblPr>
              <a:tblGrid>
                <a:gridCol w="1536675"/>
                <a:gridCol w="2098275"/>
                <a:gridCol w="2125675"/>
                <a:gridCol w="2160250"/>
                <a:gridCol w="1259625"/>
              </a:tblGrid>
              <a:tr h="100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Introduction et Problématique 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Mélange </a:t>
                      </a:r>
                      <a:r>
                        <a:rPr lang="fr-FR" sz="1600"/>
                        <a:t> de modèles Autorégressifs MAR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Modèles MAR-ARCH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Résultats numériques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Conclusions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42" name="Google Shape;142;p16"/>
          <p:cNvSpPr/>
          <p:nvPr/>
        </p:nvSpPr>
        <p:spPr>
          <a:xfrm>
            <a:off x="395536" y="1412776"/>
            <a:ext cx="1656184" cy="5760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Problématique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971600" y="2204864"/>
            <a:ext cx="7344816" cy="295232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971600" y="2276872"/>
            <a:ext cx="6984776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1007604" y="2082676"/>
            <a:ext cx="712879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6614864" y="623222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47" name="Google Shape;147;p16"/>
          <p:cNvSpPr txBox="1"/>
          <p:nvPr/>
        </p:nvSpPr>
        <p:spPr>
          <a:xfrm>
            <a:off x="1007604" y="1920895"/>
            <a:ext cx="7128792" cy="3016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Dans le but de limiter les risques de change, le </a:t>
            </a:r>
            <a:r>
              <a:rPr b="1" lang="fr-FR" sz="20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Crédit Populaire d'Algérie</a:t>
            </a:r>
            <a:r>
              <a:rPr lang="fr-FR" sz="20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nous a proposé d'étudier et d'analyser la volatilité du taux de change du </a:t>
            </a:r>
            <a:r>
              <a:rPr i="1" lang="fr-FR" sz="2000">
                <a:solidFill>
                  <a:srgbClr val="E36C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dinar algérien </a:t>
            </a:r>
            <a:r>
              <a:rPr i="1" lang="fr-FR" sz="20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(DZD) </a:t>
            </a:r>
            <a:r>
              <a:rPr lang="fr-FR" sz="20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 aux : </a:t>
            </a:r>
            <a:r>
              <a:rPr i="1" lang="fr-FR" sz="2000">
                <a:solidFill>
                  <a:srgbClr val="E36C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Dollar américain </a:t>
            </a:r>
            <a:r>
              <a:rPr i="1" lang="fr-FR" sz="20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(USD), </a:t>
            </a:r>
            <a:r>
              <a:rPr lang="fr-FR" sz="2000">
                <a:solidFill>
                  <a:srgbClr val="E36C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</a:t>
            </a:r>
            <a:r>
              <a:rPr i="1" lang="fr-FR" sz="2000">
                <a:solidFill>
                  <a:srgbClr val="E36C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Monnaie Européenne </a:t>
            </a:r>
            <a:r>
              <a:rPr i="1" lang="fr-FR" sz="20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(EUR), </a:t>
            </a:r>
            <a:r>
              <a:rPr i="1" lang="fr-FR" sz="2000">
                <a:solidFill>
                  <a:srgbClr val="E36C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Livre Sterling</a:t>
            </a:r>
            <a:r>
              <a:rPr lang="fr-FR" sz="20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fr-FR" sz="20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(GBP), </a:t>
            </a:r>
            <a:r>
              <a:rPr i="1" lang="fr-FR" sz="2000">
                <a:solidFill>
                  <a:srgbClr val="E36C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Yen Japonais </a:t>
            </a:r>
            <a:r>
              <a:rPr lang="fr-FR" sz="20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(JPY),</a:t>
            </a:r>
            <a:r>
              <a:rPr lang="fr-FR" sz="2000">
                <a:solidFill>
                  <a:srgbClr val="0808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basée sur u</a:t>
            </a:r>
            <a:r>
              <a:rPr lang="fr-F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historique de  </a:t>
            </a:r>
            <a:r>
              <a:rPr b="1" lang="fr-F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2862 observations</a:t>
            </a:r>
            <a:r>
              <a:rPr lang="fr-F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Google Shape;152;p17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{3BE4C6B3-09B8-4497-A91C-90F86CB9A22A}</a:tableStyleId>
              </a:tblPr>
              <a:tblGrid>
                <a:gridCol w="1465250"/>
                <a:gridCol w="2169725"/>
                <a:gridCol w="2125675"/>
                <a:gridCol w="2160250"/>
                <a:gridCol w="1259625"/>
              </a:tblGrid>
              <a:tr h="100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Introduction et</a:t>
                      </a:r>
                      <a:r>
                        <a:rPr lang="fr-FR" sz="1600"/>
                        <a:t> Problématique 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Mélange </a:t>
                      </a:r>
                      <a:r>
                        <a:rPr lang="fr-FR" sz="1600"/>
                        <a:t> de modèles Autorégressifs MAR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Modèles MAR-ARCH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Résultats numériques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Conclusions   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53" name="Google Shape;153;p17"/>
          <p:cNvSpPr/>
          <p:nvPr/>
        </p:nvSpPr>
        <p:spPr>
          <a:xfrm>
            <a:off x="395536" y="1412776"/>
            <a:ext cx="1656184" cy="5760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Problématique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971600" y="2204864"/>
            <a:ext cx="7344816" cy="3600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946448" y="2204864"/>
            <a:ext cx="7344816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L'évolution du taux de change peut être vu comme une série chronologique.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Nous avons opté pour la classe de modèles MAR et la classe de modèles MAR-ARCH.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Ces deux classes peuvent exprimer la multimodalité dans la densité des innovations, la volatilité et le regroupement de volatilité, le changement de régime et l'excès de kurtosis.</a:t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6758880" y="630423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Google Shape;161;p18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{3BE4C6B3-09B8-4497-A91C-90F86CB9A22A}</a:tableStyleId>
              </a:tblPr>
              <a:tblGrid>
                <a:gridCol w="1465250"/>
                <a:gridCol w="2169725"/>
                <a:gridCol w="2125675"/>
                <a:gridCol w="2160250"/>
                <a:gridCol w="1259625"/>
              </a:tblGrid>
              <a:tr h="100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Introduction et Problématique </a:t>
                      </a:r>
                      <a:r>
                        <a:rPr b="1" lang="fr-FR" sz="1600">
                          <a:solidFill>
                            <a:srgbClr val="0C0C0C"/>
                          </a:solidFill>
                        </a:rPr>
                        <a:t> 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Mélange </a:t>
                      </a:r>
                      <a:r>
                        <a:rPr lang="fr-FR" sz="1600"/>
                        <a:t> de modèles Autorégressifs MAR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Modèles MAR-ARCH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Résultats numériques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Conclusions   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62" name="Google Shape;162;p18"/>
          <p:cNvSpPr/>
          <p:nvPr/>
        </p:nvSpPr>
        <p:spPr>
          <a:xfrm>
            <a:off x="395536" y="1412776"/>
            <a:ext cx="1368152" cy="5760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Définition 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971600" y="2204864"/>
            <a:ext cx="7344816" cy="410445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899592" y="2276872"/>
            <a:ext cx="6984776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4967" y="3389362"/>
            <a:ext cx="5534025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/>
        </p:nvSpPr>
        <p:spPr>
          <a:xfrm>
            <a:off x="1128428" y="2313713"/>
            <a:ext cx="6971964" cy="7475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753" l="-873" r="-523" t="-245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971600" y="4437112"/>
            <a:ext cx="7344816" cy="161281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8408" l="-828" r="-1326" t="-22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6758880" y="637624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p19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{3BE4C6B3-09B8-4497-A91C-90F86CB9A22A}</a:tableStyleId>
              </a:tblPr>
              <a:tblGrid>
                <a:gridCol w="1465250"/>
                <a:gridCol w="2169725"/>
                <a:gridCol w="2125675"/>
                <a:gridCol w="2160250"/>
                <a:gridCol w="1259625"/>
              </a:tblGrid>
              <a:tr h="100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Introduction et Problématique 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Mélange </a:t>
                      </a:r>
                      <a:r>
                        <a:rPr lang="fr-FR" sz="1600"/>
                        <a:t> de modèles Autorégressifs MAR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Modèles MAR-ARCH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Résultats numériques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Conclusions   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74" name="Google Shape;174;p19"/>
          <p:cNvSpPr/>
          <p:nvPr/>
        </p:nvSpPr>
        <p:spPr>
          <a:xfrm>
            <a:off x="179512" y="1412776"/>
            <a:ext cx="2799928" cy="5760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Propriétés probabilistes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971600" y="2204864"/>
            <a:ext cx="7344816" cy="410445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Espérance conditionnelle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950144" y="2263080"/>
            <a:ext cx="69847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Espérance conditionnelle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48" y="2810545"/>
            <a:ext cx="6531272" cy="105050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/>
        </p:nvSpPr>
        <p:spPr>
          <a:xfrm>
            <a:off x="1259631" y="4365104"/>
            <a:ext cx="35283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971600" y="3731840"/>
            <a:ext cx="36004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Variance conditionnelle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9631" y="4077073"/>
            <a:ext cx="6675289" cy="89286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/>
        </p:nvSpPr>
        <p:spPr>
          <a:xfrm>
            <a:off x="1043607" y="4857876"/>
            <a:ext cx="7920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Où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7703" y="5320607"/>
            <a:ext cx="5199125" cy="46996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/>
          <p:nvPr/>
        </p:nvSpPr>
        <p:spPr>
          <a:xfrm>
            <a:off x="6732240" y="637624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20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{3BE4C6B3-09B8-4497-A91C-90F86CB9A22A}</a:tableStyleId>
              </a:tblPr>
              <a:tblGrid>
                <a:gridCol w="1608125"/>
                <a:gridCol w="2026850"/>
                <a:gridCol w="2125675"/>
                <a:gridCol w="2160250"/>
                <a:gridCol w="1259625"/>
              </a:tblGrid>
              <a:tr h="100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Introduction et Problématique 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Mélange </a:t>
                      </a:r>
                      <a:r>
                        <a:rPr lang="fr-FR" sz="1600"/>
                        <a:t> de modèles Autorégressifs MAR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Modèles MAR-ARCH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Résultats numériques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Conclusions   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89" name="Google Shape;189;p20"/>
          <p:cNvSpPr/>
          <p:nvPr/>
        </p:nvSpPr>
        <p:spPr>
          <a:xfrm>
            <a:off x="179512" y="1412776"/>
            <a:ext cx="2799928" cy="5760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Propriétés probabilistes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971600" y="2204864"/>
            <a:ext cx="7344816" cy="201622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1151620" y="2204864"/>
            <a:ext cx="6984776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971600" y="1880344"/>
            <a:ext cx="7232376" cy="1649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4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93" name="Google Shape;19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3700" y="3188034"/>
            <a:ext cx="3508176" cy="8383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/>
          <p:nvPr/>
        </p:nvSpPr>
        <p:spPr>
          <a:xfrm>
            <a:off x="6758880" y="64533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6542856" y="630423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p21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{3BE4C6B3-09B8-4497-A91C-90F86CB9A22A}</a:tableStyleId>
              </a:tblPr>
              <a:tblGrid>
                <a:gridCol w="1536675"/>
                <a:gridCol w="2098275"/>
                <a:gridCol w="2125675"/>
                <a:gridCol w="2160250"/>
                <a:gridCol w="1259625"/>
              </a:tblGrid>
              <a:tr h="100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Introduction et Problématique 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Mélange </a:t>
                      </a:r>
                      <a:r>
                        <a:rPr lang="fr-FR" sz="1600"/>
                        <a:t> de modèles Autorégressifs MAR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/>
                        <a:t>Modèles MAR-ARCH</a:t>
                      </a:r>
                      <a:endParaRPr b="1" sz="16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Résultats numériques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fr-FR" sz="1600"/>
                        <a:t>Conclusions   </a:t>
                      </a:r>
                      <a:endParaRPr b="1" sz="16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02" name="Google Shape;202;p21"/>
          <p:cNvSpPr/>
          <p:nvPr/>
        </p:nvSpPr>
        <p:spPr>
          <a:xfrm>
            <a:off x="0" y="1357298"/>
            <a:ext cx="4968552" cy="5760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Propriétés probabilistes : Étude de stationnarité</a:t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714348" y="2928934"/>
            <a:ext cx="7344816" cy="316835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0" y="2214554"/>
            <a:ext cx="3240360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Théorème 1 </a:t>
            </a:r>
            <a:r>
              <a:rPr b="1" i="1"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(Wong et Li, 2000)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4102100" y="2965450"/>
            <a:ext cx="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827585" y="2969399"/>
            <a:ext cx="7056783" cy="12926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49" r="-1382" t="-235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07" name="Google Shape;20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3808" y="4094063"/>
            <a:ext cx="3816424" cy="86043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1"/>
          <p:cNvSpPr txBox="1"/>
          <p:nvPr/>
        </p:nvSpPr>
        <p:spPr>
          <a:xfrm>
            <a:off x="827585" y="5153700"/>
            <a:ext cx="6696744" cy="99828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001" r="0" t="-304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