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Meddon"/>
      <p:regular r:id="rId38"/>
    </p:embeddedFont>
    <p:embeddedFont>
      <p:font typeface="Quattrocento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E3BCA8-4C5C-43D7-B58A-274A632B2CD8}">
  <a:tblStyle styleId="{1EE3BCA8-4C5C-43D7-B58A-274A632B2CD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.fntdata"/><Relationship Id="rId20" Type="http://schemas.openxmlformats.org/officeDocument/2006/relationships/slide" Target="slides/slide14.xml"/><Relationship Id="rId42" Type="http://schemas.openxmlformats.org/officeDocument/2006/relationships/font" Target="fonts/QuattrocentoSans-boldItalic.fntdata"/><Relationship Id="rId41" Type="http://schemas.openxmlformats.org/officeDocument/2006/relationships/font" Target="fonts/Quattrocento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QuattrocentoSans-regular.fntdata"/><Relationship Id="rId16" Type="http://schemas.openxmlformats.org/officeDocument/2006/relationships/slide" Target="slides/slide10.xml"/><Relationship Id="rId38" Type="http://schemas.openxmlformats.org/officeDocument/2006/relationships/font" Target="fonts/Meddon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94495fa8e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c94495fa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c94495fa8e_0_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9d8d4b55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c9d8d4b55f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caa8f2f39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caa8f2f390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aa8f2f39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caa8f2f390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aa8f2f3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caa8f2f39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aa8f2f3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caa8f2f390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aa8f2f39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caa8f2f39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aa8f2f39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caa8f2f390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aa8f2f3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</p:txBody>
      </p:sp>
      <p:sp>
        <p:nvSpPr>
          <p:cNvPr id="277" name="Google Shape;277;gcaa8f2f390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caa8f2f39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caa8f2f390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a8f2f39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caa8f2f390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94495fa8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c94495fa8e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af58d8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caf58d8e3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caf58d8e3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caf58d8e33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af58d8e3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caf58d8e33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caf58d8e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caf58d8e33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af58d8e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caf58d8e33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e34fddc1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ce34fddc1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9d8d4b55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7" name="Google Shape;377;gc9d8d4b55f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caf58d8e3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caf58d8e33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af58d8e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caf58d8e33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af58d8e3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caf58d8e33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94495fa8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c94495fa8e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af58d8e3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caf58d8e33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af58d8e3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caf58d8e33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94495fa8e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c94495fa8e_0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94495fa8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c94495fa8e_0_4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9d8d4b55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  <p:sp>
        <p:nvSpPr>
          <p:cNvPr id="137" name="Google Shape;137;gc9d8d4b55f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9d8d4b55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c9d8d4b55f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d8d4b55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c9d8d4b55f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d8d4b55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c9d8d4b55f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7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5.jpg"/><Relationship Id="rId6" Type="http://schemas.openxmlformats.org/officeDocument/2006/relationships/image" Target="../media/image6.gif"/><Relationship Id="rId7" Type="http://schemas.openxmlformats.org/officeDocument/2006/relationships/image" Target="../media/image7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jpg"/><Relationship Id="rId4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jpg"/><Relationship Id="rId4" Type="http://schemas.openxmlformats.org/officeDocument/2006/relationships/image" Target="../media/image4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5143504" y="3804056"/>
            <a:ext cx="36432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9552" y="362769"/>
            <a:ext cx="80724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500826" y="3702163"/>
            <a:ext cx="36432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553200" y="477252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28794" y="5265"/>
            <a:ext cx="53577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000375" y="872476"/>
            <a:ext cx="31434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" sz="20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Parcours de Data Analyst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285720" y="2309123"/>
            <a:ext cx="8578800" cy="1177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1" lang="fr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Analysez les ventes de votre entreprise</a:t>
            </a:r>
            <a:r>
              <a:rPr b="1" i="1" lang="fr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1" sz="3200" u="none" cap="none" strike="noStrik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0" y="3899874"/>
            <a:ext cx="30717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Réalisé par</a:t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fr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ASSAS  Sabah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600" y="181125"/>
            <a:ext cx="1038350" cy="9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3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01" name="Google Shape;201;p23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Fond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939800" y="1795075"/>
            <a:ext cx="291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Analyse univariée</a:t>
            </a: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625" y="2120475"/>
            <a:ext cx="4610201" cy="22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2691525" y="4467300"/>
            <a:ext cx="38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Informations générales sur la vente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" name="Google Shape;212;p24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13" name="Google Shape;213;p24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25" y="1721100"/>
            <a:ext cx="3854950" cy="29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4"/>
          <p:cNvSpPr txBox="1"/>
          <p:nvPr/>
        </p:nvSpPr>
        <p:spPr>
          <a:xfrm>
            <a:off x="4722000" y="2232300"/>
            <a:ext cx="3354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4625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La médiane est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1980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74625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 premier 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quartile est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1971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74625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 troisième quartile est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1987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74625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L'existence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des valeurs aberrantes.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" name="Google Shape;223;p25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24" name="Google Shape;224;p25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3975" y="19227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/>
        </p:nvSpPr>
        <p:spPr>
          <a:xfrm>
            <a:off x="5206200" y="2447700"/>
            <a:ext cx="2883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La proportion des clients qu’ils sont nés avant les années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1947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relativement faible.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 majorité des clients sont nés entre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1975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1982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6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35" name="Google Shape;235;p26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5283375" y="2445500"/>
            <a:ext cx="287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produits les moins chers sont les plus vendus.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Grand écart entre la valeur maximale et les autres valeurs</a:t>
            </a:r>
            <a:r>
              <a:rPr lang="f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00" y="1795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" name="Google Shape;245;p27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46" name="Google Shape;246;p27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75" y="17211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9100" y="4505925"/>
            <a:ext cx="2695575" cy="3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7"/>
          <p:cNvSpPr txBox="1"/>
          <p:nvPr/>
        </p:nvSpPr>
        <p:spPr>
          <a:xfrm>
            <a:off x="5325475" y="2409650"/>
            <a:ext cx="2862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L’indice de gini est faible.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 prix moyen du panier est répartie d’une façon plus au moins égale pour les clients.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28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58" name="Google Shape;258;p28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4572000" y="2502750"/>
            <a:ext cx="349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produits les moins vendus sont de la catégorie 2.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produits les plus vendus sont de la catégorie 0.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3" name="Google Shape;2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25" y="1795075"/>
            <a:ext cx="3804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29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69" name="Google Shape;269;p29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675" y="19205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/>
        </p:nvSpPr>
        <p:spPr>
          <a:xfrm>
            <a:off x="5304425" y="1997525"/>
            <a:ext cx="287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84150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Équilibre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entre les clients féminins et masculins.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30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80" name="Google Shape;280;p30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075" y="192050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0"/>
          <p:cNvSpPr txBox="1"/>
          <p:nvPr/>
        </p:nvSpPr>
        <p:spPr>
          <a:xfrm>
            <a:off x="5185125" y="1815575"/>
            <a:ext cx="2975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3500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de ventes en moins de mars à juillet.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Augmentation du nombre de vente en septembre.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Chute brutale en octobre.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Ré-augmentation en décembre.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Baisse à nouveau les derniers mois.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" name="Google Shape;290;p31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291" name="Google Shape;291;p31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5136025" y="2311375"/>
            <a:ext cx="287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Baisse soudaine du CA après une légère hausse.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Ré-augmentation du CA les derniers mois.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75" y="18552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p32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02" name="Google Shape;302;p32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5107950" y="1920325"/>
            <a:ext cx="3024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Maintien du CA des produits de la catégorie 0 et 2 tout le long de l’année.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 CA des produits de la catégorie 1 amorce une chute en Octobre.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Ré-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augmentation du CA des produits de la catégorie 1 les derniers mois.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050" y="18552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256" y="51197"/>
            <a:ext cx="9180513" cy="75608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6571456" y="481845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217035" y="1430687"/>
            <a:ext cx="5616600" cy="481275"/>
            <a:chOff x="2411760" y="1772816"/>
            <a:chExt cx="5616600" cy="641700"/>
          </a:xfrm>
        </p:grpSpPr>
        <p:sp>
          <p:nvSpPr>
            <p:cNvPr id="77" name="Google Shape;77;p15"/>
            <p:cNvSpPr/>
            <p:nvPr/>
          </p:nvSpPr>
          <p:spPr>
            <a:xfrm>
              <a:off x="2411760" y="1772816"/>
              <a:ext cx="5616600" cy="6417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BDD2EE">
                    <a:alpha val="3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lang="f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</a:t>
              </a:r>
              <a:r>
                <a:rPr b="1" i="0" lang="f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 </a:t>
              </a:r>
              <a:endPara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78" name="Google Shape;7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43174" y="1785926"/>
              <a:ext cx="576064" cy="5153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15"/>
          <p:cNvGrpSpPr/>
          <p:nvPr/>
        </p:nvGrpSpPr>
        <p:grpSpPr>
          <a:xfrm>
            <a:off x="2217035" y="2535341"/>
            <a:ext cx="5616600" cy="481275"/>
            <a:chOff x="2411760" y="3083138"/>
            <a:chExt cx="5616600" cy="641700"/>
          </a:xfrm>
        </p:grpSpPr>
        <p:grpSp>
          <p:nvGrpSpPr>
            <p:cNvPr id="80" name="Google Shape;80;p15"/>
            <p:cNvGrpSpPr/>
            <p:nvPr/>
          </p:nvGrpSpPr>
          <p:grpSpPr>
            <a:xfrm>
              <a:off x="2411760" y="3083138"/>
              <a:ext cx="5616600" cy="641700"/>
              <a:chOff x="2411760" y="3083138"/>
              <a:chExt cx="5616600" cy="641700"/>
            </a:xfrm>
          </p:grpSpPr>
          <p:sp>
            <p:nvSpPr>
              <p:cNvPr id="81" name="Google Shape;81;p15"/>
              <p:cNvSpPr/>
              <p:nvPr/>
            </p:nvSpPr>
            <p:spPr>
              <a:xfrm>
                <a:off x="2411760" y="3083138"/>
                <a:ext cx="5616600" cy="6417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BDD2EE">
                      <a:alpha val="3176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25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lang="f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</a:t>
                </a:r>
                <a:r>
                  <a:rPr b="1" i="0" lang="fr" sz="20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b="1" lang="f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Analyse des données</a:t>
                </a:r>
                <a:endParaRPr b="1" i="0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4472138" y="3193523"/>
                <a:ext cx="184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pic>
          <p:nvPicPr>
            <p:cNvPr descr="http://t3.gstatic.com/images?q=tbn:ANd9GcQQZxGKZjN-f0BZCg7hw5kA20UJhkteoY3T4UOp97NrDo4inDTuZg" id="83" name="Google Shape;83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571736" y="3143248"/>
              <a:ext cx="648072" cy="5760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5"/>
          <p:cNvGrpSpPr/>
          <p:nvPr/>
        </p:nvGrpSpPr>
        <p:grpSpPr>
          <a:xfrm>
            <a:off x="2162122" y="1983012"/>
            <a:ext cx="5671508" cy="481275"/>
            <a:chOff x="2428860" y="2427349"/>
            <a:chExt cx="5671508" cy="641700"/>
          </a:xfrm>
        </p:grpSpPr>
        <p:sp>
          <p:nvSpPr>
            <p:cNvPr id="85" name="Google Shape;85;p15"/>
            <p:cNvSpPr/>
            <p:nvPr/>
          </p:nvSpPr>
          <p:spPr>
            <a:xfrm>
              <a:off x="2483768" y="2427349"/>
              <a:ext cx="5616600" cy="6417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rgbClr val="FFFFFF">
                    <a:alpha val="0"/>
                  </a:srgbClr>
                </a:gs>
                <a:gs pos="50000">
                  <a:srgbClr val="BDD2EE">
                    <a:alpha val="3176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b="1" lang="f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</a:t>
              </a:r>
              <a:r>
                <a:rPr b="1" i="0" lang="f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lang="fr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Nettoyage des données</a:t>
              </a:r>
              <a:r>
                <a:rPr b="1" i="0" lang="fr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86" name="Google Shape;86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28860" y="2428868"/>
              <a:ext cx="720080" cy="6233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5"/>
            <p:cNvSpPr/>
            <p:nvPr/>
          </p:nvSpPr>
          <p:spPr>
            <a:xfrm>
              <a:off x="4283968" y="2555612"/>
              <a:ext cx="1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2217021" y="2925694"/>
            <a:ext cx="5616600" cy="650908"/>
            <a:chOff x="2411760" y="4480917"/>
            <a:chExt cx="5616600" cy="867877"/>
          </a:xfrm>
        </p:grpSpPr>
        <p:grpSp>
          <p:nvGrpSpPr>
            <p:cNvPr id="89" name="Google Shape;89;p15"/>
            <p:cNvGrpSpPr/>
            <p:nvPr/>
          </p:nvGrpSpPr>
          <p:grpSpPr>
            <a:xfrm>
              <a:off x="2411760" y="4480917"/>
              <a:ext cx="5616600" cy="867877"/>
              <a:chOff x="2411760" y="3785810"/>
              <a:chExt cx="5616600" cy="867877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2411760" y="4011987"/>
                <a:ext cx="5616600" cy="6417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BDD2EE">
                      <a:alpha val="3176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25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Times New Roman"/>
                  <a:buNone/>
                </a:pPr>
                <a:r>
                  <a:rPr b="1" lang="fr" sz="20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  Analyse des corrélations</a:t>
                </a:r>
                <a:endParaRPr b="1" i="0" sz="20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635896" y="3785810"/>
                <a:ext cx="1848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1800" u="none" cap="none" strike="noStrik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pic>
          <p:nvPicPr>
            <p:cNvPr descr="C:\Users\Zyneb\Desktop\Tamplates\Models\DBI209\ppt\media\image25.png" id="92" name="Google Shape;92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411762" y="4729715"/>
              <a:ext cx="740653" cy="5760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5"/>
          <p:cNvGrpSpPr/>
          <p:nvPr/>
        </p:nvGrpSpPr>
        <p:grpSpPr>
          <a:xfrm>
            <a:off x="2217035" y="3639995"/>
            <a:ext cx="5616600" cy="486833"/>
            <a:chOff x="2411760" y="5005766"/>
            <a:chExt cx="5616600" cy="649110"/>
          </a:xfrm>
        </p:grpSpPr>
        <p:grpSp>
          <p:nvGrpSpPr>
            <p:cNvPr id="94" name="Google Shape;94;p15"/>
            <p:cNvGrpSpPr/>
            <p:nvPr/>
          </p:nvGrpSpPr>
          <p:grpSpPr>
            <a:xfrm>
              <a:off x="2411760" y="5005766"/>
              <a:ext cx="5616600" cy="649110"/>
              <a:chOff x="2411760" y="4972993"/>
              <a:chExt cx="5616600" cy="64911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411760" y="4980403"/>
                <a:ext cx="5616600" cy="641700"/>
              </a:xfrm>
              <a:prstGeom prst="roundRect">
                <a:avLst>
                  <a:gd fmla="val 0" name="adj"/>
                </a:avLst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0000">
                    <a:srgbClr val="BDD2EE">
                      <a:alpha val="3176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0025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Times New Roman"/>
                  <a:buNone/>
                </a:pPr>
                <a:r>
                  <a:rPr b="1" lang="fr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          </a:t>
                </a:r>
                <a:r>
                  <a:rPr b="1" i="0" lang="fr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Conclusions </a:t>
                </a:r>
                <a:endParaRPr b="1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96" name="Google Shape;96;p1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2500298" y="4972993"/>
                <a:ext cx="642942" cy="5206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7" name="Google Shape;97;p15"/>
            <p:cNvSpPr/>
            <p:nvPr/>
          </p:nvSpPr>
          <p:spPr>
            <a:xfrm>
              <a:off x="3635896" y="5157192"/>
              <a:ext cx="1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2" name="Google Shape;312;p33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13" name="Google Shape;313;p33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bivariée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3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3"/>
          <p:cNvSpPr txBox="1"/>
          <p:nvPr/>
        </p:nvSpPr>
        <p:spPr>
          <a:xfrm>
            <a:off x="1550300" y="3941250"/>
            <a:ext cx="611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6099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➢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Équilibre entre les clients féminins et masculins pour les trois catégories des produits achetés</a:t>
            </a:r>
            <a:r>
              <a:rPr lang="f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650" y="1831650"/>
            <a:ext cx="6172200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" name="Google Shape;323;p34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24" name="Google Shape;324;p34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bivariée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311725" y="4306125"/>
            <a:ext cx="65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Pas d’impact entre le prix de produits et l’âge des clients</a:t>
            </a:r>
            <a:r>
              <a:rPr lang="fr"/>
              <a:t>.</a:t>
            </a:r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925" y="1744900"/>
            <a:ext cx="3810250" cy="264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175" y="1744900"/>
            <a:ext cx="3361775" cy="2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35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36" name="Google Shape;336;p35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univariée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000" y="1740450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5"/>
          <p:cNvSpPr txBox="1"/>
          <p:nvPr/>
        </p:nvSpPr>
        <p:spPr>
          <a:xfrm>
            <a:off x="5248275" y="2523825"/>
            <a:ext cx="2561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26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Forte présence pour les clients entre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ans et </a:t>
            </a:r>
            <a:r>
              <a:rPr lang="fr"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ans.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36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47" name="Google Shape;347;p36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bivariée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6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6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875" y="17950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6"/>
          <p:cNvSpPr txBox="1"/>
          <p:nvPr/>
        </p:nvSpPr>
        <p:spPr>
          <a:xfrm>
            <a:off x="5185150" y="2272550"/>
            <a:ext cx="287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3200" lvl="0" marL="179999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➢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 clients entre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et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ans sont ceux qui achètent beaucoup  de produits de la catégorie 0.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clients de plus de </a:t>
            </a:r>
            <a:r>
              <a:rPr lang="fr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ans n’achètent pas de produits de la catégorie 2.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7" name="Google Shape;357;p37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58" name="Google Shape;358;p37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multivariée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7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275" y="1779975"/>
            <a:ext cx="4813324" cy="2947175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63" name="Google Shape;363;p37"/>
          <p:cNvSpPr txBox="1"/>
          <p:nvPr/>
        </p:nvSpPr>
        <p:spPr>
          <a:xfrm>
            <a:off x="5907900" y="2327325"/>
            <a:ext cx="218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Les hommes achètent plus de produits de la catégorie 0 que les femmes.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" name="Google Shape;368;p38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69" name="Google Shape;369;p38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multivariée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8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800" y="1686338"/>
            <a:ext cx="3429000" cy="3211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8"/>
          <p:cNvSpPr txBox="1"/>
          <p:nvPr/>
        </p:nvSpPr>
        <p:spPr>
          <a:xfrm>
            <a:off x="4920025" y="2571750"/>
            <a:ext cx="308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fr"/>
              <a:t>Plus la taille du panier augmente plus l’âge des clients </a:t>
            </a:r>
            <a:r>
              <a:rPr lang="fr"/>
              <a:t>rajeuni</a:t>
            </a:r>
            <a:r>
              <a:rPr lang="fr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39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80" name="Google Shape;380;p39"/>
          <p:cNvSpPr/>
          <p:nvPr/>
        </p:nvSpPr>
        <p:spPr>
          <a:xfrm>
            <a:off x="395525" y="1059575"/>
            <a:ext cx="43335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Corrélation entre deux variables qualitatives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9"/>
          <p:cNvSpPr/>
          <p:nvPr/>
        </p:nvSpPr>
        <p:spPr>
          <a:xfrm>
            <a:off x="760150" y="16747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39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00" y="1824675"/>
            <a:ext cx="4114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9"/>
          <p:cNvSpPr txBox="1"/>
          <p:nvPr/>
        </p:nvSpPr>
        <p:spPr>
          <a:xfrm>
            <a:off x="5718425" y="2018575"/>
            <a:ext cx="21336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9"/>
          <p:cNvSpPr txBox="1"/>
          <p:nvPr/>
        </p:nvSpPr>
        <p:spPr>
          <a:xfrm>
            <a:off x="5606175" y="2278225"/>
            <a:ext cx="220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➢"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Pas de corrélation entre le sexe des clients et les catégories des produits achetés.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0" name="Google Shape;390;p40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391" name="Google Shape;391;p40"/>
          <p:cNvSpPr/>
          <p:nvPr/>
        </p:nvSpPr>
        <p:spPr>
          <a:xfrm>
            <a:off x="395525" y="1059575"/>
            <a:ext cx="44949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Corrélation entre deux variables quantitatives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0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0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0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1066125" y="1772975"/>
            <a:ext cx="63714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La corrélation entre l'âge des clients et le </a:t>
            </a: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montant</a:t>
            </a: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 total des achats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1066125" y="2571750"/>
            <a:ext cx="5971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La corrélation entre l'âge des clients et la fréquence d’achat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7" name="Google Shape;39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700" y="3099038"/>
            <a:ext cx="303847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0"/>
          <p:cNvSpPr txBox="1"/>
          <p:nvPr/>
        </p:nvSpPr>
        <p:spPr>
          <a:xfrm>
            <a:off x="1066125" y="3576350"/>
            <a:ext cx="55575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50">
                <a:solidFill>
                  <a:schemeClr val="dk1"/>
                </a:solidFill>
                <a:highlight>
                  <a:srgbClr val="FFFFFF"/>
                </a:highlight>
              </a:rPr>
              <a:t>La corrélation entre l'âge des clients et la taille du panier moyen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0"/>
          <p:cNvSpPr txBox="1"/>
          <p:nvPr/>
        </p:nvSpPr>
        <p:spPr>
          <a:xfrm>
            <a:off x="4504475" y="3061450"/>
            <a:ext cx="3711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Corrélation négative modérée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0" name="Google Shape;400;p40"/>
          <p:cNvSpPr txBox="1"/>
          <p:nvPr/>
        </p:nvSpPr>
        <p:spPr>
          <a:xfrm>
            <a:off x="4504475" y="4063325"/>
            <a:ext cx="2561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5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Corrélation négative modérée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504475" y="2151900"/>
            <a:ext cx="2628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5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Forte corrélation négative</a:t>
            </a:r>
            <a:endParaRPr/>
          </a:p>
        </p:txBody>
      </p:sp>
      <p:pic>
        <p:nvPicPr>
          <p:cNvPr id="402" name="Google Shape;40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475" y="2179575"/>
            <a:ext cx="26670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813" y="4107350"/>
            <a:ext cx="26003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Google Shape;408;p41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409" name="Google Shape;409;p41"/>
          <p:cNvSpPr/>
          <p:nvPr/>
        </p:nvSpPr>
        <p:spPr>
          <a:xfrm>
            <a:off x="395525" y="1059575"/>
            <a:ext cx="69228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Corrélation entre une variable quantitative et une variable qualitative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1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1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875" y="1761500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1225" y="4425475"/>
            <a:ext cx="2662425" cy="3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1"/>
          <p:cNvSpPr txBox="1"/>
          <p:nvPr/>
        </p:nvSpPr>
        <p:spPr>
          <a:xfrm>
            <a:off x="5044775" y="2257150"/>
            <a:ext cx="310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La</a:t>
            </a: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différence d’âge des clients selon la catégorie des produits achetés.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L'âge des clients achetant des produits de la catégorie 01 est plus élevé et plus dispersé que  l’âge des clients achetant des produits de la catégorie 0 ou 2.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8415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➢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Faible corrélation.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" name="Google Shape;420;p42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C0C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</a:tr>
            </a:tbl>
          </a:graphicData>
        </a:graphic>
      </p:graphicFrame>
      <p:sp>
        <p:nvSpPr>
          <p:cNvPr id="421" name="Google Shape;421;p42"/>
          <p:cNvSpPr/>
          <p:nvPr/>
        </p:nvSpPr>
        <p:spPr>
          <a:xfrm>
            <a:off x="395525" y="1059575"/>
            <a:ext cx="2235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2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42"/>
          <p:cNvSpPr txBox="1"/>
          <p:nvPr/>
        </p:nvSpPr>
        <p:spPr>
          <a:xfrm>
            <a:off x="768800" y="165365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913575" y="1730875"/>
            <a:ext cx="74853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On peut conclure que: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➢"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produits les plus vendus sont de la catégorie 0.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3600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➢"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produits les moins chers sont les plus vendus.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➢"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prix moyen du panier est répartie d’une façon plus au moins égale pour les clients.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➢"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CA des produits de la catégorie 1 amorce une chute en Octobre.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➢"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Équilibre entre les clients féminins et masculins pour les trois catégories.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➢"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clients entre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40 </a:t>
            </a: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et 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ans sont ceux qui achètent beaucoup  de produits de la catégorie 0.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7800" lvl="0" marL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➢"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clients de plus de </a:t>
            </a:r>
            <a:r>
              <a:rPr lang="fr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ans n’achètent pas de produits de la catégorie 2.</a:t>
            </a:r>
            <a:endParaRPr sz="13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6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03" name="Google Shape;103;p16"/>
          <p:cNvSpPr/>
          <p:nvPr/>
        </p:nvSpPr>
        <p:spPr>
          <a:xfrm>
            <a:off x="395536" y="1059582"/>
            <a:ext cx="16563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Présentation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971600" y="1653648"/>
            <a:ext cx="7344900" cy="312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971600" y="1707654"/>
            <a:ext cx="69849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079612" y="1694520"/>
            <a:ext cx="71289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L’analyse de données est une composante essentielle de l’entreprise d’aujourd’hui. En effet, il en </a:t>
            </a: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résulte</a:t>
            </a: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deux effets majeurs</a:t>
            </a: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Georgia"/>
              <a:buChar char="-"/>
            </a:pP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L'amélioration de l’organisation au sein de l’entreprise</a:t>
            </a: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Font typeface="Georgia"/>
              <a:buChar char="-"/>
            </a:pPr>
            <a:r>
              <a:rPr lang="fr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L’optimisation de la connaissance client.</a:t>
            </a:r>
            <a:endParaRPr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43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   </a:t>
                      </a:r>
                      <a:r>
                        <a:rPr lang="fr" sz="1200"/>
                        <a:t>Introduction 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 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431" name="Google Shape;431;p43"/>
          <p:cNvSpPr txBox="1"/>
          <p:nvPr/>
        </p:nvSpPr>
        <p:spPr>
          <a:xfrm>
            <a:off x="652125" y="791050"/>
            <a:ext cx="79995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fr" sz="6800">
                <a:solidFill>
                  <a:srgbClr val="1D1B10"/>
                </a:solidFill>
                <a:latin typeface="Meddon"/>
                <a:ea typeface="Meddon"/>
                <a:cs typeface="Meddon"/>
                <a:sym typeface="Meddon"/>
              </a:rPr>
              <a:t>Merci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fr" sz="6800">
                <a:solidFill>
                  <a:srgbClr val="1D1B10"/>
                </a:solidFill>
                <a:latin typeface="Meddon"/>
                <a:ea typeface="Meddon"/>
                <a:cs typeface="Meddon"/>
                <a:sym typeface="Meddon"/>
              </a:rPr>
              <a:t>         de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fr" sz="6800">
                <a:solidFill>
                  <a:srgbClr val="1D1B10"/>
                </a:solidFill>
                <a:latin typeface="Meddon"/>
                <a:ea typeface="Meddon"/>
                <a:cs typeface="Meddon"/>
                <a:sym typeface="Meddon"/>
              </a:rPr>
              <a:t>Votre                     attention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6" name="Google Shape;436;p44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536675"/>
                <a:gridCol w="209827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  </a:t>
                      </a:r>
                      <a:r>
                        <a:rPr lang="fr" sz="1200"/>
                        <a:t>Introduction 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 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437" name="Google Shape;437;p44"/>
          <p:cNvSpPr txBox="1"/>
          <p:nvPr/>
        </p:nvSpPr>
        <p:spPr>
          <a:xfrm>
            <a:off x="928662" y="1001402"/>
            <a:ext cx="4671900" cy="19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sz="7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R.CHAID\Dropbox\PFE\SLIDES\images et logos\questions.jpg" id="438" name="Google Shape;4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75" y="1997076"/>
            <a:ext cx="9144000" cy="310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7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13" name="Google Shape;113;p17"/>
          <p:cNvSpPr/>
          <p:nvPr/>
        </p:nvSpPr>
        <p:spPr>
          <a:xfrm>
            <a:off x="395525" y="1059575"/>
            <a:ext cx="34074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de la forme des données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971600" y="1707654"/>
            <a:ext cx="69849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Découverte de la base des données: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079600" y="3293738"/>
            <a:ext cx="71289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Type des variables: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00" y="3749063"/>
            <a:ext cx="6876699" cy="10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450" y="2155650"/>
            <a:ext cx="3592851" cy="10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9025" y="2155650"/>
            <a:ext cx="1773825" cy="10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6">
            <a:alphaModFix/>
          </a:blip>
          <a:srcRect b="5120" l="0" r="0" t="-5120"/>
          <a:stretch/>
        </p:blipFill>
        <p:spPr>
          <a:xfrm>
            <a:off x="6493725" y="2085075"/>
            <a:ext cx="1773825" cy="11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8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27" name="Google Shape;127;p18"/>
          <p:cNvSpPr/>
          <p:nvPr/>
        </p:nvSpPr>
        <p:spPr>
          <a:xfrm>
            <a:off x="395525" y="1059575"/>
            <a:ext cx="34074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des valeurs aberrantes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876675" y="1721650"/>
            <a:ext cx="74031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25" y="1720638"/>
            <a:ext cx="1619250" cy="14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565975" y="2202450"/>
            <a:ext cx="30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2899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Le</a:t>
            </a: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prix</a:t>
            </a: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 minimum est négatif.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3598475" y="3359550"/>
            <a:ext cx="3407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La variable date contient les dates des tests.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La présence des clients ct_0 et ct_1 dans toutes les lignes où ils ont fait des tests.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69999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l’utilisation de produit T_0 pour les tests.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525" y="3325013"/>
            <a:ext cx="2477000" cy="1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19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40" name="Google Shape;140;p19"/>
          <p:cNvSpPr/>
          <p:nvPr/>
        </p:nvSpPr>
        <p:spPr>
          <a:xfrm>
            <a:off x="395525" y="1059575"/>
            <a:ext cx="34074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des valeurs aberrantes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876675" y="1721650"/>
            <a:ext cx="7403100" cy="3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38" y="2362338"/>
            <a:ext cx="1988575" cy="18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3690500" y="2362350"/>
            <a:ext cx="4287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3600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Les deux clients ct_0 et ct_1  juste pour faire les tests.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3600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L'existence des clients ct_0 et ct_1 dans le tableau df_clients.</a:t>
            </a: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360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3600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➢"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 produit T_0 n’est pas dans la liste des produits.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075" y="1721650"/>
            <a:ext cx="4820726" cy="54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075" y="4320025"/>
            <a:ext cx="3796225" cy="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20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53" name="Google Shape;153;p20"/>
          <p:cNvSpPr/>
          <p:nvPr/>
        </p:nvSpPr>
        <p:spPr>
          <a:xfrm>
            <a:off x="395525" y="1059575"/>
            <a:ext cx="34074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des valeurs manquantes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876675" y="1721650"/>
            <a:ext cx="74031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775" y="2124075"/>
            <a:ext cx="1069950" cy="10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981925" y="1758950"/>
            <a:ext cx="34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Georgia"/>
                <a:ea typeface="Georgia"/>
                <a:cs typeface="Georgia"/>
                <a:sym typeface="Georgia"/>
              </a:rPr>
              <a:t>Le nombre des valeurs manquantes: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950" y="3527250"/>
            <a:ext cx="4594976" cy="12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919950" y="3183400"/>
            <a:ext cx="669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fr" sz="1300">
                <a:latin typeface="Georgia"/>
                <a:ea typeface="Georgia"/>
                <a:cs typeface="Georgia"/>
                <a:sym typeface="Georgia"/>
              </a:rPr>
              <a:t>Les raisons de 124 valeurs manquantes dans les variables “categ” et “price”:</a:t>
            </a:r>
            <a:r>
              <a:rPr lang="fr">
                <a:latin typeface="Georgia"/>
                <a:ea typeface="Georgia"/>
                <a:cs typeface="Georgia"/>
                <a:sym typeface="Georgia"/>
              </a:rPr>
              <a:t> 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5493875" y="3962300"/>
            <a:ext cx="491100" cy="182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942975" y="3660575"/>
            <a:ext cx="2336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le produit 0_2245 apparaît dans le tableau df_vente et non dans le tableau  df_produit.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21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68" name="Google Shape;168;p21"/>
          <p:cNvSpPr/>
          <p:nvPr/>
        </p:nvSpPr>
        <p:spPr>
          <a:xfrm>
            <a:off x="395525" y="1059575"/>
            <a:ext cx="34074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des valeurs manquantes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76675" y="1721650"/>
            <a:ext cx="7403100" cy="29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4974613" y="2335550"/>
            <a:ext cx="491100" cy="182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5547700" y="2233900"/>
            <a:ext cx="23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89999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❏"/>
            </a:pP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21 clients enregistrés n'ont acheté aucun produit</a:t>
            </a:r>
            <a:r>
              <a:rPr lang="fr" sz="12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725" y="1956450"/>
            <a:ext cx="3996900" cy="9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/>
          <p:nvPr/>
        </p:nvSpPr>
        <p:spPr>
          <a:xfrm>
            <a:off x="876675" y="3093063"/>
            <a:ext cx="625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raisons de 43 valeurs manquantes dans les variables “date” et “session_id”: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725" y="3673975"/>
            <a:ext cx="3996899" cy="8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4974625" y="4053088"/>
            <a:ext cx="491100" cy="182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547700" y="3632500"/>
            <a:ext cx="255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❏"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21 clients enregistrés n'ont acheté aucun produit.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61925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❏"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22 produits n'ont pas encore vendu. 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22"/>
          <p:cNvGraphicFramePr/>
          <p:nvPr/>
        </p:nvGraphicFramePr>
        <p:xfrm>
          <a:off x="-3651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{1EE3BCA8-4C5C-43D7-B58A-274A632B2CD8}</a:tableStyleId>
              </a:tblPr>
              <a:tblGrid>
                <a:gridCol w="1296150"/>
                <a:gridCol w="2338825"/>
                <a:gridCol w="2125675"/>
                <a:gridCol w="2160250"/>
                <a:gridCol w="1259625"/>
              </a:tblGrid>
              <a:tr h="75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  </a:t>
                      </a:r>
                      <a:r>
                        <a:rPr lang="fr" sz="1200" u="none" cap="none" strike="noStrike"/>
                        <a:t>Introduction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Nettoyage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Analyse des données</a:t>
                      </a:r>
                      <a:endParaRPr b="1" sz="1200">
                        <a:solidFill>
                          <a:srgbClr val="0C0C0C"/>
                        </a:solidFill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Analyse des corrélations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fr" sz="1200"/>
                        <a:t>Conclusions </a:t>
                      </a:r>
                      <a:endParaRPr b="1" sz="1200">
                        <a:solidFill>
                          <a:srgbClr val="0C0C0C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91450" marL="91450" anchor="ctr"/>
                </a:tc>
              </a:tr>
            </a:tbl>
          </a:graphicData>
        </a:graphic>
      </p:graphicFrame>
      <p:sp>
        <p:nvSpPr>
          <p:cNvPr id="184" name="Google Shape;184;p22"/>
          <p:cNvSpPr/>
          <p:nvPr/>
        </p:nvSpPr>
        <p:spPr>
          <a:xfrm>
            <a:off x="395525" y="1059575"/>
            <a:ext cx="3407400" cy="432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Analyse des valeurs manquantes</a:t>
            </a:r>
            <a:r>
              <a:rPr b="0" i="0" lang="f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876675" y="1653650"/>
            <a:ext cx="7440000" cy="32769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895125" y="1721100"/>
            <a:ext cx="7403100" cy="3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6542856" y="478218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fr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200" u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4974613" y="2543713"/>
            <a:ext cx="491100" cy="182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5547700" y="2435863"/>
            <a:ext cx="2336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89999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❏"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22 produits n'ont pas encore vendu. 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977725" y="1721100"/>
            <a:ext cx="625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Les raisons de 22 valeurs manquantes dans les variables “sex” et “birth”:</a:t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4974625" y="4053088"/>
            <a:ext cx="491100" cy="1824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5547700" y="3933275"/>
            <a:ext cx="255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8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Char char="❏"/>
            </a:pPr>
            <a:r>
              <a:rPr lang="fr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21 clients enregistrés n'ont acheté aucun produit.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50" y="2115350"/>
            <a:ext cx="3875650" cy="10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977725" y="3269175"/>
            <a:ext cx="56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Les raisons de 21 valeurs manquantes dans la variable “id_prod”: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125" y="3690775"/>
            <a:ext cx="3908501" cy="10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