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Arvo"/>
      <p:regular r:id="rId45"/>
      <p:bold r:id="rId46"/>
      <p:italic r:id="rId47"/>
      <p:boldItalic r:id="rId48"/>
    </p:embeddedFont>
    <p:embeddedFont>
      <p:font typeface="Roboto Condensed"/>
      <p:regular r:id="rId49"/>
      <p:bold r:id="rId50"/>
      <p:italic r:id="rId51"/>
      <p:boldItalic r:id="rId52"/>
    </p:embeddedFont>
    <p:embeddedFont>
      <p:font typeface="Roboto Condensed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Arvo-bold.fntdata"/><Relationship Id="rId45" Type="http://schemas.openxmlformats.org/officeDocument/2006/relationships/font" Target="fonts/Arv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Arvo-boldItalic.fntdata"/><Relationship Id="rId47" Type="http://schemas.openxmlformats.org/officeDocument/2006/relationships/font" Target="fonts/Arvo-italic.fntdata"/><Relationship Id="rId49" Type="http://schemas.openxmlformats.org/officeDocument/2006/relationships/font" Target="fonts/RobotoCondense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Condensed-italic.fntdata"/><Relationship Id="rId50" Type="http://schemas.openxmlformats.org/officeDocument/2006/relationships/font" Target="fonts/RobotoCondensed-bold.fntdata"/><Relationship Id="rId53" Type="http://schemas.openxmlformats.org/officeDocument/2006/relationships/font" Target="fonts/RobotoCondensedLight-regular.fntdata"/><Relationship Id="rId52" Type="http://schemas.openxmlformats.org/officeDocument/2006/relationships/font" Target="fonts/RobotoCondensed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CondensedLight-italic.fntdata"/><Relationship Id="rId10" Type="http://schemas.openxmlformats.org/officeDocument/2006/relationships/slide" Target="slides/slide4.xml"/><Relationship Id="rId54" Type="http://schemas.openxmlformats.org/officeDocument/2006/relationships/font" Target="fonts/RobotoCondensed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RobotoCondensed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b9ed9a47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e9b9ed9a47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9b9ed9a47_2_8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e9b9ed9a47_2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9b9ed9a47_2_8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e9b9ed9a47_2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9b9ed9a47_2_8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e9b9ed9a47_2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9b9ed9a47_2_8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e9b9ed9a47_2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9b9ed9a47_2_8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e9b9ed9a47_2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9b9ed9a47_2_9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e9b9ed9a47_2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9b9ed9a47_2_9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e9b9ed9a47_2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b0515ad0b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eb0515ad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b0515ad0b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eb0515a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b0515ad0b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eb0515ad0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9b9ed9a47_2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e9b9ed9a47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b0515ad0b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eb0515ad0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b0515ad0b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eb0515ad0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b0515ad0b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eb0515ad0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d2dc70fc5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ed2dc70f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d2dc70fc5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ed2dc70f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d2dc70fc5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ed2dc70fc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d2dc70fc5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ed2dc70f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ed2dc70fc5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ed2dc70fc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d2dc70fc5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ed2dc70fc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d2dc70fc5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ed2dc70fc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9b9ed9a47_2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e9b9ed9a47_2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d2dc70fc5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ed2dc70fc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d2dc70fc5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ed2dc70fc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d2dc70fc5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ed2dc70fc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d2dc70fc5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ed2dc70fc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d2dc70fc5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ed2dc70fc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e42c1f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ee42c1f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ee42c1f398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ee42c1f3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e42c1f398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ee42c1f3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e42c1f398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gee42c1f39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9b9ed9a47_2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e9b9ed9a47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9b9ed9a47_2_6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e9b9ed9a47_2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9b9ed9a47_2_8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e9b9ed9a47_2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b9ed9a47_2_7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e9b9ed9a47_2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b9ed9a47_2_7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e9b9ed9a47_2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9b9ed9a47_2_8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e9b9ed9a47_2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8" name="Google Shape;58;p1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9" name="Google Shape;59;p1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 flipH="1" rot="10800000">
            <a:off x="0" y="1090762"/>
            <a:ext cx="8847502" cy="2961974"/>
            <a:chOff x="-8178042" y="-4493254"/>
            <a:chExt cx="19483597" cy="6522736"/>
          </a:xfrm>
        </p:grpSpPr>
        <p:sp>
          <p:nvSpPr>
            <p:cNvPr id="62" name="Google Shape;62;p1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65" name="Google Shape;65;p14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Google Shape;66;p14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" name="Google Shape;69;p14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76" name="Google Shape;76;p1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77" name="Google Shape;77;p1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9" name="Google Shape;79;p16"/>
          <p:cNvGrpSpPr/>
          <p:nvPr/>
        </p:nvGrpSpPr>
        <p:grpSpPr>
          <a:xfrm flipH="1" rot="10800000">
            <a:off x="0" y="1090762"/>
            <a:ext cx="8847502" cy="2961974"/>
            <a:chOff x="-8178042" y="-4493254"/>
            <a:chExt cx="19483597" cy="6522736"/>
          </a:xfrm>
        </p:grpSpPr>
        <p:sp>
          <p:nvSpPr>
            <p:cNvPr id="80" name="Google Shape;80;p1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2" name="Google Shape;82;p16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83" name="Google Shape;83;p16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16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85" name="Google Shape;85;p16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" name="Google Shape;87;p16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90" name="Google Shape;90;p17"/>
          <p:cNvGrpSpPr/>
          <p:nvPr/>
        </p:nvGrpSpPr>
        <p:grpSpPr>
          <a:xfrm>
            <a:off x="6946841" y="4472722"/>
            <a:ext cx="2202829" cy="670795"/>
            <a:chOff x="5575241" y="4472722"/>
            <a:chExt cx="2202829" cy="670795"/>
          </a:xfrm>
        </p:grpSpPr>
        <p:sp>
          <p:nvSpPr>
            <p:cNvPr id="91" name="Google Shape;91;p17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" name="Google Shape;92;p17"/>
            <p:cNvGrpSpPr/>
            <p:nvPr/>
          </p:nvGrpSpPr>
          <p:grpSpPr>
            <a:xfrm flipH="1">
              <a:off x="5734849" y="4472722"/>
              <a:ext cx="2040837" cy="670795"/>
              <a:chOff x="1297953" y="330075"/>
              <a:chExt cx="5169294" cy="1699505"/>
            </a:xfrm>
          </p:grpSpPr>
          <p:sp>
            <p:nvSpPr>
              <p:cNvPr id="93" name="Google Shape;93;p1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17"/>
            <p:cNvGrpSpPr/>
            <p:nvPr/>
          </p:nvGrpSpPr>
          <p:grpSpPr>
            <a:xfrm flipH="1">
              <a:off x="5578208" y="4646737"/>
              <a:ext cx="2199862" cy="304563"/>
              <a:chOff x="-5827152" y="330075"/>
              <a:chExt cx="12276017" cy="1699568"/>
            </a:xfrm>
          </p:grpSpPr>
          <p:sp>
            <p:nvSpPr>
              <p:cNvPr id="96" name="Google Shape;96;p1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" name="Google Shape;98;p17"/>
          <p:cNvGrpSpPr/>
          <p:nvPr/>
        </p:nvGrpSpPr>
        <p:grpSpPr>
          <a:xfrm rot="10800000">
            <a:off x="-8" y="-3"/>
            <a:ext cx="2202829" cy="670795"/>
            <a:chOff x="5575241" y="4472722"/>
            <a:chExt cx="2202829" cy="670795"/>
          </a:xfrm>
        </p:grpSpPr>
        <p:sp>
          <p:nvSpPr>
            <p:cNvPr id="99" name="Google Shape;99;p17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" name="Google Shape;100;p17"/>
            <p:cNvGrpSpPr/>
            <p:nvPr/>
          </p:nvGrpSpPr>
          <p:grpSpPr>
            <a:xfrm flipH="1">
              <a:off x="5734849" y="4472722"/>
              <a:ext cx="2040837" cy="670795"/>
              <a:chOff x="1297953" y="330075"/>
              <a:chExt cx="5169294" cy="1699505"/>
            </a:xfrm>
          </p:grpSpPr>
          <p:sp>
            <p:nvSpPr>
              <p:cNvPr id="101" name="Google Shape;101;p1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17"/>
            <p:cNvGrpSpPr/>
            <p:nvPr/>
          </p:nvGrpSpPr>
          <p:grpSpPr>
            <a:xfrm flipH="1">
              <a:off x="5578208" y="4646737"/>
              <a:ext cx="2199862" cy="304563"/>
              <a:chOff x="-5827152" y="330075"/>
              <a:chExt cx="12276017" cy="1699568"/>
            </a:xfrm>
          </p:grpSpPr>
          <p:sp>
            <p:nvSpPr>
              <p:cNvPr id="104" name="Google Shape;104;p1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8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08" name="Google Shape;108;p1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9" name="Google Shape;109;p18"/>
            <p:cNvGrpSpPr/>
            <p:nvPr/>
          </p:nvGrpSpPr>
          <p:grpSpPr>
            <a:xfrm flipH="1" rot="10800000">
              <a:off x="2" y="40"/>
              <a:ext cx="6756166" cy="1327314"/>
              <a:chOff x="-2168137" y="330075"/>
              <a:chExt cx="8650661" cy="1699506"/>
            </a:xfrm>
          </p:grpSpPr>
          <p:sp>
            <p:nvSpPr>
              <p:cNvPr id="110" name="Google Shape;110;p1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1" name="Google Shape;111;p18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2" name="Google Shape;112;p18"/>
            <p:cNvGrpSpPr/>
            <p:nvPr/>
          </p:nvGrpSpPr>
          <p:grpSpPr>
            <a:xfrm flipH="1" rot="10800000">
              <a:off x="-3" y="381007"/>
              <a:ext cx="7072430" cy="771743"/>
              <a:chOff x="-9092084" y="330075"/>
              <a:chExt cx="15574608" cy="1699501"/>
            </a:xfrm>
          </p:grpSpPr>
          <p:sp>
            <p:nvSpPr>
              <p:cNvPr id="113" name="Google Shape;113;p1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4" name="Google Shape;114;p18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5" name="Google Shape;115;p18"/>
          <p:cNvGrpSpPr/>
          <p:nvPr/>
        </p:nvGrpSpPr>
        <p:grpSpPr>
          <a:xfrm>
            <a:off x="6946841" y="4472722"/>
            <a:ext cx="2202829" cy="670795"/>
            <a:chOff x="5575241" y="4472722"/>
            <a:chExt cx="2202829" cy="670795"/>
          </a:xfrm>
        </p:grpSpPr>
        <p:sp>
          <p:nvSpPr>
            <p:cNvPr id="116" name="Google Shape;116;p18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" name="Google Shape;117;p18"/>
            <p:cNvGrpSpPr/>
            <p:nvPr/>
          </p:nvGrpSpPr>
          <p:grpSpPr>
            <a:xfrm flipH="1">
              <a:off x="5734849" y="4472722"/>
              <a:ext cx="2040837" cy="670795"/>
              <a:chOff x="1297953" y="330075"/>
              <a:chExt cx="5169294" cy="1699505"/>
            </a:xfrm>
          </p:grpSpPr>
          <p:sp>
            <p:nvSpPr>
              <p:cNvPr id="118" name="Google Shape;118;p18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18"/>
            <p:cNvGrpSpPr/>
            <p:nvPr/>
          </p:nvGrpSpPr>
          <p:grpSpPr>
            <a:xfrm flipH="1">
              <a:off x="5578208" y="4646737"/>
              <a:ext cx="2199862" cy="304563"/>
              <a:chOff x="-5827152" y="330075"/>
              <a:chExt cx="12276017" cy="1699568"/>
            </a:xfrm>
          </p:grpSpPr>
          <p:sp>
            <p:nvSpPr>
              <p:cNvPr id="121" name="Google Shape;121;p1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" name="Google Shape;123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4396123" y="1537987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29" name="Google Shape;129;p1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30" name="Google Shape;130;p19"/>
            <p:cNvGrpSpPr/>
            <p:nvPr/>
          </p:nvGrpSpPr>
          <p:grpSpPr>
            <a:xfrm flipH="1" rot="10800000">
              <a:off x="2" y="40"/>
              <a:ext cx="6756166" cy="1327314"/>
              <a:chOff x="-2168137" y="330075"/>
              <a:chExt cx="8650661" cy="1699506"/>
            </a:xfrm>
          </p:grpSpPr>
          <p:sp>
            <p:nvSpPr>
              <p:cNvPr id="131" name="Google Shape;131;p19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1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3" name="Google Shape;133;p19"/>
            <p:cNvGrpSpPr/>
            <p:nvPr/>
          </p:nvGrpSpPr>
          <p:grpSpPr>
            <a:xfrm flipH="1" rot="10800000">
              <a:off x="-3" y="381007"/>
              <a:ext cx="7072430" cy="771743"/>
              <a:chOff x="-9092084" y="330075"/>
              <a:chExt cx="15574608" cy="1699501"/>
            </a:xfrm>
          </p:grpSpPr>
          <p:sp>
            <p:nvSpPr>
              <p:cNvPr id="134" name="Google Shape;134;p1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6" name="Google Shape;136;p19"/>
          <p:cNvGrpSpPr/>
          <p:nvPr/>
        </p:nvGrpSpPr>
        <p:grpSpPr>
          <a:xfrm>
            <a:off x="6946841" y="4472722"/>
            <a:ext cx="2202829" cy="670795"/>
            <a:chOff x="5575241" y="4472722"/>
            <a:chExt cx="2202829" cy="670795"/>
          </a:xfrm>
        </p:grpSpPr>
        <p:sp>
          <p:nvSpPr>
            <p:cNvPr id="137" name="Google Shape;137;p1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" name="Google Shape;138;p19"/>
            <p:cNvGrpSpPr/>
            <p:nvPr/>
          </p:nvGrpSpPr>
          <p:grpSpPr>
            <a:xfrm flipH="1">
              <a:off x="5734849" y="4472722"/>
              <a:ext cx="2040837" cy="670795"/>
              <a:chOff x="1297953" y="330075"/>
              <a:chExt cx="5169294" cy="1699505"/>
            </a:xfrm>
          </p:grpSpPr>
          <p:sp>
            <p:nvSpPr>
              <p:cNvPr id="139" name="Google Shape;139;p19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" name="Google Shape;141;p19"/>
            <p:cNvGrpSpPr/>
            <p:nvPr/>
          </p:nvGrpSpPr>
          <p:grpSpPr>
            <a:xfrm flipH="1">
              <a:off x="5578208" y="4646737"/>
              <a:ext cx="2199862" cy="304563"/>
              <a:chOff x="-5827152" y="330075"/>
              <a:chExt cx="12276017" cy="1699568"/>
            </a:xfrm>
          </p:grpSpPr>
          <p:sp>
            <p:nvSpPr>
              <p:cNvPr id="142" name="Google Shape;142;p1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4" name="Google Shape;144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48" name="Google Shape;148;p20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49" name="Google Shape;149;p20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51" name="Google Shape;151;p20"/>
          <p:cNvGrpSpPr/>
          <p:nvPr/>
        </p:nvGrpSpPr>
        <p:grpSpPr>
          <a:xfrm flipH="1" rot="10800000">
            <a:off x="0" y="1090762"/>
            <a:ext cx="8847502" cy="2961974"/>
            <a:chOff x="-8178042" y="-4493254"/>
            <a:chExt cx="19483597" cy="6522736"/>
          </a:xfrm>
        </p:grpSpPr>
        <p:sp>
          <p:nvSpPr>
            <p:cNvPr id="152" name="Google Shape;152;p20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5" name="Google Shape;155;p20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7200"/>
              <a:buFont typeface="Arial"/>
              <a:buNone/>
            </a:pPr>
            <a:r>
              <a:rPr b="1" i="0" lang="fr" sz="72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6946841" y="4472722"/>
            <a:ext cx="2202829" cy="670795"/>
            <a:chOff x="5575241" y="4472722"/>
            <a:chExt cx="2202829" cy="670795"/>
          </a:xfrm>
        </p:grpSpPr>
        <p:sp>
          <p:nvSpPr>
            <p:cNvPr id="157" name="Google Shape;157;p20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" name="Google Shape;158;p20"/>
            <p:cNvGrpSpPr/>
            <p:nvPr/>
          </p:nvGrpSpPr>
          <p:grpSpPr>
            <a:xfrm flipH="1">
              <a:off x="5734849" y="4472722"/>
              <a:ext cx="2040837" cy="670795"/>
              <a:chOff x="1297953" y="330075"/>
              <a:chExt cx="5169294" cy="1699505"/>
            </a:xfrm>
          </p:grpSpPr>
          <p:sp>
            <p:nvSpPr>
              <p:cNvPr id="159" name="Google Shape;159;p20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20"/>
            <p:cNvGrpSpPr/>
            <p:nvPr/>
          </p:nvGrpSpPr>
          <p:grpSpPr>
            <a:xfrm flipH="1">
              <a:off x="5578208" y="4646737"/>
              <a:ext cx="2199862" cy="304563"/>
              <a:chOff x="-5827152" y="330075"/>
              <a:chExt cx="12276017" cy="1699568"/>
            </a:xfrm>
          </p:grpSpPr>
          <p:sp>
            <p:nvSpPr>
              <p:cNvPr id="162" name="Google Shape;162;p2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1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67" name="Google Shape;167;p2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68" name="Google Shape;168;p21"/>
            <p:cNvGrpSpPr/>
            <p:nvPr/>
          </p:nvGrpSpPr>
          <p:grpSpPr>
            <a:xfrm flipH="1" rot="10800000">
              <a:off x="2" y="40"/>
              <a:ext cx="6756166" cy="1327314"/>
              <a:chOff x="-2168137" y="330075"/>
              <a:chExt cx="8650661" cy="1699506"/>
            </a:xfrm>
          </p:grpSpPr>
          <p:sp>
            <p:nvSpPr>
              <p:cNvPr id="169" name="Google Shape;169;p21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0" name="Google Shape;170;p21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1" name="Google Shape;171;p21"/>
            <p:cNvGrpSpPr/>
            <p:nvPr/>
          </p:nvGrpSpPr>
          <p:grpSpPr>
            <a:xfrm flipH="1" rot="10800000">
              <a:off x="-3" y="381007"/>
              <a:ext cx="7072430" cy="771743"/>
              <a:chOff x="-9092084" y="330075"/>
              <a:chExt cx="15574608" cy="1699501"/>
            </a:xfrm>
          </p:grpSpPr>
          <p:sp>
            <p:nvSpPr>
              <p:cNvPr id="172" name="Google Shape;172;p2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3" name="Google Shape;173;p21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74" name="Google Shape;174;p21"/>
          <p:cNvGrpSpPr/>
          <p:nvPr/>
        </p:nvGrpSpPr>
        <p:grpSpPr>
          <a:xfrm>
            <a:off x="6946841" y="4472722"/>
            <a:ext cx="2202829" cy="670795"/>
            <a:chOff x="5575241" y="4472722"/>
            <a:chExt cx="2202829" cy="670795"/>
          </a:xfrm>
        </p:grpSpPr>
        <p:sp>
          <p:nvSpPr>
            <p:cNvPr id="175" name="Google Shape;175;p2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" name="Google Shape;176;p21"/>
            <p:cNvGrpSpPr/>
            <p:nvPr/>
          </p:nvGrpSpPr>
          <p:grpSpPr>
            <a:xfrm flipH="1">
              <a:off x="5734849" y="4472722"/>
              <a:ext cx="2040837" cy="670795"/>
              <a:chOff x="1297953" y="330075"/>
              <a:chExt cx="5169294" cy="1699505"/>
            </a:xfrm>
          </p:grpSpPr>
          <p:sp>
            <p:nvSpPr>
              <p:cNvPr id="177" name="Google Shape;177;p2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21"/>
            <p:cNvGrpSpPr/>
            <p:nvPr/>
          </p:nvGrpSpPr>
          <p:grpSpPr>
            <a:xfrm flipH="1">
              <a:off x="5578208" y="4646737"/>
              <a:ext cx="2199862" cy="304563"/>
              <a:chOff x="-5827152" y="330075"/>
              <a:chExt cx="12276017" cy="1699568"/>
            </a:xfrm>
          </p:grpSpPr>
          <p:sp>
            <p:nvSpPr>
              <p:cNvPr id="180" name="Google Shape;180;p21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2" name="Google Shape;182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40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0.png"/><Relationship Id="rId4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4.png"/><Relationship Id="rId4" Type="http://schemas.openxmlformats.org/officeDocument/2006/relationships/image" Target="../media/image45.png"/><Relationship Id="rId5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68.png"/><Relationship Id="rId5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2.png"/><Relationship Id="rId4" Type="http://schemas.openxmlformats.org/officeDocument/2006/relationships/image" Target="../media/image67.png"/><Relationship Id="rId5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3.png"/><Relationship Id="rId4" Type="http://schemas.openxmlformats.org/officeDocument/2006/relationships/image" Target="../media/image57.png"/><Relationship Id="rId5" Type="http://schemas.openxmlformats.org/officeDocument/2006/relationships/image" Target="../media/image6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6.png"/><Relationship Id="rId4" Type="http://schemas.openxmlformats.org/officeDocument/2006/relationships/image" Target="../media/image65.png"/><Relationship Id="rId5" Type="http://schemas.openxmlformats.org/officeDocument/2006/relationships/image" Target="../media/image5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410966" y="1492404"/>
            <a:ext cx="73713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3200"/>
              <a:t>Effectuez une prédiction de revenus</a:t>
            </a:r>
            <a:endParaRPr sz="3000"/>
          </a:p>
        </p:txBody>
      </p:sp>
      <p:sp>
        <p:nvSpPr>
          <p:cNvPr id="190" name="Google Shape;190;p22"/>
          <p:cNvSpPr txBox="1"/>
          <p:nvPr/>
        </p:nvSpPr>
        <p:spPr>
          <a:xfrm>
            <a:off x="3709915" y="3328822"/>
            <a:ext cx="17175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7060668" y="4267210"/>
            <a:ext cx="191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Roboto Condensed"/>
              <a:buNone/>
            </a:pPr>
            <a:r>
              <a:rPr b="1" i="0" lang="fr" sz="1400" u="none" cap="none" strike="noStrik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Soutenu</a:t>
            </a:r>
            <a:r>
              <a:rPr b="1" i="0" lang="f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le</a:t>
            </a:r>
            <a:r>
              <a:rPr b="1" lang="fr">
                <a:solidFill>
                  <a:srgbClr val="002060"/>
                </a:solidFill>
              </a:rPr>
              <a:t> 16</a:t>
            </a:r>
            <a:r>
              <a:rPr b="1" i="0" lang="f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b="1" lang="fr">
                <a:solidFill>
                  <a:srgbClr val="002060"/>
                </a:solidFill>
              </a:rPr>
              <a:t>9</a:t>
            </a:r>
            <a:r>
              <a:rPr b="1" i="0" lang="f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/20</a:t>
            </a:r>
            <a:r>
              <a:rPr b="1" lang="fr">
                <a:solidFill>
                  <a:srgbClr val="002060"/>
                </a:solidFill>
              </a:rPr>
              <a:t>21</a:t>
            </a:r>
            <a:endParaRPr b="1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68196" y="138296"/>
            <a:ext cx="757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Roboto Condensed"/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7161487" y="3098347"/>
            <a:ext cx="17175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2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Présenté par: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fr" sz="1200">
                <a:solidFill>
                  <a:srgbClr val="002060"/>
                </a:solidFill>
              </a:rPr>
              <a:t>ASSAS Sabah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4" name="Google Shape;304;p31"/>
          <p:cNvSpPr txBox="1"/>
          <p:nvPr/>
        </p:nvSpPr>
        <p:spPr>
          <a:xfrm>
            <a:off x="0" y="-45432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Préparation du jeu de données 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0" y="750075"/>
            <a:ext cx="41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des valeurs manquantes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5" y="1207800"/>
            <a:ext cx="6502725" cy="16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75" y="3028925"/>
            <a:ext cx="6502726" cy="32842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1"/>
          <p:cNvSpPr txBox="1"/>
          <p:nvPr/>
        </p:nvSpPr>
        <p:spPr>
          <a:xfrm>
            <a:off x="0" y="3395250"/>
            <a:ext cx="54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Le pourcentage de la population: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75" y="3757500"/>
            <a:ext cx="7654725" cy="9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5" name="Google Shape;315;p32"/>
          <p:cNvSpPr txBox="1"/>
          <p:nvPr/>
        </p:nvSpPr>
        <p:spPr>
          <a:xfrm>
            <a:off x="0" y="-45432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Préparation du jeu de données 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0" y="750075"/>
            <a:ext cx="41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Base de données 03 (Indice de Gini):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25" y="1119200"/>
            <a:ext cx="4737600" cy="14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 txBox="1"/>
          <p:nvPr/>
        </p:nvSpPr>
        <p:spPr>
          <a:xfrm>
            <a:off x="0" y="2682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des valeurs manquantes</a:t>
            </a:r>
            <a:endParaRPr/>
          </a:p>
        </p:txBody>
      </p:sp>
      <p:pic>
        <p:nvPicPr>
          <p:cNvPr id="319" name="Google Shape;3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00" y="3082675"/>
            <a:ext cx="2667000" cy="19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5" name="Google Shape;325;p33"/>
          <p:cNvSpPr txBox="1"/>
          <p:nvPr/>
        </p:nvSpPr>
        <p:spPr>
          <a:xfrm>
            <a:off x="0" y="-45432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Préparation du jeu de données 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0" y="750075"/>
            <a:ext cx="41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Pays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avec les indices de Gini manquants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5" y="1122625"/>
            <a:ext cx="8337424" cy="11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25" y="2709650"/>
            <a:ext cx="8839201" cy="179677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3"/>
          <p:cNvSpPr txBox="1"/>
          <p:nvPr/>
        </p:nvSpPr>
        <p:spPr>
          <a:xfrm>
            <a:off x="0" y="2284675"/>
            <a:ext cx="33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Calcul l’indice de gini de chaque pays: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5" name="Google Shape;335;p34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Diversité des distributions de revenus</a:t>
            </a:r>
            <a:r>
              <a:rPr b="1" lang="fr" sz="1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:</a:t>
            </a:r>
            <a:endParaRPr b="1" i="0" sz="10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-6750" y="870950"/>
            <a:ext cx="30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Sélection des pays représentatifs: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404500" y="1421325"/>
            <a:ext cx="541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Island (le pays avec les plus forts revenus moyens).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Vietnam </a:t>
            </a:r>
            <a:r>
              <a:rPr lang="fr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(le pays avec les revenus moyens de premier quartile).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</a:t>
            </a:r>
            <a:r>
              <a:rPr lang="fr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araguay </a:t>
            </a:r>
            <a:r>
              <a:rPr lang="fr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(le pays avec les revenus moyens de deuxième quartile).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Chili </a:t>
            </a:r>
            <a:r>
              <a:rPr lang="fr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(le pays avec les revenus moyens de troisième quartile).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France.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38" name="Google Shape;338;p34"/>
          <p:cNvGrpSpPr/>
          <p:nvPr/>
        </p:nvGrpSpPr>
        <p:grpSpPr>
          <a:xfrm>
            <a:off x="195580" y="1601595"/>
            <a:ext cx="246630" cy="161430"/>
            <a:chOff x="2594050" y="1631825"/>
            <a:chExt cx="439625" cy="439625"/>
          </a:xfrm>
        </p:grpSpPr>
        <p:sp>
          <p:nvSpPr>
            <p:cNvPr id="339" name="Google Shape;339;p3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34"/>
          <p:cNvGrpSpPr/>
          <p:nvPr/>
        </p:nvGrpSpPr>
        <p:grpSpPr>
          <a:xfrm>
            <a:off x="195580" y="2032370"/>
            <a:ext cx="246630" cy="161430"/>
            <a:chOff x="2594050" y="1631825"/>
            <a:chExt cx="439625" cy="439625"/>
          </a:xfrm>
        </p:grpSpPr>
        <p:sp>
          <p:nvSpPr>
            <p:cNvPr id="344" name="Google Shape;344;p3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34"/>
          <p:cNvGrpSpPr/>
          <p:nvPr/>
        </p:nvGrpSpPr>
        <p:grpSpPr>
          <a:xfrm>
            <a:off x="195580" y="2463145"/>
            <a:ext cx="246630" cy="161430"/>
            <a:chOff x="2594050" y="1631825"/>
            <a:chExt cx="439625" cy="439625"/>
          </a:xfrm>
        </p:grpSpPr>
        <p:sp>
          <p:nvSpPr>
            <p:cNvPr id="349" name="Google Shape;349;p3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34"/>
          <p:cNvGrpSpPr/>
          <p:nvPr/>
        </p:nvGrpSpPr>
        <p:grpSpPr>
          <a:xfrm>
            <a:off x="195580" y="2893920"/>
            <a:ext cx="246630" cy="161430"/>
            <a:chOff x="2594050" y="1631825"/>
            <a:chExt cx="439625" cy="439625"/>
          </a:xfrm>
        </p:grpSpPr>
        <p:sp>
          <p:nvSpPr>
            <p:cNvPr id="354" name="Google Shape;354;p3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34"/>
          <p:cNvGrpSpPr/>
          <p:nvPr/>
        </p:nvGrpSpPr>
        <p:grpSpPr>
          <a:xfrm>
            <a:off x="195580" y="3324695"/>
            <a:ext cx="246630" cy="161430"/>
            <a:chOff x="2594050" y="1631825"/>
            <a:chExt cx="439625" cy="439625"/>
          </a:xfrm>
        </p:grpSpPr>
        <p:sp>
          <p:nvSpPr>
            <p:cNvPr id="359" name="Google Shape;359;p3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8" name="Google Shape;368;p35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Diversité des distributions de revenus :</a:t>
            </a:r>
            <a:endParaRPr b="1" i="0" sz="10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606925" y="4356900"/>
            <a:ext cx="590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distribution des revenus suit pour chaque pays représenté la même courbe à des échelles différentes.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425" y="576550"/>
            <a:ext cx="3675725" cy="368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6" name="Google Shape;376;p36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Diversité des distributions de revenus :</a:t>
            </a:r>
            <a:endParaRPr b="1" i="0" sz="10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77" name="Google Shape;3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275" y="544200"/>
            <a:ext cx="4151325" cy="357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6"/>
          <p:cNvSpPr txBox="1"/>
          <p:nvPr/>
        </p:nvSpPr>
        <p:spPr>
          <a:xfrm>
            <a:off x="676500" y="4299975"/>
            <a:ext cx="596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Les disparités dans la répartition des revenus varient considérablement d'un pays à l'autre.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4" name="Google Shape;384;p37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Diversité des distributions de revenus :</a:t>
            </a:r>
            <a:endParaRPr b="1" i="0" sz="10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85" name="Google Shape;3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450" y="682825"/>
            <a:ext cx="4459250" cy="32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7"/>
          <p:cNvSpPr txBox="1"/>
          <p:nvPr/>
        </p:nvSpPr>
        <p:spPr>
          <a:xfrm>
            <a:off x="1214275" y="4021600"/>
            <a:ext cx="57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Les indices de gini sont relativement stables au cour de la périodes analysée</a:t>
            </a:r>
            <a:r>
              <a:rPr lang="fr" sz="1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>
              <a:solidFill>
                <a:srgbClr val="FF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2" name="Google Shape;392;p38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Diversité des distributions de revenus :</a:t>
            </a:r>
            <a:endParaRPr b="1" i="0" sz="10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98575" y="829025"/>
            <a:ext cx="48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Classements des pays par indices de gini</a:t>
            </a:r>
            <a:r>
              <a:rPr lang="fr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900" y="1646475"/>
            <a:ext cx="4098624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2200"/>
            <a:ext cx="414347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 txBox="1"/>
          <p:nvPr/>
        </p:nvSpPr>
        <p:spPr>
          <a:xfrm>
            <a:off x="372850" y="1337475"/>
            <a:ext cx="854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Les pays avec le plus haut indice de Gini                                           </a:t>
            </a: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pays avec le plus faible indice de Gini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37550" y="3876075"/>
            <a:ext cx="85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98575" y="3958325"/>
            <a:ext cx="52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Classement de la france par l’indice de gini: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575" y="4358525"/>
            <a:ext cx="6829425" cy="6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5" name="Google Shape;405;p39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Création d’un nouvel échantillon: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81825" y="814025"/>
            <a:ext cx="41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 de données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 (Coefficient d’élasticité)</a:t>
            </a: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0050"/>
            <a:ext cx="5023275" cy="11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/>
          </a:blip>
          <a:srcRect b="0" l="-21256" r="0" t="0"/>
          <a:stretch/>
        </p:blipFill>
        <p:spPr>
          <a:xfrm>
            <a:off x="0" y="2984363"/>
            <a:ext cx="4205951" cy="15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5250" y="82700"/>
            <a:ext cx="3299177" cy="357127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9"/>
          <p:cNvSpPr/>
          <p:nvPr/>
        </p:nvSpPr>
        <p:spPr>
          <a:xfrm>
            <a:off x="4997575" y="1857900"/>
            <a:ext cx="6264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7875" y="3790225"/>
            <a:ext cx="45361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7" name="Google Shape;417;p40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Création d’un nouvel échantillon: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18" name="Google Shape;4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25" y="1436225"/>
            <a:ext cx="7527625" cy="15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0"/>
          <p:cNvSpPr txBox="1"/>
          <p:nvPr/>
        </p:nvSpPr>
        <p:spPr>
          <a:xfrm>
            <a:off x="75500" y="681150"/>
            <a:ext cx="713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Les revenus des enfants et des parents pour une valeur donnée de pj :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0" name="Google Shape;4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5" y="3478025"/>
            <a:ext cx="3452325" cy="1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275" y="1091375"/>
            <a:ext cx="233985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0"/>
          <p:cNvSpPr txBox="1"/>
          <p:nvPr/>
        </p:nvSpPr>
        <p:spPr>
          <a:xfrm>
            <a:off x="44825" y="3093125"/>
            <a:ext cx="665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Les classes de revenus enfants et parents: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23"/>
          <p:cNvCxnSpPr/>
          <p:nvPr/>
        </p:nvCxnSpPr>
        <p:spPr>
          <a:xfrm flipH="1">
            <a:off x="2342514" y="732509"/>
            <a:ext cx="36000" cy="3558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430027" y="-33688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</a:pPr>
            <a:r>
              <a:rPr b="0" i="0" lang="fr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 de travail</a:t>
            </a:r>
            <a:endParaRPr b="0" i="0" sz="16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01" name="Google Shape;201;p23"/>
          <p:cNvGrpSpPr/>
          <p:nvPr/>
        </p:nvGrpSpPr>
        <p:grpSpPr>
          <a:xfrm>
            <a:off x="91811" y="191014"/>
            <a:ext cx="281176" cy="290248"/>
            <a:chOff x="590250" y="244200"/>
            <a:chExt cx="407975" cy="532175"/>
          </a:xfrm>
        </p:grpSpPr>
        <p:sp>
          <p:nvSpPr>
            <p:cNvPr id="202" name="Google Shape;202;p23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23"/>
          <p:cNvSpPr/>
          <p:nvPr/>
        </p:nvSpPr>
        <p:spPr>
          <a:xfrm>
            <a:off x="2500740" y="732504"/>
            <a:ext cx="43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rPr b="1" i="0" lang="fr" sz="20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fr" sz="18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fr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Introduction &amp; Problé</a:t>
            </a:r>
            <a:r>
              <a:rPr b="1" lang="fr" sz="1800">
                <a:solidFill>
                  <a:srgbClr val="002060"/>
                </a:solidFill>
              </a:rPr>
              <a:t>matique</a:t>
            </a:r>
            <a:r>
              <a:rPr b="1" i="0" lang="fr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2500741" y="1254972"/>
            <a:ext cx="47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rPr b="1" i="0" lang="fr" sz="20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fr" sz="18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" sz="1800">
                <a:solidFill>
                  <a:srgbClr val="FF9800"/>
                </a:solidFill>
              </a:rPr>
              <a:t> </a:t>
            </a:r>
            <a:r>
              <a:rPr b="1" lang="fr" sz="1800">
                <a:solidFill>
                  <a:srgbClr val="002060"/>
                </a:solidFill>
              </a:rPr>
              <a:t>Préparation du jeu de données</a:t>
            </a:r>
            <a:r>
              <a:rPr b="1" i="0" lang="fr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2426663" y="1840650"/>
            <a:ext cx="51432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rPr b="1" lang="fr" sz="2000">
                <a:solidFill>
                  <a:srgbClr val="FF9800"/>
                </a:solidFill>
              </a:rPr>
              <a:t> </a:t>
            </a:r>
            <a:r>
              <a:rPr b="1" i="0" lang="fr" sz="20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fr" sz="1800">
                <a:solidFill>
                  <a:srgbClr val="002060"/>
                </a:solidFill>
              </a:rPr>
              <a:t>Diversité des distributions de revenus</a:t>
            </a:r>
            <a:r>
              <a:rPr b="1" i="0" lang="fr" sz="1800" u="none" cap="none" strike="noStrike">
                <a:solidFill>
                  <a:srgbClr val="002060"/>
                </a:solidFill>
                <a:highlight>
                  <a:srgbClr val="FFFFFF"/>
                </a:highlight>
              </a:rPr>
              <a:t>.</a:t>
            </a:r>
            <a:endParaRPr b="1" i="0" sz="1800" u="none" cap="none" strike="noStrike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rPr b="1" lang="fr" sz="2000">
                <a:solidFill>
                  <a:srgbClr val="FF9800"/>
                </a:solidFill>
              </a:rPr>
              <a:t> 4. </a:t>
            </a:r>
            <a:r>
              <a:rPr b="1" lang="fr" sz="1800">
                <a:solidFill>
                  <a:srgbClr val="002060"/>
                </a:solidFill>
              </a:rPr>
              <a:t>Création d’un nouvel échantillon</a:t>
            </a:r>
            <a:r>
              <a:rPr b="1" lang="fr" sz="1800">
                <a:solidFill>
                  <a:srgbClr val="002060"/>
                </a:solidFill>
                <a:highlight>
                  <a:schemeClr val="lt1"/>
                </a:highlight>
              </a:rPr>
              <a:t>. </a:t>
            </a:r>
            <a:endParaRPr b="1" sz="18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rPr b="1" lang="fr" sz="2000">
                <a:solidFill>
                  <a:srgbClr val="FF9800"/>
                </a:solidFill>
              </a:rPr>
              <a:t> 5. </a:t>
            </a:r>
            <a:r>
              <a:rPr b="1" lang="fr" sz="1800">
                <a:solidFill>
                  <a:srgbClr val="002060"/>
                </a:solidFill>
              </a:rPr>
              <a:t>Modélisation</a:t>
            </a:r>
            <a:r>
              <a:rPr b="1" lang="fr" sz="1800">
                <a:solidFill>
                  <a:srgbClr val="002060"/>
                </a:solidFill>
                <a:highlight>
                  <a:schemeClr val="lt1"/>
                </a:highlight>
              </a:rPr>
              <a:t>.</a:t>
            </a:r>
            <a:endParaRPr b="1" sz="18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rPr b="1" lang="fr" sz="2000">
                <a:solidFill>
                  <a:srgbClr val="FF9800"/>
                </a:solidFill>
              </a:rPr>
              <a:t> 6.</a:t>
            </a:r>
            <a:r>
              <a:rPr b="1" lang="fr" sz="1800">
                <a:solidFill>
                  <a:srgbClr val="002060"/>
                </a:solidFill>
              </a:rPr>
              <a:t> Conclusion.</a:t>
            </a:r>
            <a:endParaRPr b="1" sz="18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00206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8" name="Google Shape;428;p41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Création d’un nouvel échantillon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29" name="Google Shape;429;p41"/>
          <p:cNvSpPr txBox="1"/>
          <p:nvPr/>
        </p:nvSpPr>
        <p:spPr>
          <a:xfrm>
            <a:off x="170400" y="693825"/>
            <a:ext cx="41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Les distributions conditionnelles                             :                  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25" y="1051050"/>
            <a:ext cx="2656175" cy="8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00" y="2251450"/>
            <a:ext cx="5763687" cy="23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 txBox="1"/>
          <p:nvPr/>
        </p:nvSpPr>
        <p:spPr>
          <a:xfrm>
            <a:off x="170400" y="1895850"/>
            <a:ext cx="401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Impact de pj sur les distributions conditionnelles de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6075" y="2021722"/>
            <a:ext cx="802725" cy="2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1"/>
          <p:cNvSpPr txBox="1"/>
          <p:nvPr/>
        </p:nvSpPr>
        <p:spPr>
          <a:xfrm>
            <a:off x="170400" y="4556925"/>
            <a:ext cx="689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le cas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où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 pj traduisant une forte mobilité, les probabilités des quantiles enfants sont mieux distribuées</a:t>
            </a:r>
            <a:r>
              <a:rPr lang="fr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35" name="Google Shape;43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3863" y="794500"/>
            <a:ext cx="1176750" cy="2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1" name="Google Shape;441;p42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Création d’un nouvel échantillon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42" name="Google Shape;4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75" y="2806325"/>
            <a:ext cx="5258399" cy="20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2"/>
          <p:cNvSpPr txBox="1"/>
          <p:nvPr/>
        </p:nvSpPr>
        <p:spPr>
          <a:xfrm>
            <a:off x="104200" y="2259600"/>
            <a:ext cx="45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Nouvel échantillon: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4" name="Google Shape;4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75" y="1114175"/>
            <a:ext cx="7398474" cy="10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50" name="Google Shape;450;p43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Création d’un nouvel échantillon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51" name="Google Shape;4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00" y="3078550"/>
            <a:ext cx="809627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3"/>
          <p:cNvSpPr txBox="1"/>
          <p:nvPr/>
        </p:nvSpPr>
        <p:spPr>
          <a:xfrm>
            <a:off x="55375" y="678900"/>
            <a:ext cx="3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Base de données avec la variable c_i_parents: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3" name="Google Shape;4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00" y="1079100"/>
            <a:ext cx="5258400" cy="13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3"/>
          <p:cNvSpPr txBox="1"/>
          <p:nvPr/>
        </p:nvSpPr>
        <p:spPr>
          <a:xfrm>
            <a:off x="55375" y="2628750"/>
            <a:ext cx="43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Base de données 04</a:t>
            </a:r>
            <a:r>
              <a:rPr lang="fr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60" name="Google Shape;460;p44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61" name="Google Shape;4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75" y="1086550"/>
            <a:ext cx="5528026" cy="29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4"/>
          <p:cNvSpPr txBox="1"/>
          <p:nvPr/>
        </p:nvSpPr>
        <p:spPr>
          <a:xfrm>
            <a:off x="285675" y="688600"/>
            <a:ext cx="56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Analyse de l’ANOVA ( Revenus ~ Pays 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44"/>
          <p:cNvSpPr txBox="1"/>
          <p:nvPr/>
        </p:nvSpPr>
        <p:spPr>
          <a:xfrm>
            <a:off x="376275" y="4164100"/>
            <a:ext cx="6204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Le pays a un impact sur le revenu de l’individu.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variance</a:t>
            </a: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 expliquée du modèle est: 49.4 %.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4" name="Google Shape;4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125" y="978500"/>
            <a:ext cx="2962800" cy="31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0" name="Google Shape;470;p45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71" name="Google Shape;4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50" y="1075550"/>
            <a:ext cx="5327326" cy="28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5"/>
          <p:cNvSpPr txBox="1"/>
          <p:nvPr/>
        </p:nvSpPr>
        <p:spPr>
          <a:xfrm>
            <a:off x="201925" y="674625"/>
            <a:ext cx="51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de l’ANOVA ( Ln(Revenus) ~ Pays ):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73" name="Google Shape;473;p45"/>
          <p:cNvSpPr txBox="1"/>
          <p:nvPr/>
        </p:nvSpPr>
        <p:spPr>
          <a:xfrm>
            <a:off x="390350" y="4199025"/>
            <a:ext cx="630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pays a un impact sur le revenu de l’individu.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variance expliquée du modèle est: 72.9 %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74" name="Google Shape;4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7375" y="953200"/>
            <a:ext cx="3203199" cy="323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0" name="Google Shape;480;p46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81" name="Google Shape;481;p46"/>
          <p:cNvSpPr txBox="1"/>
          <p:nvPr/>
        </p:nvSpPr>
        <p:spPr>
          <a:xfrm>
            <a:off x="201925" y="674625"/>
            <a:ext cx="51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Régression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linéaire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Revenus ~ Indice de gini &amp; Revenu moyen ):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82" name="Google Shape;4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25" y="1074825"/>
            <a:ext cx="5997201" cy="255633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6"/>
          <p:cNvSpPr txBox="1"/>
          <p:nvPr/>
        </p:nvSpPr>
        <p:spPr>
          <a:xfrm>
            <a:off x="467125" y="3996625"/>
            <a:ext cx="61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84" name="Google Shape;484;p46"/>
          <p:cNvSpPr txBox="1"/>
          <p:nvPr/>
        </p:nvSpPr>
        <p:spPr>
          <a:xfrm>
            <a:off x="543225" y="3724450"/>
            <a:ext cx="6790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L’indice de gini et le revenu moyen du pays ont un effet sur le revenu de l’individu.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variance expliquée du modèle est: 49.4 %.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variable revenu moyen est significativement différente de zéro au niveau de test 5 %.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0" name="Google Shape;490;p47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91" name="Google Shape;491;p47"/>
          <p:cNvSpPr txBox="1"/>
          <p:nvPr/>
        </p:nvSpPr>
        <p:spPr>
          <a:xfrm>
            <a:off x="201925" y="674625"/>
            <a:ext cx="51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décomposition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 variance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92" name="Google Shape;492;p47"/>
          <p:cNvSpPr txBox="1"/>
          <p:nvPr/>
        </p:nvSpPr>
        <p:spPr>
          <a:xfrm>
            <a:off x="404475" y="4280975"/>
            <a:ext cx="6389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La variable indice de gini explique 5% de la variance de la variable revenu de l’individu.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La variable revenu moyen explique 43.5% de 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la variance de la variable revenu de l’individu.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93" name="Google Shape;4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25" y="1121075"/>
            <a:ext cx="5183223" cy="29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9" name="Google Shape;499;p48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00" name="Google Shape;500;p48"/>
          <p:cNvSpPr txBox="1"/>
          <p:nvPr/>
        </p:nvSpPr>
        <p:spPr>
          <a:xfrm>
            <a:off x="201925" y="674625"/>
            <a:ext cx="59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Régression linéaire( Ln(Revenus) ~ Indice de gini &amp; Ln(Revenu moyen )):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01" name="Google Shape;5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50" y="1112775"/>
            <a:ext cx="6014350" cy="20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8"/>
          <p:cNvSpPr txBox="1"/>
          <p:nvPr/>
        </p:nvSpPr>
        <p:spPr>
          <a:xfrm>
            <a:off x="550000" y="3673050"/>
            <a:ext cx="63075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Le modèle est globalement significatif </a:t>
            </a: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niveau de test 5 %.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variance expliquée du modèle est: 72.7 %.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variables sont significativement différentes de zéro au niveau de test 5 %.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chemeClr val="lt1"/>
                </a:highlight>
              </a:rPr>
              <a:t>La variable Ln( revenu moyen) explique 61.8% de la variance de la variable Ln(revenu de l’individu).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3" name="Google Shape;50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575" y="3253175"/>
            <a:ext cx="5682228" cy="3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09" name="Google Shape;509;p49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0" name="Google Shape;510;p49"/>
          <p:cNvSpPr txBox="1"/>
          <p:nvPr/>
        </p:nvSpPr>
        <p:spPr>
          <a:xfrm>
            <a:off x="201925" y="674625"/>
            <a:ext cx="74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Régression linéaire( Revenus ~ Indice de gini &amp; Revenu moyen &amp; Classe de revenu des parents)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11" name="Google Shape;5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50" y="1044875"/>
            <a:ext cx="5803899" cy="21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00" y="3206000"/>
            <a:ext cx="5737200" cy="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9"/>
          <p:cNvSpPr txBox="1"/>
          <p:nvPr/>
        </p:nvSpPr>
        <p:spPr>
          <a:xfrm>
            <a:off x="524675" y="3610350"/>
            <a:ext cx="68832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Le modèle est globalement significatif </a:t>
            </a: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niveau de test 5 %.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variance expliquée du modèle est: 52 %.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variable indice de Gini n’est pas significativement différente de zéro au niveau de test 5 %.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variable classe de revenu des parents explique 2.5% de la variance de la variable revenu</a:t>
            </a:r>
            <a:r>
              <a:rPr lang="fr" sz="105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19" name="Google Shape;519;p50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20" name="Google Shape;520;p50"/>
          <p:cNvSpPr txBox="1"/>
          <p:nvPr/>
        </p:nvSpPr>
        <p:spPr>
          <a:xfrm>
            <a:off x="201925" y="674625"/>
            <a:ext cx="80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Régression linéaire( Ln(Revenus) ~ Indice de gini &amp; Ln(Revenu moyen ) &amp; Classe de revenu des parents)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21" name="Google Shape;5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50" y="1158750"/>
            <a:ext cx="5712751" cy="20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50" y="3218675"/>
            <a:ext cx="5712750" cy="37819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0"/>
          <p:cNvSpPr txBox="1"/>
          <p:nvPr/>
        </p:nvSpPr>
        <p:spPr>
          <a:xfrm>
            <a:off x="240000" y="3629075"/>
            <a:ext cx="71619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Le modèle est globalement significatif </a:t>
            </a: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niveau de test 5 %.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variance expliquée du modèle est: 78.3 %.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variables sont significativement différentes de zéro au niveau de test 5 %.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variable classe de revenu des parents explique 5.5% de la variance de la variable Ln(revenu).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4" name="Google Shape;224;p2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"/>
              <a:t>Introduction : </a:t>
            </a:r>
            <a:endParaRPr/>
          </a:p>
        </p:txBody>
      </p:sp>
      <p:grpSp>
        <p:nvGrpSpPr>
          <p:cNvPr id="225" name="Google Shape;225;p24"/>
          <p:cNvGrpSpPr/>
          <p:nvPr/>
        </p:nvGrpSpPr>
        <p:grpSpPr>
          <a:xfrm>
            <a:off x="375966" y="610549"/>
            <a:ext cx="330270" cy="330251"/>
            <a:chOff x="1923675" y="1633650"/>
            <a:chExt cx="436000" cy="435975"/>
          </a:xfrm>
        </p:grpSpPr>
        <p:sp>
          <p:nvSpPr>
            <p:cNvPr id="226" name="Google Shape;226;p2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24"/>
          <p:cNvSpPr/>
          <p:nvPr/>
        </p:nvSpPr>
        <p:spPr>
          <a:xfrm>
            <a:off x="852625" y="1767150"/>
            <a:ext cx="6915900" cy="24903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902075" y="1880675"/>
            <a:ext cx="6980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Prédiction de revenu d’une personne en 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utilisant l’Anova et la régression linéaire basées sur différents facteurs 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fr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-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Pays.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-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Revenu moyen du pays.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-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Indice de Gini du pays.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-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Classe de revenu des parents.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29" name="Google Shape;529;p51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30" name="Google Shape;530;p51"/>
          <p:cNvSpPr txBox="1"/>
          <p:nvPr/>
        </p:nvSpPr>
        <p:spPr>
          <a:xfrm>
            <a:off x="201925" y="674625"/>
            <a:ext cx="51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Détection des leviers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31" name="Google Shape;53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50" y="2473250"/>
            <a:ext cx="7327976" cy="214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575" y="1050200"/>
            <a:ext cx="4907475" cy="6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50" y="1720075"/>
            <a:ext cx="5677101" cy="5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39" name="Google Shape;539;p52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40" name="Google Shape;540;p52"/>
          <p:cNvSpPr txBox="1"/>
          <p:nvPr/>
        </p:nvSpPr>
        <p:spPr>
          <a:xfrm>
            <a:off x="201925" y="674625"/>
            <a:ext cx="51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Détection des résidus studentisés: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41" name="Google Shape;5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25" y="1074825"/>
            <a:ext cx="809625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50" y="2544075"/>
            <a:ext cx="6921576" cy="208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150" y="1879225"/>
            <a:ext cx="8046625" cy="5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49" name="Google Shape;549;p53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50" name="Google Shape;550;p53"/>
          <p:cNvSpPr txBox="1"/>
          <p:nvPr/>
        </p:nvSpPr>
        <p:spPr>
          <a:xfrm>
            <a:off x="201925" y="674625"/>
            <a:ext cx="51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distance de cook: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51" name="Google Shape;55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75" y="1107000"/>
            <a:ext cx="8210550" cy="6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00" y="2744200"/>
            <a:ext cx="7019949" cy="187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425" y="1832625"/>
            <a:ext cx="7219950" cy="5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59" name="Google Shape;559;p54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60" name="Google Shape;560;p54"/>
          <p:cNvSpPr txBox="1"/>
          <p:nvPr/>
        </p:nvSpPr>
        <p:spPr>
          <a:xfrm>
            <a:off x="201925" y="674625"/>
            <a:ext cx="51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Détection de la colinéarité: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61" name="Google Shape;5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75" y="1163975"/>
            <a:ext cx="8134975" cy="7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4"/>
          <p:cNvSpPr txBox="1"/>
          <p:nvPr/>
        </p:nvSpPr>
        <p:spPr>
          <a:xfrm>
            <a:off x="405475" y="2019325"/>
            <a:ext cx="561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 coefficients sont inférieurs à 10, il n'y a donc pas de problème de colinéarité.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54"/>
          <p:cNvSpPr txBox="1"/>
          <p:nvPr/>
        </p:nvSpPr>
        <p:spPr>
          <a:xfrm>
            <a:off x="151400" y="2534850"/>
            <a:ext cx="49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Test de l’homoscédasticité: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4" name="Google Shape;56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75" y="3087450"/>
            <a:ext cx="8134975" cy="7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4"/>
          <p:cNvSpPr txBox="1"/>
          <p:nvPr/>
        </p:nvSpPr>
        <p:spPr>
          <a:xfrm>
            <a:off x="337000" y="4052625"/>
            <a:ext cx="72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rejette l'hypothèse 𝐻0 selon laquelle les variances sont constantes (l'hypothèse d’homoscédasticité).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71" name="Google Shape;571;p55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72" name="Google Shape;572;p55"/>
          <p:cNvSpPr txBox="1"/>
          <p:nvPr/>
        </p:nvSpPr>
        <p:spPr>
          <a:xfrm>
            <a:off x="201925" y="674625"/>
            <a:ext cx="65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de la normalité des résidus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73" name="Google Shape;573;p55"/>
          <p:cNvSpPr txBox="1"/>
          <p:nvPr/>
        </p:nvSpPr>
        <p:spPr>
          <a:xfrm>
            <a:off x="442450" y="2116100"/>
            <a:ext cx="57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pvalue &lt; alpha</a:t>
            </a:r>
            <a:r>
              <a:rPr lang="fr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       </a:t>
            </a: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on rejette la normalité des résidus au niveau de test 5 %.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55"/>
          <p:cNvSpPr/>
          <p:nvPr/>
        </p:nvSpPr>
        <p:spPr>
          <a:xfrm>
            <a:off x="1657150" y="2256925"/>
            <a:ext cx="499800" cy="1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5" y="1124850"/>
            <a:ext cx="8839199" cy="8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25" y="2516300"/>
            <a:ext cx="2365200" cy="2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55"/>
          <p:cNvSpPr txBox="1"/>
          <p:nvPr/>
        </p:nvSpPr>
        <p:spPr>
          <a:xfrm>
            <a:off x="1749550" y="4565675"/>
            <a:ext cx="41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Les résidus ne sont pas distribués selon la loi normale.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8" name="Google Shape;57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1125" y="2516300"/>
            <a:ext cx="2365200" cy="19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84" name="Google Shape;584;p56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85" name="Google Shape;58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75" y="1157300"/>
            <a:ext cx="5870099" cy="22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6"/>
          <p:cNvSpPr txBox="1"/>
          <p:nvPr/>
        </p:nvSpPr>
        <p:spPr>
          <a:xfrm>
            <a:off x="233650" y="693825"/>
            <a:ext cx="802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Régression linéaire( Ln(Revenus) ~ Indice de gini &amp; Ln(Revenu moyen ) &amp; Classe de revenu des parents):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87" name="Google Shape;58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150" y="3401600"/>
            <a:ext cx="5921700" cy="3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6"/>
          <p:cNvSpPr txBox="1"/>
          <p:nvPr/>
        </p:nvSpPr>
        <p:spPr>
          <a:xfrm>
            <a:off x="670200" y="3774850"/>
            <a:ext cx="60546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modèle est globalement significatif au niveau de test 5 %.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variance expliquée du modèle est: 85.1 %.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variables sont significativement différentes de zéro au niveau de test 5 %.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94" name="Google Shape;594;p57"/>
          <p:cNvSpPr txBox="1"/>
          <p:nvPr/>
        </p:nvSpPr>
        <p:spPr>
          <a:xfrm>
            <a:off x="-94925" y="-4542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Modélisation</a:t>
            </a: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95" name="Google Shape;5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00" y="2180525"/>
            <a:ext cx="3038500" cy="23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875" y="2222875"/>
            <a:ext cx="2927750" cy="22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7"/>
          <p:cNvSpPr txBox="1"/>
          <p:nvPr/>
        </p:nvSpPr>
        <p:spPr>
          <a:xfrm>
            <a:off x="531000" y="636875"/>
            <a:ext cx="58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de la normalité des résidus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98" name="Google Shape;598;p57"/>
          <p:cNvSpPr txBox="1"/>
          <p:nvPr/>
        </p:nvSpPr>
        <p:spPr>
          <a:xfrm>
            <a:off x="2397350" y="4280975"/>
            <a:ext cx="4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99" name="Google Shape;599;p57"/>
          <p:cNvSpPr txBox="1"/>
          <p:nvPr/>
        </p:nvSpPr>
        <p:spPr>
          <a:xfrm>
            <a:off x="2183700" y="4582800"/>
            <a:ext cx="41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Les résidus ne sont pas distribués selon la loi normale.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0" name="Google Shape;60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525" y="982988"/>
            <a:ext cx="7449450" cy="6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7"/>
          <p:cNvSpPr txBox="1"/>
          <p:nvPr/>
        </p:nvSpPr>
        <p:spPr>
          <a:xfrm>
            <a:off x="739775" y="1661775"/>
            <a:ext cx="614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pvalue &lt; alpha</a:t>
            </a:r>
            <a:r>
              <a:rPr lang="fr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       </a:t>
            </a: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on rejette la normalité des résidus au niveau de test 5 %.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2" name="Google Shape;602;p57"/>
          <p:cNvSpPr/>
          <p:nvPr/>
        </p:nvSpPr>
        <p:spPr>
          <a:xfrm>
            <a:off x="1897550" y="1818125"/>
            <a:ext cx="499800" cy="1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08" name="Google Shape;608;p58"/>
          <p:cNvSpPr txBox="1"/>
          <p:nvPr>
            <p:ph type="title"/>
          </p:nvPr>
        </p:nvSpPr>
        <p:spPr>
          <a:xfrm>
            <a:off x="690350" y="392588"/>
            <a:ext cx="5597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">
                <a:solidFill>
                  <a:schemeClr val="lt1"/>
                </a:solidFill>
              </a:rPr>
              <a:t>Conclusion </a:t>
            </a:r>
            <a:r>
              <a:rPr lang="fr"/>
              <a:t>:</a:t>
            </a:r>
            <a:endParaRPr/>
          </a:p>
        </p:txBody>
      </p:sp>
      <p:sp>
        <p:nvSpPr>
          <p:cNvPr id="609" name="Google Shape;609;p58"/>
          <p:cNvSpPr txBox="1"/>
          <p:nvPr/>
        </p:nvSpPr>
        <p:spPr>
          <a:xfrm>
            <a:off x="8916200" y="1382925"/>
            <a:ext cx="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610" name="Google Shape;610;p58"/>
          <p:cNvGrpSpPr/>
          <p:nvPr/>
        </p:nvGrpSpPr>
        <p:grpSpPr>
          <a:xfrm>
            <a:off x="311691" y="610574"/>
            <a:ext cx="330270" cy="330251"/>
            <a:chOff x="1923675" y="1633650"/>
            <a:chExt cx="436000" cy="435975"/>
          </a:xfrm>
        </p:grpSpPr>
        <p:sp>
          <p:nvSpPr>
            <p:cNvPr id="611" name="Google Shape;611;p5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7" name="Google Shape;617;p58"/>
          <p:cNvGrpSpPr/>
          <p:nvPr/>
        </p:nvGrpSpPr>
        <p:grpSpPr>
          <a:xfrm>
            <a:off x="334884" y="2128888"/>
            <a:ext cx="333016" cy="333016"/>
            <a:chOff x="2594050" y="1631825"/>
            <a:chExt cx="439625" cy="439625"/>
          </a:xfrm>
        </p:grpSpPr>
        <p:sp>
          <p:nvSpPr>
            <p:cNvPr id="618" name="Google Shape;618;p5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p58"/>
          <p:cNvGrpSpPr/>
          <p:nvPr/>
        </p:nvGrpSpPr>
        <p:grpSpPr>
          <a:xfrm>
            <a:off x="334884" y="2698301"/>
            <a:ext cx="333016" cy="333016"/>
            <a:chOff x="2594050" y="1631825"/>
            <a:chExt cx="439625" cy="439625"/>
          </a:xfrm>
        </p:grpSpPr>
        <p:sp>
          <p:nvSpPr>
            <p:cNvPr id="623" name="Google Shape;623;p5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58"/>
          <p:cNvGrpSpPr/>
          <p:nvPr/>
        </p:nvGrpSpPr>
        <p:grpSpPr>
          <a:xfrm>
            <a:off x="310321" y="3597988"/>
            <a:ext cx="333016" cy="333016"/>
            <a:chOff x="2594050" y="1631825"/>
            <a:chExt cx="439625" cy="439625"/>
          </a:xfrm>
        </p:grpSpPr>
        <p:sp>
          <p:nvSpPr>
            <p:cNvPr id="628" name="Google Shape;628;p5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58"/>
          <p:cNvSpPr txBox="1"/>
          <p:nvPr/>
        </p:nvSpPr>
        <p:spPr>
          <a:xfrm>
            <a:off x="74150" y="1492300"/>
            <a:ext cx="63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On peut conclure que: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Google Shape;633;p58"/>
          <p:cNvSpPr txBox="1"/>
          <p:nvPr/>
        </p:nvSpPr>
        <p:spPr>
          <a:xfrm>
            <a:off x="814400" y="1896675"/>
            <a:ext cx="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34" name="Google Shape;634;p58"/>
          <p:cNvSpPr txBox="1"/>
          <p:nvPr/>
        </p:nvSpPr>
        <p:spPr>
          <a:xfrm>
            <a:off x="641950" y="2032025"/>
            <a:ext cx="68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 modèle avec 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les logarithmes de revenu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est meilleur sur tous les indicateurs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Google Shape;635;p58"/>
          <p:cNvSpPr txBox="1"/>
          <p:nvPr/>
        </p:nvSpPr>
        <p:spPr>
          <a:xfrm>
            <a:off x="747225" y="2571750"/>
            <a:ext cx="7536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Le meilleur modèle testé c’est le modèle basé sur les logarithmes de revenu moyen du pays,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l’indice de Gini du pays et la classe de revenu des parents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6" name="Google Shape;636;p58"/>
          <p:cNvSpPr txBox="1"/>
          <p:nvPr/>
        </p:nvSpPr>
        <p:spPr>
          <a:xfrm>
            <a:off x="690350" y="3711575"/>
            <a:ext cx="7593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Le modèle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pourrait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certainement être amélioré en ajoutant d’autres facteurs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37" name="Google Shape;637;p58"/>
          <p:cNvGrpSpPr/>
          <p:nvPr/>
        </p:nvGrpSpPr>
        <p:grpSpPr>
          <a:xfrm>
            <a:off x="310321" y="4089838"/>
            <a:ext cx="333016" cy="333016"/>
            <a:chOff x="2594050" y="1631825"/>
            <a:chExt cx="439625" cy="439625"/>
          </a:xfrm>
        </p:grpSpPr>
        <p:sp>
          <p:nvSpPr>
            <p:cNvPr id="638" name="Google Shape;638;p5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2" name="Google Shape;642;p58"/>
          <p:cNvSpPr txBox="1"/>
          <p:nvPr/>
        </p:nvSpPr>
        <p:spPr>
          <a:xfrm>
            <a:off x="788450" y="3467550"/>
            <a:ext cx="60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 revenu moyen du pays joue un rôle très important dans le modèle.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48" name="Google Shape;648;p59"/>
          <p:cNvSpPr txBox="1"/>
          <p:nvPr>
            <p:ph type="title"/>
          </p:nvPr>
        </p:nvSpPr>
        <p:spPr>
          <a:xfrm>
            <a:off x="690350" y="392588"/>
            <a:ext cx="5597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Merci pour votre attention </a:t>
            </a:r>
            <a:endParaRPr/>
          </a:p>
        </p:txBody>
      </p:sp>
      <p:sp>
        <p:nvSpPr>
          <p:cNvPr id="649" name="Google Shape;649;p59"/>
          <p:cNvSpPr txBox="1"/>
          <p:nvPr/>
        </p:nvSpPr>
        <p:spPr>
          <a:xfrm>
            <a:off x="8916200" y="1382925"/>
            <a:ext cx="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50" name="Google Shape;650;p59"/>
          <p:cNvSpPr txBox="1"/>
          <p:nvPr/>
        </p:nvSpPr>
        <p:spPr>
          <a:xfrm>
            <a:off x="814400" y="1896675"/>
            <a:ext cx="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51" name="Google Shape;651;p59"/>
          <p:cNvSpPr/>
          <p:nvPr/>
        </p:nvSpPr>
        <p:spPr>
          <a:xfrm>
            <a:off x="434477" y="634095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59"/>
          <p:cNvSpPr txBox="1"/>
          <p:nvPr/>
        </p:nvSpPr>
        <p:spPr>
          <a:xfrm>
            <a:off x="2445550" y="2017650"/>
            <a:ext cx="388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9" name="Google Shape;239;p2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"/>
              <a:t>Problématique:</a:t>
            </a:r>
            <a:endParaRPr/>
          </a:p>
        </p:txBody>
      </p:sp>
      <p:grpSp>
        <p:nvGrpSpPr>
          <p:cNvPr id="240" name="Google Shape;240;p25"/>
          <p:cNvGrpSpPr/>
          <p:nvPr/>
        </p:nvGrpSpPr>
        <p:grpSpPr>
          <a:xfrm>
            <a:off x="496636" y="631305"/>
            <a:ext cx="288740" cy="288740"/>
            <a:chOff x="2623275" y="2333250"/>
            <a:chExt cx="381175" cy="381175"/>
          </a:xfrm>
        </p:grpSpPr>
        <p:sp>
          <p:nvSpPr>
            <p:cNvPr id="241" name="Google Shape;241;p25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25"/>
          <p:cNvGrpSpPr/>
          <p:nvPr/>
        </p:nvGrpSpPr>
        <p:grpSpPr>
          <a:xfrm>
            <a:off x="976607" y="4347760"/>
            <a:ext cx="288740" cy="288740"/>
            <a:chOff x="2623275" y="2333250"/>
            <a:chExt cx="381175" cy="381175"/>
          </a:xfrm>
        </p:grpSpPr>
        <p:sp>
          <p:nvSpPr>
            <p:cNvPr id="246" name="Google Shape;246;p25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25"/>
          <p:cNvSpPr/>
          <p:nvPr/>
        </p:nvSpPr>
        <p:spPr>
          <a:xfrm>
            <a:off x="565360" y="1287455"/>
            <a:ext cx="6794100" cy="2561400"/>
          </a:xfrm>
          <a:prstGeom prst="cloudCallout">
            <a:avLst>
              <a:gd fmla="val -33817" name="adj1"/>
              <a:gd fmla="val 72924" name="adj2"/>
            </a:avLst>
          </a:prstGeom>
          <a:solidFill>
            <a:srgbClr val="FF98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fr" sz="2000">
                <a:solidFill>
                  <a:schemeClr val="lt1"/>
                </a:solidFill>
              </a:rPr>
              <a:t>Créer un modèle pour déterminer le revenu potentiel d’une personne</a:t>
            </a:r>
            <a:r>
              <a:rPr b="0" i="0" lang="f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0" y="-45432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Préparation du jeu de données</a:t>
            </a:r>
            <a:r>
              <a:rPr b="1" i="0" lang="fr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:</a:t>
            </a:r>
            <a:endParaRPr b="1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0" y="2337675"/>
            <a:ext cx="53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du base de données</a:t>
            </a:r>
            <a:r>
              <a:rPr lang="fr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0" y="750075"/>
            <a:ext cx="41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Base de données 01: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75" y="1008700"/>
            <a:ext cx="5788800" cy="12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925" y="2705650"/>
            <a:ext cx="5686425" cy="24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-3600" y="-45432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Préparation du jeu de données 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3175"/>
            <a:ext cx="4946401" cy="297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475" y="904875"/>
            <a:ext cx="4322924" cy="26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/>
        </p:nvSpPr>
        <p:spPr>
          <a:xfrm>
            <a:off x="202025" y="3996850"/>
            <a:ext cx="618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Les années d’études: 2004, 2006, 2007, 2008, 2009, 2010 et 2011.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Chacun de ces pays n’est mentionné que sur une seule année.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0" y="-45432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Préparation du jeu de données 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0" y="750075"/>
            <a:ext cx="41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des valeurs manquantes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7275"/>
            <a:ext cx="8839201" cy="313922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8"/>
          <p:cNvSpPr txBox="1"/>
          <p:nvPr/>
        </p:nvSpPr>
        <p:spPr>
          <a:xfrm>
            <a:off x="31200" y="1073400"/>
            <a:ext cx="30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Gdpppp manquants: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4" name="Google Shape;284;p29"/>
          <p:cNvSpPr txBox="1"/>
          <p:nvPr/>
        </p:nvSpPr>
        <p:spPr>
          <a:xfrm>
            <a:off x="0" y="-45432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Préparation du jeu de données 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0" y="750075"/>
            <a:ext cx="41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des valeurs manquantes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6" name="Google Shape;2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5" y="1486150"/>
            <a:ext cx="6597624" cy="36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/>
          <p:nvPr/>
        </p:nvSpPr>
        <p:spPr>
          <a:xfrm>
            <a:off x="0" y="1086075"/>
            <a:ext cx="23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Centile manquant: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25" y="1511475"/>
            <a:ext cx="2773576" cy="28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4" name="Google Shape;294;p30"/>
          <p:cNvSpPr txBox="1"/>
          <p:nvPr/>
        </p:nvSpPr>
        <p:spPr>
          <a:xfrm>
            <a:off x="0" y="-45432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Préparation du jeu de données 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0" y="750075"/>
            <a:ext cx="41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Base de données 02 (Population)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6" name="Google Shape;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0" y="1150275"/>
            <a:ext cx="8839199" cy="16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575" y="3288275"/>
            <a:ext cx="2390450" cy="14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/>
          <p:nvPr/>
        </p:nvSpPr>
        <p:spPr>
          <a:xfrm>
            <a:off x="3716950" y="2725175"/>
            <a:ext cx="575700" cy="56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F53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