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Arvo"/>
      <p:regular r:id="rId33"/>
      <p:bold r:id="rId34"/>
      <p:italic r:id="rId35"/>
      <p:boldItalic r:id="rId36"/>
    </p:embeddedFont>
    <p:embeddedFont>
      <p:font typeface="Roboto Condensed"/>
      <p:regular r:id="rId37"/>
      <p:bold r:id="rId38"/>
      <p:italic r:id="rId39"/>
      <p:boldItalic r:id="rId40"/>
    </p:embeddedFont>
    <p:embeddedFont>
      <p:font typeface="Roboto Condensed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boldItalic.fntdata"/><Relationship Id="rId20" Type="http://schemas.openxmlformats.org/officeDocument/2006/relationships/slide" Target="slides/slide14.xml"/><Relationship Id="rId42" Type="http://schemas.openxmlformats.org/officeDocument/2006/relationships/font" Target="fonts/RobotoCondensedLight-bold.fntdata"/><Relationship Id="rId41" Type="http://schemas.openxmlformats.org/officeDocument/2006/relationships/font" Target="fonts/RobotoCondensedLight-regular.fntdata"/><Relationship Id="rId22" Type="http://schemas.openxmlformats.org/officeDocument/2006/relationships/slide" Target="slides/slide16.xml"/><Relationship Id="rId44" Type="http://schemas.openxmlformats.org/officeDocument/2006/relationships/font" Target="fonts/RobotoCondensedLight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CondensedLight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Arv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Arvo-italic.fntdata"/><Relationship Id="rId12" Type="http://schemas.openxmlformats.org/officeDocument/2006/relationships/slide" Target="slides/slide6.xml"/><Relationship Id="rId34" Type="http://schemas.openxmlformats.org/officeDocument/2006/relationships/font" Target="fonts/Arvo-bold.fntdata"/><Relationship Id="rId15" Type="http://schemas.openxmlformats.org/officeDocument/2006/relationships/slide" Target="slides/slide9.xml"/><Relationship Id="rId37" Type="http://schemas.openxmlformats.org/officeDocument/2006/relationships/font" Target="fonts/RobotoCondensed-regular.fntdata"/><Relationship Id="rId14" Type="http://schemas.openxmlformats.org/officeDocument/2006/relationships/slide" Target="slides/slide8.xml"/><Relationship Id="rId36" Type="http://schemas.openxmlformats.org/officeDocument/2006/relationships/font" Target="fonts/Arvo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-italic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11508f3b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7b11508f3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d936ccdef0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d936ccde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936ccdef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d936ccdef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936ccdef0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d936ccdef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936ccdef0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d936ccdef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c5b2b1f3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dc5b2b1f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30303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c5b2b1f3c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dc5b2b1f3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c5b2b1f3c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dc5b2b1f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c5b2b1f3c_0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dc5b2b1f3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c5b2b1f3c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dc5b2b1f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11508f3b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7b11508f3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23ae3773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d823ae3773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23ae3773_0_4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d823ae377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823ae3773_0_5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d823ae37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b11508f3b_0_5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7b11508f3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c5b2b1f3c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dc5b2b1f3c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c5b2b1f3c_0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dc5b2b1f3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b4599efe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7b4599ef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	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9" name="Google Shape;59;p14"/>
          <p:cNvGrpSpPr/>
          <p:nvPr/>
        </p:nvGrpSpPr>
        <p:grpSpPr>
          <a:xfrm flipH="1" rot="10800000">
            <a:off x="0" y="1090762"/>
            <a:ext cx="8847502" cy="2961974"/>
            <a:chOff x="-8178042" y="-4493254"/>
            <a:chExt cx="19483597" cy="6522736"/>
          </a:xfrm>
        </p:grpSpPr>
        <p:sp>
          <p:nvSpPr>
            <p:cNvPr id="60" name="Google Shape;60;p1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2" name="Google Shape;62;p14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63" name="Google Shape;63;p14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14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7" name="Google Shape;67;p14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71" name="Google Shape;71;p1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Google Shape;72;p15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73" name="Google Shape;73;p1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76" name="Google Shape;76;p15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" name="Google Shape;78;p15"/>
          <p:cNvGrpSpPr/>
          <p:nvPr/>
        </p:nvGrpSpPr>
        <p:grpSpPr>
          <a:xfrm rot="10800000">
            <a:off x="-8" y="-3"/>
            <a:ext cx="2202829" cy="670795"/>
            <a:chOff x="5575241" y="4472722"/>
            <a:chExt cx="2202829" cy="670795"/>
          </a:xfrm>
        </p:grpSpPr>
        <p:sp>
          <p:nvSpPr>
            <p:cNvPr id="79" name="Google Shape;79;p1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" name="Google Shape;80;p15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84" name="Google Shape;84;p15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8" name="Google Shape;88;p1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9" name="Google Shape;89;p16"/>
            <p:cNvGrpSpPr/>
            <p:nvPr/>
          </p:nvGrpSpPr>
          <p:grpSpPr>
            <a:xfrm flipH="1" rot="10800000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90" name="Google Shape;90;p1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92" name="Google Shape;92;p16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5" name="Google Shape;95;p16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96" name="Google Shape;96;p16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16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98" name="Google Shape;98;p1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100;p16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01" name="Google Shape;101;p1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" name="Google Shape;103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396123" y="1537987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7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9" name="Google Shape;109;p1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0" name="Google Shape;110;p17"/>
            <p:cNvGrpSpPr/>
            <p:nvPr/>
          </p:nvGrpSpPr>
          <p:grpSpPr>
            <a:xfrm flipH="1" rot="10800000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111" name="Google Shape;111;p17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3" name="Google Shape;113;p17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114" name="Google Shape;114;p1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6" name="Google Shape;116;p17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17" name="Google Shape;117;p17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" name="Google Shape;118;p17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17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22" name="Google Shape;122;p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9" name="Google Shape;129;p18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31" name="Google Shape;131;p18"/>
          <p:cNvGrpSpPr/>
          <p:nvPr/>
        </p:nvGrpSpPr>
        <p:grpSpPr>
          <a:xfrm flipH="1" rot="10800000">
            <a:off x="0" y="1090762"/>
            <a:ext cx="8847502" cy="2961974"/>
            <a:chOff x="-8178042" y="-4493254"/>
            <a:chExt cx="19483597" cy="6522736"/>
          </a:xfrm>
        </p:grpSpPr>
        <p:sp>
          <p:nvSpPr>
            <p:cNvPr id="132" name="Google Shape;132;p1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8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7200"/>
              <a:buFont typeface="Arial"/>
              <a:buNone/>
            </a:pPr>
            <a:r>
              <a:rPr b="1" i="0" lang="fr" sz="7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grpSp>
        <p:nvGrpSpPr>
          <p:cNvPr id="136" name="Google Shape;136;p18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37" name="Google Shape;137;p18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" name="Google Shape;138;p18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39" name="Google Shape;139;p18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1" name="Google Shape;141;p18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42" name="Google Shape;142;p1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47" name="Google Shape;147;p19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8" name="Google Shape;148;p19"/>
            <p:cNvGrpSpPr/>
            <p:nvPr/>
          </p:nvGrpSpPr>
          <p:grpSpPr>
            <a:xfrm flipH="1" rot="10800000">
              <a:off x="2" y="40"/>
              <a:ext cx="6756166" cy="1327314"/>
              <a:chOff x="-2168137" y="330075"/>
              <a:chExt cx="8650661" cy="1699506"/>
            </a:xfrm>
          </p:grpSpPr>
          <p:sp>
            <p:nvSpPr>
              <p:cNvPr id="149" name="Google Shape;149;p19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0" name="Google Shape;150;p1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51" name="Google Shape;151;p19"/>
            <p:cNvGrpSpPr/>
            <p:nvPr/>
          </p:nvGrpSpPr>
          <p:grpSpPr>
            <a:xfrm flipH="1" rot="10800000">
              <a:off x="-3" y="381007"/>
              <a:ext cx="7072430" cy="771743"/>
              <a:chOff x="-9092084" y="330075"/>
              <a:chExt cx="15574608" cy="1699501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54" name="Google Shape;154;p19"/>
          <p:cNvGrpSpPr/>
          <p:nvPr/>
        </p:nvGrpSpPr>
        <p:grpSpPr>
          <a:xfrm>
            <a:off x="6946841" y="4472722"/>
            <a:ext cx="2202829" cy="670795"/>
            <a:chOff x="5575241" y="4472722"/>
            <a:chExt cx="2202829" cy="670795"/>
          </a:xfrm>
        </p:grpSpPr>
        <p:sp>
          <p:nvSpPr>
            <p:cNvPr id="155" name="Google Shape;155;p19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19"/>
            <p:cNvGrpSpPr/>
            <p:nvPr/>
          </p:nvGrpSpPr>
          <p:grpSpPr>
            <a:xfrm flipH="1">
              <a:off x="5734849" y="4472722"/>
              <a:ext cx="2040837" cy="670795"/>
              <a:chOff x="1297953" y="330075"/>
              <a:chExt cx="5169294" cy="1699505"/>
            </a:xfrm>
          </p:grpSpPr>
          <p:sp>
            <p:nvSpPr>
              <p:cNvPr id="157" name="Google Shape;157;p19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 flipH="1">
              <a:off x="5578208" y="4646737"/>
              <a:ext cx="2199862" cy="304563"/>
              <a:chOff x="-5827152" y="330075"/>
              <a:chExt cx="12276017" cy="1699568"/>
            </a:xfrm>
          </p:grpSpPr>
          <p:sp>
            <p:nvSpPr>
              <p:cNvPr id="160" name="Google Shape;160;p1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2" name="Google Shape;162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Condensed"/>
              <a:buNone/>
              <a:defRPr b="1" i="0" sz="12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410966" y="1492404"/>
            <a:ext cx="73713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 sz="3200"/>
              <a:t>Produisez une étude de marché</a:t>
            </a:r>
            <a:endParaRPr sz="3000"/>
          </a:p>
        </p:txBody>
      </p:sp>
      <p:sp>
        <p:nvSpPr>
          <p:cNvPr id="170" name="Google Shape;170;p20"/>
          <p:cNvSpPr txBox="1"/>
          <p:nvPr/>
        </p:nvSpPr>
        <p:spPr>
          <a:xfrm>
            <a:off x="3709915" y="3328822"/>
            <a:ext cx="1717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7060668" y="4267210"/>
            <a:ext cx="19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Roboto Condensed"/>
              <a:buNone/>
            </a:pPr>
            <a:r>
              <a:rPr b="1" i="0" lang="fr" sz="1400" u="none" cap="none" strike="noStrike">
                <a:solidFill>
                  <a:srgbClr val="00206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Soutenu</a:t>
            </a:r>
            <a:r>
              <a:rPr b="1" i="0" lang="f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le</a:t>
            </a:r>
            <a:r>
              <a:rPr b="1" lang="fr">
                <a:solidFill>
                  <a:srgbClr val="002060"/>
                </a:solidFill>
              </a:rPr>
              <a:t> 31</a:t>
            </a:r>
            <a:r>
              <a:rPr b="1" i="0" lang="f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/0</a:t>
            </a:r>
            <a:r>
              <a:rPr b="1" lang="fr">
                <a:solidFill>
                  <a:srgbClr val="002060"/>
                </a:solidFill>
              </a:rPr>
              <a:t>5</a:t>
            </a:r>
            <a:r>
              <a:rPr b="1" i="0" lang="fr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/20</a:t>
            </a:r>
            <a:r>
              <a:rPr b="1" lang="fr">
                <a:solidFill>
                  <a:srgbClr val="002060"/>
                </a:solidFill>
              </a:rPr>
              <a:t>21</a:t>
            </a:r>
            <a:endParaRPr b="1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668196" y="138296"/>
            <a:ext cx="757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Roboto Condensed"/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7161487" y="3098347"/>
            <a:ext cx="1717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Présenté par: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" sz="1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fr" sz="1200">
                <a:solidFill>
                  <a:srgbClr val="002060"/>
                </a:solidFill>
              </a:rPr>
              <a:t>ASSAS Sabah</a:t>
            </a:r>
            <a:endParaRPr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Analyse en composantes  principales: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50125" y="593850"/>
            <a:ext cx="5997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550" y="910863"/>
            <a:ext cx="4336947" cy="296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469425" y="4117950"/>
            <a:ext cx="636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56.8 % de l’inertie totale sont associés à F1, et 14.1 % à F2, alors le premier plan factoriel représente 70.9 % de l’inertie totale.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03" name="Google Shape;303;p29"/>
          <p:cNvGrpSpPr/>
          <p:nvPr/>
        </p:nvGrpSpPr>
        <p:grpSpPr>
          <a:xfrm>
            <a:off x="208289" y="4259190"/>
            <a:ext cx="261181" cy="242409"/>
            <a:chOff x="2594050" y="1631825"/>
            <a:chExt cx="439625" cy="439625"/>
          </a:xfrm>
        </p:grpSpPr>
        <p:sp>
          <p:nvSpPr>
            <p:cNvPr id="304" name="Google Shape;304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Analyse en composantes  principales: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50125" y="593850"/>
            <a:ext cx="5997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750" y="324575"/>
            <a:ext cx="5229747" cy="34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30"/>
          <p:cNvGrpSpPr/>
          <p:nvPr/>
        </p:nvGrpSpPr>
        <p:grpSpPr>
          <a:xfrm>
            <a:off x="416989" y="4067040"/>
            <a:ext cx="261181" cy="242409"/>
            <a:chOff x="2594050" y="1631825"/>
            <a:chExt cx="439625" cy="439625"/>
          </a:xfrm>
        </p:grpSpPr>
        <p:sp>
          <p:nvSpPr>
            <p:cNvPr id="317" name="Google Shape;317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30"/>
          <p:cNvSpPr txBox="1"/>
          <p:nvPr/>
        </p:nvSpPr>
        <p:spPr>
          <a:xfrm>
            <a:off x="678175" y="3909250"/>
            <a:ext cx="83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F1 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représente la possibilité d’acheter et consommer des protéines animales.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2" name="Google Shape;322;p30"/>
          <p:cNvGrpSpPr/>
          <p:nvPr/>
        </p:nvGrpSpPr>
        <p:grpSpPr>
          <a:xfrm>
            <a:off x="416989" y="4508915"/>
            <a:ext cx="261181" cy="242409"/>
            <a:chOff x="2594050" y="1631825"/>
            <a:chExt cx="439625" cy="439625"/>
          </a:xfrm>
        </p:grpSpPr>
        <p:sp>
          <p:nvSpPr>
            <p:cNvPr id="323" name="Google Shape;323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30"/>
          <p:cNvSpPr txBox="1"/>
          <p:nvPr/>
        </p:nvSpPr>
        <p:spPr>
          <a:xfrm>
            <a:off x="678175" y="4393975"/>
            <a:ext cx="62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F2 représente la pénurie de production de volaille par rapport à la demande.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Analyse en composantes  principales: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34" name="Google Shape;334;p31"/>
          <p:cNvSpPr txBox="1"/>
          <p:nvPr/>
        </p:nvSpPr>
        <p:spPr>
          <a:xfrm>
            <a:off x="50125" y="593850"/>
            <a:ext cx="5997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350" y="665725"/>
            <a:ext cx="4642991" cy="34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31"/>
          <p:cNvGrpSpPr/>
          <p:nvPr/>
        </p:nvGrpSpPr>
        <p:grpSpPr>
          <a:xfrm>
            <a:off x="416989" y="4327165"/>
            <a:ext cx="261181" cy="242409"/>
            <a:chOff x="2594050" y="1631825"/>
            <a:chExt cx="439625" cy="439625"/>
          </a:xfrm>
        </p:grpSpPr>
        <p:sp>
          <p:nvSpPr>
            <p:cNvPr id="337" name="Google Shape;337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p31"/>
          <p:cNvSpPr txBox="1"/>
          <p:nvPr/>
        </p:nvSpPr>
        <p:spPr>
          <a:xfrm>
            <a:off x="678175" y="4171800"/>
            <a:ext cx="70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pays des deux clusters 3 et 4 sont des 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consommateurs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de la volaille.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42" name="Google Shape;342;p31"/>
          <p:cNvGrpSpPr/>
          <p:nvPr/>
        </p:nvGrpSpPr>
        <p:grpSpPr>
          <a:xfrm>
            <a:off x="379614" y="4757965"/>
            <a:ext cx="261181" cy="242409"/>
            <a:chOff x="2594050" y="1631825"/>
            <a:chExt cx="439625" cy="439625"/>
          </a:xfrm>
        </p:grpSpPr>
        <p:sp>
          <p:nvSpPr>
            <p:cNvPr id="343" name="Google Shape;343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31"/>
          <p:cNvSpPr txBox="1"/>
          <p:nvPr/>
        </p:nvSpPr>
        <p:spPr>
          <a:xfrm>
            <a:off x="678175" y="4610525"/>
            <a:ext cx="58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pays de cluster 3 ont un manque de production de volaille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Analyse en composantes  principales: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54" name="Google Shape;354;p32"/>
          <p:cNvGrpSpPr/>
          <p:nvPr/>
        </p:nvGrpSpPr>
        <p:grpSpPr>
          <a:xfrm>
            <a:off x="914514" y="4490740"/>
            <a:ext cx="261181" cy="242409"/>
            <a:chOff x="2594050" y="1631825"/>
            <a:chExt cx="439625" cy="439625"/>
          </a:xfrm>
        </p:grpSpPr>
        <p:sp>
          <p:nvSpPr>
            <p:cNvPr id="355" name="Google Shape;355;p3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p32"/>
          <p:cNvSpPr txBox="1"/>
          <p:nvPr/>
        </p:nvSpPr>
        <p:spPr>
          <a:xfrm>
            <a:off x="1223525" y="4368575"/>
            <a:ext cx="61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ays à cibler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Pays Bas, Royaume Uni, Allemagne. 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60" name="Google Shape;3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75" y="702825"/>
            <a:ext cx="5805525" cy="3471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6" name="Google Shape;366;p33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Tests statistiques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50125" y="593850"/>
            <a:ext cx="5997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33"/>
          <p:cNvSpPr txBox="1"/>
          <p:nvPr/>
        </p:nvSpPr>
        <p:spPr>
          <a:xfrm>
            <a:off x="-37400" y="872975"/>
            <a:ext cx="75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Tester </a:t>
            </a:r>
            <a:r>
              <a:rPr b="1" lang="fr">
                <a:solidFill>
                  <a:schemeClr val="dk1"/>
                </a:solidFill>
                <a:highlight>
                  <a:srgbClr val="FFFFFF"/>
                </a:highlight>
              </a:rPr>
              <a:t>l’adéquation de la variable “proportion_protéine_animal” à une loi normale:</a:t>
            </a:r>
            <a:endParaRPr b="1"/>
          </a:p>
        </p:txBody>
      </p:sp>
      <p:sp>
        <p:nvSpPr>
          <p:cNvPr id="369" name="Google Shape;369;p33"/>
          <p:cNvSpPr txBox="1"/>
          <p:nvPr/>
        </p:nvSpPr>
        <p:spPr>
          <a:xfrm>
            <a:off x="179325" y="1409963"/>
            <a:ext cx="756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H0: 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variable </a:t>
            </a:r>
            <a:r>
              <a:rPr lang="fr" sz="1300">
                <a:solidFill>
                  <a:srgbClr val="030303"/>
                </a:solidFill>
                <a:highlight>
                  <a:srgbClr val="F9F9F9"/>
                </a:highlight>
                <a:latin typeface="Georgia"/>
                <a:ea typeface="Georgia"/>
                <a:cs typeface="Georgia"/>
                <a:sym typeface="Georgia"/>
              </a:rPr>
              <a:t> “ proportion_protéine_animal “ 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une distribution normale.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Alpha: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5%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0" name="Google Shape;370;p33"/>
          <p:cNvSpPr txBox="1"/>
          <p:nvPr/>
        </p:nvSpPr>
        <p:spPr>
          <a:xfrm>
            <a:off x="50125" y="2347138"/>
            <a:ext cx="356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Test de Kolmogorov-Smirnov (cluster 4):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71" name="Google Shape;3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25" y="2805850"/>
            <a:ext cx="52197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3"/>
          <p:cNvSpPr txBox="1"/>
          <p:nvPr/>
        </p:nvSpPr>
        <p:spPr>
          <a:xfrm>
            <a:off x="228450" y="3148288"/>
            <a:ext cx="73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pvalue &gt; alpha                                   l’hypothèse nulle de la normalité des données est retenue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73" name="Google Shape;373;p33"/>
          <p:cNvCxnSpPr/>
          <p:nvPr/>
        </p:nvCxnSpPr>
        <p:spPr>
          <a:xfrm flipH="1" rot="10800000">
            <a:off x="1547975" y="3290313"/>
            <a:ext cx="935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3"/>
          <p:cNvCxnSpPr/>
          <p:nvPr/>
        </p:nvCxnSpPr>
        <p:spPr>
          <a:xfrm rot="10800000">
            <a:off x="1544525" y="3390850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3"/>
          <p:cNvSpPr txBox="1"/>
          <p:nvPr/>
        </p:nvSpPr>
        <p:spPr>
          <a:xfrm>
            <a:off x="50125" y="36489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Test de shapiro-wilk (cluster 4):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376" name="Google Shape;37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50" y="4211850"/>
            <a:ext cx="65341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179325" y="4631075"/>
            <a:ext cx="70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pvalue &gt; alpha                              On accepte l’hypothèse de normalité au niveau de test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8" name="Google Shape;378;p33"/>
          <p:cNvCxnSpPr/>
          <p:nvPr/>
        </p:nvCxnSpPr>
        <p:spPr>
          <a:xfrm flipH="1" rot="10800000">
            <a:off x="1511875" y="4852388"/>
            <a:ext cx="935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3"/>
          <p:cNvCxnSpPr/>
          <p:nvPr/>
        </p:nvCxnSpPr>
        <p:spPr>
          <a:xfrm rot="10800000">
            <a:off x="1508425" y="4952100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5" name="Google Shape;385;p34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Tests statistiques: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86" name="Google Shape;386;p34"/>
          <p:cNvSpPr txBox="1"/>
          <p:nvPr/>
        </p:nvSpPr>
        <p:spPr>
          <a:xfrm>
            <a:off x="50125" y="593850"/>
            <a:ext cx="5997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0" y="892963"/>
            <a:ext cx="3564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Test de Kolmogorov-Smirnov (cluster 5):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8" name="Google Shape;388;p34"/>
          <p:cNvSpPr txBox="1"/>
          <p:nvPr/>
        </p:nvSpPr>
        <p:spPr>
          <a:xfrm>
            <a:off x="132200" y="2074575"/>
            <a:ext cx="73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pvalue &gt; alpha                                   l’hypothèse nulle de la normalité des données est retenue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9" name="Google Shape;389;p34"/>
          <p:cNvCxnSpPr/>
          <p:nvPr/>
        </p:nvCxnSpPr>
        <p:spPr>
          <a:xfrm flipH="1" rot="10800000">
            <a:off x="1511875" y="2234163"/>
            <a:ext cx="935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4"/>
          <p:cNvCxnSpPr/>
          <p:nvPr/>
        </p:nvCxnSpPr>
        <p:spPr>
          <a:xfrm rot="10800000">
            <a:off x="1508425" y="2319875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4"/>
          <p:cNvSpPr txBox="1"/>
          <p:nvPr/>
        </p:nvSpPr>
        <p:spPr>
          <a:xfrm>
            <a:off x="50125" y="25315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Test de shapiro-wilk (cluster 5):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132200" y="3728375"/>
            <a:ext cx="7001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pvalue &gt; alpha                              On ne peut pas rejeter  l’hypothèse de normalité au niveau de test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" name="Google Shape;393;p34"/>
          <p:cNvCxnSpPr/>
          <p:nvPr/>
        </p:nvCxnSpPr>
        <p:spPr>
          <a:xfrm flipH="1" rot="10800000">
            <a:off x="1511875" y="3925163"/>
            <a:ext cx="935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4"/>
          <p:cNvCxnSpPr/>
          <p:nvPr/>
        </p:nvCxnSpPr>
        <p:spPr>
          <a:xfrm rot="10800000">
            <a:off x="1508425" y="4012475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5" name="Google Shape;3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00" y="1501938"/>
            <a:ext cx="64960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00" y="3169013"/>
            <a:ext cx="66389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2" name="Google Shape;402;p35"/>
          <p:cNvSpPr txBox="1"/>
          <p:nvPr/>
        </p:nvSpPr>
        <p:spPr>
          <a:xfrm>
            <a:off x="0" y="-45425"/>
            <a:ext cx="2719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Tests statistiques: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161575" y="805675"/>
            <a:ext cx="62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b="1" lang="fr">
                <a:solidFill>
                  <a:schemeClr val="dk1"/>
                </a:solidFill>
                <a:highlight>
                  <a:srgbClr val="FFFFFF"/>
                </a:highlight>
              </a:rPr>
              <a:t>est de comparaison de cluster 4 et cluster 5 (dans le cas gaussien)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404" name="Google Shape;404;p35"/>
          <p:cNvSpPr txBox="1"/>
          <p:nvPr/>
        </p:nvSpPr>
        <p:spPr>
          <a:xfrm>
            <a:off x="201525" y="1303800"/>
            <a:ext cx="431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Test de l’égalité des variances:</a:t>
            </a:r>
            <a:endParaRPr b="1" sz="1300"/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50" y="1839200"/>
            <a:ext cx="67722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50" y="3372425"/>
            <a:ext cx="70675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/>
          <p:nvPr/>
        </p:nvSpPr>
        <p:spPr>
          <a:xfrm>
            <a:off x="255300" y="2795925"/>
            <a:ext cx="431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/>
              <a:t>Test de l’égalité des moyennes:</a:t>
            </a:r>
            <a:endParaRPr b="1" sz="1300"/>
          </a:p>
        </p:txBody>
      </p:sp>
      <p:sp>
        <p:nvSpPr>
          <p:cNvPr id="408" name="Google Shape;408;p35"/>
          <p:cNvSpPr txBox="1"/>
          <p:nvPr/>
        </p:nvSpPr>
        <p:spPr>
          <a:xfrm>
            <a:off x="2787175" y="1303800"/>
            <a:ext cx="417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H0: les deux clusters ont la même variance.  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719500" y="2795925"/>
            <a:ext cx="454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</a:t>
            </a: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H0: les deux clusters ont la même moyenne.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287050" y="2254600"/>
            <a:ext cx="84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pvalue &gt; alpha                              On ne peut pas rejeter  l’hypothèse de l’égalité des variances au niveau de test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1" name="Google Shape;411;p35"/>
          <p:cNvCxnSpPr/>
          <p:nvPr/>
        </p:nvCxnSpPr>
        <p:spPr>
          <a:xfrm flipH="1" rot="10800000">
            <a:off x="1547975" y="2418313"/>
            <a:ext cx="935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35"/>
          <p:cNvCxnSpPr/>
          <p:nvPr/>
        </p:nvCxnSpPr>
        <p:spPr>
          <a:xfrm rot="10800000">
            <a:off x="1541075" y="2528575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5"/>
          <p:cNvSpPr txBox="1"/>
          <p:nvPr/>
        </p:nvSpPr>
        <p:spPr>
          <a:xfrm>
            <a:off x="287050" y="3947325"/>
            <a:ext cx="84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pvalue &lt; alpha                              On peut rejeter  l’hypothèse de l’égalité des moyennes au niveau de test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4" name="Google Shape;414;p35"/>
          <p:cNvCxnSpPr/>
          <p:nvPr/>
        </p:nvCxnSpPr>
        <p:spPr>
          <a:xfrm flipH="1" rot="10800000">
            <a:off x="1579200" y="4103713"/>
            <a:ext cx="935700" cy="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5"/>
          <p:cNvCxnSpPr/>
          <p:nvPr/>
        </p:nvCxnSpPr>
        <p:spPr>
          <a:xfrm rot="10800000">
            <a:off x="1575750" y="4209200"/>
            <a:ext cx="94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5"/>
          <p:cNvSpPr txBox="1"/>
          <p:nvPr/>
        </p:nvSpPr>
        <p:spPr>
          <a:xfrm>
            <a:off x="793950" y="4421725"/>
            <a:ext cx="574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deux clusters 4 et 5 sont différents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17" name="Google Shape;417;p35"/>
          <p:cNvSpPr/>
          <p:nvPr/>
        </p:nvSpPr>
        <p:spPr>
          <a:xfrm>
            <a:off x="327450" y="4569000"/>
            <a:ext cx="466494" cy="148119"/>
          </a:xfrm>
          <a:custGeom>
            <a:rect b="b" l="l" r="r" t="t"/>
            <a:pathLst>
              <a:path extrusionOk="0" h="5655" w="18148">
                <a:moveTo>
                  <a:pt x="0" y="0"/>
                </a:moveTo>
                <a:lnTo>
                  <a:pt x="12524" y="145"/>
                </a:lnTo>
                <a:lnTo>
                  <a:pt x="18148" y="2900"/>
                </a:lnTo>
                <a:lnTo>
                  <a:pt x="12780" y="5365"/>
                </a:lnTo>
                <a:lnTo>
                  <a:pt x="106" y="5655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3" name="Google Shape;423;p36"/>
          <p:cNvSpPr txBox="1"/>
          <p:nvPr>
            <p:ph type="title"/>
          </p:nvPr>
        </p:nvSpPr>
        <p:spPr>
          <a:xfrm>
            <a:off x="690350" y="392588"/>
            <a:ext cx="5597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>
                <a:solidFill>
                  <a:schemeClr val="lt1"/>
                </a:solidFill>
              </a:rPr>
              <a:t>Conclusion </a:t>
            </a:r>
            <a:r>
              <a:rPr lang="fr"/>
              <a:t>: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8916200" y="138292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425" name="Google Shape;425;p36"/>
          <p:cNvGrpSpPr/>
          <p:nvPr/>
        </p:nvGrpSpPr>
        <p:grpSpPr>
          <a:xfrm>
            <a:off x="311691" y="610574"/>
            <a:ext cx="330270" cy="330251"/>
            <a:chOff x="1923675" y="1633650"/>
            <a:chExt cx="436000" cy="435975"/>
          </a:xfrm>
        </p:grpSpPr>
        <p:sp>
          <p:nvSpPr>
            <p:cNvPr id="426" name="Google Shape;426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36"/>
          <p:cNvGrpSpPr/>
          <p:nvPr/>
        </p:nvGrpSpPr>
        <p:grpSpPr>
          <a:xfrm>
            <a:off x="334884" y="2128888"/>
            <a:ext cx="333016" cy="333016"/>
            <a:chOff x="2594050" y="1631825"/>
            <a:chExt cx="439625" cy="439625"/>
          </a:xfrm>
        </p:grpSpPr>
        <p:sp>
          <p:nvSpPr>
            <p:cNvPr id="433" name="Google Shape;433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36"/>
          <p:cNvGrpSpPr/>
          <p:nvPr/>
        </p:nvGrpSpPr>
        <p:grpSpPr>
          <a:xfrm>
            <a:off x="334884" y="2698301"/>
            <a:ext cx="333016" cy="333016"/>
            <a:chOff x="2594050" y="1631825"/>
            <a:chExt cx="439625" cy="439625"/>
          </a:xfrm>
        </p:grpSpPr>
        <p:sp>
          <p:nvSpPr>
            <p:cNvPr id="438" name="Google Shape;438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2" name="Google Shape;442;p36"/>
          <p:cNvGrpSpPr/>
          <p:nvPr/>
        </p:nvGrpSpPr>
        <p:grpSpPr>
          <a:xfrm>
            <a:off x="310321" y="3246413"/>
            <a:ext cx="333016" cy="333016"/>
            <a:chOff x="2594050" y="1631825"/>
            <a:chExt cx="439625" cy="439625"/>
          </a:xfrm>
        </p:grpSpPr>
        <p:sp>
          <p:nvSpPr>
            <p:cNvPr id="443" name="Google Shape;443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36"/>
          <p:cNvSpPr txBox="1"/>
          <p:nvPr/>
        </p:nvSpPr>
        <p:spPr>
          <a:xfrm>
            <a:off x="74150" y="1492300"/>
            <a:ext cx="636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On peut conclure que: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814400" y="189667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641950" y="2032025"/>
            <a:ext cx="68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Le marché européen est idéal pour l’exportation de volailles.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36"/>
          <p:cNvSpPr txBox="1"/>
          <p:nvPr/>
        </p:nvSpPr>
        <p:spPr>
          <a:xfrm>
            <a:off x="747225" y="2571750"/>
            <a:ext cx="75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Il serait judicieux d’exporter en premier lieu vers les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Pays Bas, le Royaume Uni, l’Allemagne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36"/>
          <p:cNvSpPr txBox="1"/>
          <p:nvPr/>
        </p:nvSpPr>
        <p:spPr>
          <a:xfrm>
            <a:off x="667900" y="3128975"/>
            <a:ext cx="63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Puis dans un second plan s’entendre sur le reste de l’Europe</a:t>
            </a:r>
            <a:r>
              <a:rPr lang="fr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7" name="Google Shape;457;p37"/>
          <p:cNvSpPr txBox="1"/>
          <p:nvPr>
            <p:ph type="title"/>
          </p:nvPr>
        </p:nvSpPr>
        <p:spPr>
          <a:xfrm>
            <a:off x="690350" y="392588"/>
            <a:ext cx="5597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">
                <a:solidFill>
                  <a:schemeClr val="lt1"/>
                </a:solidFill>
              </a:rPr>
              <a:t>Merci pour votre attention </a:t>
            </a:r>
            <a:endParaRPr/>
          </a:p>
        </p:txBody>
      </p:sp>
      <p:sp>
        <p:nvSpPr>
          <p:cNvPr id="458" name="Google Shape;458;p37"/>
          <p:cNvSpPr txBox="1"/>
          <p:nvPr/>
        </p:nvSpPr>
        <p:spPr>
          <a:xfrm>
            <a:off x="8916200" y="138292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814400" y="1896675"/>
            <a:ext cx="1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434477" y="63409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2445550" y="2017650"/>
            <a:ext cx="388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1"/>
          <p:cNvCxnSpPr/>
          <p:nvPr/>
        </p:nvCxnSpPr>
        <p:spPr>
          <a:xfrm flipH="1">
            <a:off x="2342514" y="732509"/>
            <a:ext cx="36000" cy="355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430027" y="-33688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</a:pPr>
            <a:r>
              <a:rPr b="0" i="0" lang="fr" sz="16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 de travail</a:t>
            </a:r>
            <a:endParaRPr b="0" i="0" sz="16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91811" y="191014"/>
            <a:ext cx="281176" cy="290248"/>
            <a:chOff x="590250" y="244200"/>
            <a:chExt cx="407975" cy="532175"/>
          </a:xfrm>
        </p:grpSpPr>
        <p:sp>
          <p:nvSpPr>
            <p:cNvPr id="182" name="Google Shape;182;p21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1"/>
          <p:cNvSpPr/>
          <p:nvPr/>
        </p:nvSpPr>
        <p:spPr>
          <a:xfrm>
            <a:off x="2500740" y="732504"/>
            <a:ext cx="43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i="0" lang="fr" sz="20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fr" sz="18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fr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Introduction.</a:t>
            </a:r>
            <a:endParaRPr b="1" i="0" sz="1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500741" y="1254972"/>
            <a:ext cx="47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i="0" lang="fr" sz="20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fr" sz="18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fr" sz="1800">
                <a:solidFill>
                  <a:srgbClr val="FF9800"/>
                </a:solidFill>
              </a:rPr>
              <a:t> </a:t>
            </a:r>
            <a:r>
              <a:rPr b="1" lang="fr" sz="1800">
                <a:solidFill>
                  <a:srgbClr val="002060"/>
                </a:solidFill>
              </a:rPr>
              <a:t>Nettoyage des données</a:t>
            </a:r>
            <a:r>
              <a:rPr b="1" i="0" lang="fr" sz="19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9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2426663" y="1840650"/>
            <a:ext cx="51432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</a:t>
            </a:r>
            <a:r>
              <a:rPr b="1" i="0" lang="fr" sz="2000" u="none" cap="none" strike="noStrike">
                <a:solidFill>
                  <a:srgbClr val="FF98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fr" sz="1800">
                <a:solidFill>
                  <a:srgbClr val="002060"/>
                </a:solidFill>
              </a:rPr>
              <a:t>Classification</a:t>
            </a:r>
            <a:r>
              <a:rPr b="1" lang="fr" sz="1800">
                <a:solidFill>
                  <a:srgbClr val="002060"/>
                </a:solidFill>
                <a:highlight>
                  <a:srgbClr val="FFFFFF"/>
                </a:highlight>
              </a:rPr>
              <a:t> hiérarchique  </a:t>
            </a:r>
            <a:r>
              <a:rPr b="1" i="0" lang="fr" sz="1800" u="none" cap="none" strike="noStrike">
                <a:solidFill>
                  <a:srgbClr val="002060"/>
                </a:solidFill>
                <a:highlight>
                  <a:srgbClr val="FFFFFF"/>
                </a:highlight>
              </a:rPr>
              <a:t>.</a:t>
            </a:r>
            <a:endParaRPr b="1" i="0" sz="1800" u="none" cap="none" strike="noStrike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4. </a:t>
            </a:r>
            <a:r>
              <a:rPr b="1" lang="fr" sz="1800">
                <a:solidFill>
                  <a:srgbClr val="002060"/>
                </a:solidFill>
              </a:rPr>
              <a:t>Analyse en composantes principales</a:t>
            </a:r>
            <a:r>
              <a:rPr b="1" lang="fr" sz="1800">
                <a:solidFill>
                  <a:srgbClr val="002060"/>
                </a:solidFill>
                <a:highlight>
                  <a:schemeClr val="lt1"/>
                </a:highlight>
              </a:rPr>
              <a:t>. </a:t>
            </a:r>
            <a:endParaRPr b="1" sz="18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5.</a:t>
            </a:r>
            <a:r>
              <a:rPr b="1" lang="fr" sz="1800">
                <a:solidFill>
                  <a:srgbClr val="002060"/>
                </a:solidFill>
              </a:rPr>
              <a:t>Tests statistiques</a:t>
            </a:r>
            <a:r>
              <a:rPr b="1" lang="fr" sz="1800">
                <a:solidFill>
                  <a:srgbClr val="002060"/>
                </a:solidFill>
                <a:highlight>
                  <a:schemeClr val="lt1"/>
                </a:highlight>
              </a:rPr>
              <a:t>.</a:t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rPr b="1" lang="fr" sz="2000">
                <a:solidFill>
                  <a:srgbClr val="FF9800"/>
                </a:solidFill>
              </a:rPr>
              <a:t> 6.</a:t>
            </a:r>
            <a:r>
              <a:rPr b="1" lang="fr" sz="1800">
                <a:solidFill>
                  <a:srgbClr val="002060"/>
                </a:solidFill>
              </a:rPr>
              <a:t> Conclusion.</a:t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Font typeface="Arial"/>
              <a:buNone/>
            </a:pPr>
            <a:r>
              <a:t/>
            </a:r>
            <a:endParaRPr b="1" sz="1800">
              <a:solidFill>
                <a:srgbClr val="00206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Introduction : </a:t>
            </a:r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375966" y="610549"/>
            <a:ext cx="330270" cy="330251"/>
            <a:chOff x="1923675" y="1633650"/>
            <a:chExt cx="436000" cy="435975"/>
          </a:xfrm>
        </p:grpSpPr>
        <p:sp>
          <p:nvSpPr>
            <p:cNvPr id="206" name="Google Shape;206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2"/>
          <p:cNvSpPr/>
          <p:nvPr/>
        </p:nvSpPr>
        <p:spPr>
          <a:xfrm>
            <a:off x="852625" y="1767150"/>
            <a:ext cx="6900300" cy="23505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902075" y="1880675"/>
            <a:ext cx="7090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Etude de marché pour l’exportation de volailles en 2 étapes:</a:t>
            </a:r>
            <a:r>
              <a:rPr lang="fr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Ciblage des différentes zones de marchés possibles par la classification hiérarchique.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Sélection de pays consommateurs de volailles par l’analyse en composante principale.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Problématique:</a:t>
            </a:r>
            <a:endParaRPr/>
          </a:p>
        </p:txBody>
      </p:sp>
      <p:grpSp>
        <p:nvGrpSpPr>
          <p:cNvPr id="220" name="Google Shape;220;p23"/>
          <p:cNvGrpSpPr/>
          <p:nvPr/>
        </p:nvGrpSpPr>
        <p:grpSpPr>
          <a:xfrm>
            <a:off x="496636" y="631305"/>
            <a:ext cx="288740" cy="288740"/>
            <a:chOff x="2623275" y="2333250"/>
            <a:chExt cx="381175" cy="381175"/>
          </a:xfrm>
        </p:grpSpPr>
        <p:sp>
          <p:nvSpPr>
            <p:cNvPr id="221" name="Google Shape;221;p23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3"/>
          <p:cNvGrpSpPr/>
          <p:nvPr/>
        </p:nvGrpSpPr>
        <p:grpSpPr>
          <a:xfrm>
            <a:off x="976607" y="4347760"/>
            <a:ext cx="288740" cy="288740"/>
            <a:chOff x="2623275" y="2333250"/>
            <a:chExt cx="381175" cy="381175"/>
          </a:xfrm>
        </p:grpSpPr>
        <p:sp>
          <p:nvSpPr>
            <p:cNvPr id="226" name="Google Shape;226;p23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3"/>
          <p:cNvSpPr/>
          <p:nvPr/>
        </p:nvSpPr>
        <p:spPr>
          <a:xfrm>
            <a:off x="565360" y="1287455"/>
            <a:ext cx="6794100" cy="2561400"/>
          </a:xfrm>
          <a:prstGeom prst="cloudCallout">
            <a:avLst>
              <a:gd fmla="val -33817" name="adj1"/>
              <a:gd fmla="val 72924" name="adj2"/>
            </a:avLst>
          </a:prstGeom>
          <a:solidFill>
            <a:srgbClr val="FF98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" sz="2000">
                <a:solidFill>
                  <a:schemeClr val="lt1"/>
                </a:solidFill>
              </a:rPr>
              <a:t>Déterminer les pays appropriés avec une forte consommation de volailles</a:t>
            </a:r>
            <a:r>
              <a:rPr b="0" i="0" lang="f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Nettoyage</a:t>
            </a: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des données</a:t>
            </a:r>
            <a:r>
              <a:rPr b="1" i="0" lang="fr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0" y="2744175"/>
            <a:ext cx="536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des valeurs manquantes</a:t>
            </a:r>
            <a:r>
              <a:rPr lang="fr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0" y="750075"/>
            <a:ext cx="411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Base de données: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0938"/>
            <a:ext cx="8535176" cy="13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73300"/>
            <a:ext cx="5168624" cy="12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0" y="-45432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Nettoyage des données</a:t>
            </a:r>
            <a:r>
              <a:rPr b="1" i="0" lang="fr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224"/>
            <a:ext cx="8839201" cy="9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/>
        </p:nvSpPr>
        <p:spPr>
          <a:xfrm>
            <a:off x="39950" y="765250"/>
            <a:ext cx="643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La variable “croissance_population % ”: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11199"/>
            <a:ext cx="8839199" cy="37311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0" y="2778200"/>
            <a:ext cx="6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variable “ PIB ”: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72300"/>
            <a:ext cx="6776689" cy="11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0" y="-45425"/>
            <a:ext cx="2201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Classification hiérarchique</a:t>
            </a:r>
            <a:r>
              <a:rPr b="1" i="0" lang="fr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175" y="0"/>
            <a:ext cx="2989226" cy="4730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50" y="850925"/>
            <a:ext cx="3276575" cy="37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3775" y="271838"/>
            <a:ext cx="2732400" cy="4309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328150" y="579250"/>
            <a:ext cx="205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Groupe 01: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3794225" y="0"/>
            <a:ext cx="183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Groupe 02: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227075" y="46801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Pays instables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253750" y="4730675"/>
            <a:ext cx="25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Pays à risques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0" y="-45425"/>
            <a:ext cx="2201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Classification hiérarchique</a:t>
            </a:r>
            <a:r>
              <a:rPr b="1" i="0" lang="fr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97075" y="724975"/>
            <a:ext cx="205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Groupe 03: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3484600" y="724975"/>
            <a:ext cx="183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Groupe 04: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5" y="1239375"/>
            <a:ext cx="3139825" cy="14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300" y="1239375"/>
            <a:ext cx="2943800" cy="14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100" y="234550"/>
            <a:ext cx="2285500" cy="38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6284550" y="-45425"/>
            <a:ext cx="183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Groupe 05:</a:t>
            </a:r>
            <a:endParaRPr sz="1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1952100" y="2974050"/>
            <a:ext cx="11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Pays riches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5749700" y="4115163"/>
            <a:ext cx="37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Pays avec une faible croissance de population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0" y="-45425"/>
            <a:ext cx="2201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</a:pPr>
            <a:r>
              <a:rPr b="1" lang="fr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Classification hiérarchique</a:t>
            </a:r>
            <a:r>
              <a:rPr b="1" i="0" lang="fr" sz="1400" u="none" cap="none" strike="noStrik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50125" y="593850"/>
            <a:ext cx="59979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50" y="1780900"/>
            <a:ext cx="8839200" cy="160712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8"/>
          <p:cNvSpPr txBox="1"/>
          <p:nvPr/>
        </p:nvSpPr>
        <p:spPr>
          <a:xfrm>
            <a:off x="107275" y="886425"/>
            <a:ext cx="3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Les centroïdes: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88" name="Google Shape;288;p28"/>
          <p:cNvGrpSpPr/>
          <p:nvPr/>
        </p:nvGrpSpPr>
        <p:grpSpPr>
          <a:xfrm>
            <a:off x="571817" y="4053403"/>
            <a:ext cx="266457" cy="229089"/>
            <a:chOff x="2594050" y="1631825"/>
            <a:chExt cx="439625" cy="439625"/>
          </a:xfrm>
        </p:grpSpPr>
        <p:sp>
          <p:nvSpPr>
            <p:cNvPr id="289" name="Google Shape;289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8"/>
          <p:cNvSpPr txBox="1"/>
          <p:nvPr/>
        </p:nvSpPr>
        <p:spPr>
          <a:xfrm>
            <a:off x="915150" y="3882300"/>
            <a:ext cx="63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pays des groupes 3 et 4 consomment plus de protéines que les autres pays</a:t>
            </a: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