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Roboto Condensed"/>
      <p:regular r:id="rId46"/>
      <p:bold r:id="rId47"/>
      <p:italic r:id="rId48"/>
      <p:boldItalic r:id="rId49"/>
    </p:embeddedFont>
    <p:embeddedFont>
      <p:font typeface="Roboto Condensed Light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789396-23AF-4DF8-BFDA-F0C0224C652C}">
  <a:tblStyle styleId="{95789396-23AF-4DF8-BFDA-F0C0224C65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RobotoCondensed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Condensed-italic.fntdata"/><Relationship Id="rId47" Type="http://schemas.openxmlformats.org/officeDocument/2006/relationships/font" Target="fonts/RobotoCondensed-bold.fntdata"/><Relationship Id="rId49" Type="http://schemas.openxmlformats.org/officeDocument/2006/relationships/font" Target="fonts/RobotoCondense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CondensedLight-bold.fntdata"/><Relationship Id="rId50" Type="http://schemas.openxmlformats.org/officeDocument/2006/relationships/font" Target="fonts/RobotoCondensedLight-regular.fntdata"/><Relationship Id="rId53" Type="http://schemas.openxmlformats.org/officeDocument/2006/relationships/font" Target="fonts/RobotoCondensedLight-boldItalic.fntdata"/><Relationship Id="rId52" Type="http://schemas.openxmlformats.org/officeDocument/2006/relationships/font" Target="fonts/RobotoCondensedLight-italic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.fntdata"/><Relationship Id="rId10" Type="http://schemas.openxmlformats.org/officeDocument/2006/relationships/slide" Target="slides/slide4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59" Type="http://schemas.openxmlformats.org/officeDocument/2006/relationships/font" Target="fonts/Oswald-bold.fntdata"/><Relationship Id="rId14" Type="http://schemas.openxmlformats.org/officeDocument/2006/relationships/slide" Target="slides/slide8.xml"/><Relationship Id="rId58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9cd34191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9cd34191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gf9cd34191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9cd341910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f9cd341910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2" name="Google Shape;462;gf9cd341910_0_4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9cd341910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f9cd341910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0" name="Google Shape;510;gf9cd341910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9cd341910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f9cd341910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2" name="Google Shape;562;gf9cd341910_0_4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f9cd341910_0_5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f9cd341910_0_5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gf9cd341910_0_5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9cd341910_0_5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f9cd341910_0_5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5" name="Google Shape;665;gf9cd341910_0_5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9cd341910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f9cd341910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gf9cd341910_0_6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f9cd341910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f9cd341910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gf9cd341910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f9cd341910_0_7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gf9cd341910_0_7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gf9cd341910_0_7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f9cd341910_0_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f9cd341910_0_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gf9cd341910_0_7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9cd341910_0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f9cd341910_0_8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gf9cd341910_0_8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cd34191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f9cd34191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f9cd34191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f9cd341910_0_8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gf9cd341910_0_8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gf9cd341910_0_8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f9cd341910_0_9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gf9cd341910_0_9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gf9cd341910_0_9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f9cd341910_0_9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9" name="Google Shape;1059;gf9cd341910_0_9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gf9cd341910_0_9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f9cd341910_0_10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gf9cd341910_0_10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gf9cd341910_0_10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f9cd341910_0_10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gf9cd341910_0_10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5" name="Google Shape;1165;gf9cd341910_0_10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f9cd341910_0_1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gf9cd341910_0_1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gf9cd341910_0_1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f9cd341910_0_1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3" name="Google Shape;1263;gf9cd341910_0_1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8292E"/>
              </a:solidFill>
              <a:highlight>
                <a:schemeClr val="lt1"/>
              </a:highlight>
            </a:endParaRPr>
          </a:p>
        </p:txBody>
      </p:sp>
      <p:sp>
        <p:nvSpPr>
          <p:cNvPr id="1264" name="Google Shape;1264;gf9cd341910_0_1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f9cd341910_0_1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gf9cd341910_0_1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8292E"/>
              </a:solidFill>
              <a:highlight>
                <a:schemeClr val="lt1"/>
              </a:highlight>
            </a:endParaRPr>
          </a:p>
        </p:txBody>
      </p:sp>
      <p:sp>
        <p:nvSpPr>
          <p:cNvPr id="1314" name="Google Shape;1314;gf9cd341910_0_1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f9cd341910_0_1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3" name="Google Shape;1363;gf9cd341910_0_1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8292E"/>
              </a:solidFill>
              <a:highlight>
                <a:schemeClr val="lt1"/>
              </a:highlight>
            </a:endParaRPr>
          </a:p>
        </p:txBody>
      </p:sp>
      <p:sp>
        <p:nvSpPr>
          <p:cNvPr id="1364" name="Google Shape;1364;gf9cd341910_0_1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f9cd341910_0_1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5" name="Google Shape;1415;gf9cd341910_0_1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8292E"/>
              </a:solidFill>
              <a:highlight>
                <a:schemeClr val="lt1"/>
              </a:highlight>
            </a:endParaRPr>
          </a:p>
        </p:txBody>
      </p:sp>
      <p:sp>
        <p:nvSpPr>
          <p:cNvPr id="1416" name="Google Shape;1416;gf9cd341910_0_13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cd341910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9cd341910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N</a:t>
            </a:r>
            <a:endParaRPr/>
          </a:p>
        </p:txBody>
      </p:sp>
      <p:sp>
        <p:nvSpPr>
          <p:cNvPr id="119" name="Google Shape;119;gf9cd341910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f9cd341910_0_1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3" name="Google Shape;1463;gf9cd341910_0_1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8292E"/>
              </a:solidFill>
              <a:highlight>
                <a:schemeClr val="lt1"/>
              </a:highlight>
            </a:endParaRPr>
          </a:p>
        </p:txBody>
      </p:sp>
      <p:sp>
        <p:nvSpPr>
          <p:cNvPr id="1464" name="Google Shape;1464;gf9cd341910_0_13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f9cd341910_0_1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8" name="Google Shape;1508;gf9cd341910_0_14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8292E"/>
              </a:solidFill>
              <a:highlight>
                <a:schemeClr val="lt1"/>
              </a:highlight>
            </a:endParaRPr>
          </a:p>
        </p:txBody>
      </p:sp>
      <p:sp>
        <p:nvSpPr>
          <p:cNvPr id="1509" name="Google Shape;1509;gf9cd341910_0_14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cd341910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9cd341910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f9cd341910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cd341910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f9cd341910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f9cd341910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cd341910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f9cd341910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6" name="Google Shape;266;gf9cd341910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9cd341910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f9cd341910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gf9cd341910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9cd341910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f9cd341910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gf9cd341910_0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9cd341910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f9cd341910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gf9cd341910_0_3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slide" Target="/ppt/slides/slide10.xml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slide" Target="/ppt/slides/slide11.xml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slide" Target="/ppt/slides/slide12.xml"/><Relationship Id="rId5" Type="http://schemas.openxmlformats.org/officeDocument/2006/relationships/image" Target="../media/image43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slide" Target="/ppt/slides/slide13.xml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slide" Target="/ppt/slides/slide14.xml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slide" Target="/ppt/slides/slide16.xml"/><Relationship Id="rId5" Type="http://schemas.openxmlformats.org/officeDocument/2006/relationships/image" Target="../media/image19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slide" Target="/ppt/slides/slide17.xml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slide" Target="/ppt/slides/slide18.xml"/><Relationship Id="rId5" Type="http://schemas.openxmlformats.org/officeDocument/2006/relationships/image" Target="../media/image36.png"/><Relationship Id="rId6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slide" Target="/ppt/slides/slide19.xml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slide" Target="/ppt/slides/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slide" Target="/ppt/slides/slide21.xml"/><Relationship Id="rId5" Type="http://schemas.openxmlformats.org/officeDocument/2006/relationships/image" Target="../media/image34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slide" Target="/ppt/slides/slide22.xml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slide" Target="/ppt/slides/slide23.xml"/><Relationship Id="rId5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slide" Target="/ppt/slides/slide24.xml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slide" Target="/ppt/slides/slide25.xml"/><Relationship Id="rId5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slide" Target="/ppt/slides/slide26.xml"/><Relationship Id="rId5" Type="http://schemas.openxmlformats.org/officeDocument/2006/relationships/image" Target="../media/image38.png"/><Relationship Id="rId6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slide" Target="/ppt/slides/slide27.xml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slide" Target="/ppt/slides/slide28.xml"/><Relationship Id="rId5" Type="http://schemas.openxmlformats.org/officeDocument/2006/relationships/image" Target="../media/image37.png"/><Relationship Id="rId6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slide" Target="/ppt/slides/slide29.xml"/><Relationship Id="rId5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slide" Target="/ppt/slides/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slide" Target="/ppt/slides/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slide" Target="/ppt/slides/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slide" Target="/ppt/slides/slide5.xml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slide" Target="/ppt/slides/slide6.xml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slide" Target="/ppt/slides/slide7.xm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slide" Target="/ppt/slides/slide8.xml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slide" Target="/ppt/slides/slide9.xml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990624" y="2102004"/>
            <a:ext cx="6953229" cy="1193556"/>
            <a:chOff x="1730326" y="1233125"/>
            <a:chExt cx="7765500" cy="708300"/>
          </a:xfrm>
        </p:grpSpPr>
        <p:sp>
          <p:nvSpPr>
            <p:cNvPr id="56" name="Google Shape;56;p13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2350873" y="1389548"/>
              <a:ext cx="675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fr" sz="3200">
                  <a:solidFill>
                    <a:schemeClr val="dk1"/>
                  </a:solidFill>
                  <a:highlight>
                    <a:schemeClr val="lt1"/>
                  </a:highlight>
                  <a:latin typeface="Roboto Condensed"/>
                  <a:ea typeface="Roboto Condensed"/>
                  <a:cs typeface="Roboto Condensed"/>
                  <a:sym typeface="Roboto Condensed"/>
                </a:rPr>
                <a:t>Prédisez la demande en électricité</a:t>
              </a:r>
              <a:endParaRPr b="1" sz="320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B110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rgbClr val="0B110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3"/>
          <p:cNvSpPr/>
          <p:nvPr/>
        </p:nvSpPr>
        <p:spPr>
          <a:xfrm>
            <a:off x="-103238" y="0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17934" y="1541675"/>
            <a:ext cx="493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B11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381534" y="4451663"/>
            <a:ext cx="24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103238" y="-69574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79150" y="-17925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711953" y="4732361"/>
            <a:ext cx="224700" cy="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40550" y="4017275"/>
            <a:ext cx="180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FF9800"/>
                </a:solidFill>
              </a:rPr>
              <a:t>Présenté par: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2060"/>
                </a:solidFill>
              </a:rPr>
              <a:t>  </a:t>
            </a:r>
            <a:r>
              <a:rPr b="1" lang="fr" sz="1500">
                <a:solidFill>
                  <a:schemeClr val="dk1"/>
                </a:solidFill>
              </a:rPr>
              <a:t> ASSAS Sabah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319600" y="4408475"/>
            <a:ext cx="3824400" cy="486600"/>
          </a:xfrm>
          <a:prstGeom prst="horizontalScroll">
            <a:avLst>
              <a:gd fmla="val 12500" name="adj"/>
            </a:avLst>
          </a:prstGeom>
          <a:solidFill>
            <a:srgbClr val="0077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5913F"/>
              </a:highlight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09950" y="4451675"/>
            <a:ext cx="28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Roboto Condensed"/>
              <a:buNone/>
            </a:pPr>
            <a:r>
              <a:rPr b="1" lang="fr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Soutenu</a:t>
            </a:r>
            <a:r>
              <a:rPr b="1" lang="fr">
                <a:solidFill>
                  <a:schemeClr val="lt1"/>
                </a:solidFill>
              </a:rPr>
              <a:t> le 27/10/2021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879825" y="237875"/>
            <a:ext cx="575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fr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de Data Analyst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6" name="Google Shape;466;p22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467" name="Google Shape;467;p22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468" name="Google Shape;468;p22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469" name="Google Shape;469;p22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2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471" name="Google Shape;471;p22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472" name="Google Shape;472;p22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22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474" name="Google Shape;474;p22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475" name="Google Shape;475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6" name="Google Shape;476;p22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7" name="Google Shape;477;p22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Données météo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Google Shape;479;p22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2" name="Google Shape;482;p22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3" name="Google Shape;483;p22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2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2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2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0" y="2444403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0" name="Google Shape;490;p22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491" name="Google Shape;491;p22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92" name="Google Shape;492;p22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10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93" name="Google Shape;493;p22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2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2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2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Régression linéaire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Google Shape;504;p22"/>
          <p:cNvSpPr/>
          <p:nvPr/>
        </p:nvSpPr>
        <p:spPr>
          <a:xfrm flipH="1" rot="5400000">
            <a:off x="6966775" y="-136875"/>
            <a:ext cx="26400" cy="16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05" name="Google Shape;5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400" y="714900"/>
            <a:ext cx="6506700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2"/>
          <p:cNvSpPr txBox="1"/>
          <p:nvPr/>
        </p:nvSpPr>
        <p:spPr>
          <a:xfrm>
            <a:off x="2471600" y="3485400"/>
            <a:ext cx="6065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modèle est globalement significatif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variance expliquée du modèle est: 93.1 %.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variable DJU est significativement différente de zéro au niveau de test 5 %.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consommation= 48.49 * DJU + 30720.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4" name="Google Shape;514;p23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515" name="Google Shape;515;p23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516" name="Google Shape;516;p23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517" name="Google Shape;517;p23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23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519" name="Google Shape;519;p23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520" name="Google Shape;520;p23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3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522" name="Google Shape;522;p23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523" name="Google Shape;523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4" name="Google Shape;524;p23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5" name="Google Shape;525;p23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Données météo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Google Shape;528;p23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Google Shape;529;p23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0" name="Google Shape;530;p23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Google Shape;531;p23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3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0" y="2444403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38" name="Google Shape;538;p23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539" name="Google Shape;539;p23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40" name="Google Shape;540;p23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11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541" name="Google Shape;541;p23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3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23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23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Régression linéaire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2" name="Google Shape;552;p23"/>
          <p:cNvSpPr/>
          <p:nvPr/>
        </p:nvSpPr>
        <p:spPr>
          <a:xfrm flipH="1" rot="5400000">
            <a:off x="6966775" y="-136875"/>
            <a:ext cx="26400" cy="16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Google Shape;553;p23"/>
          <p:cNvSpPr txBox="1"/>
          <p:nvPr/>
        </p:nvSpPr>
        <p:spPr>
          <a:xfrm>
            <a:off x="2508150" y="855975"/>
            <a:ext cx="26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de la normalité des résidus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pic>
        <p:nvPicPr>
          <p:cNvPr id="554" name="Google Shape;5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7750" y="1228075"/>
            <a:ext cx="5934975" cy="5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3"/>
          <p:cNvSpPr txBox="1"/>
          <p:nvPr/>
        </p:nvSpPr>
        <p:spPr>
          <a:xfrm>
            <a:off x="2508150" y="1902850"/>
            <a:ext cx="57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pvalue &gt; alpha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    </a:t>
            </a: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on accepte la normalité des résidus au niveau de test 5 %.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3620250" y="2081825"/>
            <a:ext cx="6255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0250" y="2491475"/>
            <a:ext cx="2502700" cy="19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3"/>
          <p:cNvSpPr txBox="1"/>
          <p:nvPr/>
        </p:nvSpPr>
        <p:spPr>
          <a:xfrm>
            <a:off x="3437338" y="4495625"/>
            <a:ext cx="40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résidus sont distribués selon la loi normale.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5" name="Google Shape;565;p24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6" name="Google Shape;566;p24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567" name="Google Shape;567;p24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568" name="Google Shape;568;p24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569" name="Google Shape;569;p24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4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571" name="Google Shape;571;p24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572" name="Google Shape;572;p24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24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574" name="Google Shape;574;p24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575" name="Google Shape;575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6" name="Google Shape;576;p24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7" name="Google Shape;577;p24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Données météo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Google Shape;578;p24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9" name="Google Shape;579;p24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0" name="Google Shape;580;p24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1" name="Google Shape;581;p24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2" name="Google Shape;582;p24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3" name="Google Shape;583;p24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4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4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24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0" y="2444403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90" name="Google Shape;590;p24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591" name="Google Shape;591;p24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592" name="Google Shape;592;p24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12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593" name="Google Shape;593;p24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4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4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24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24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24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24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Régression linéaire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4" name="Google Shape;604;p24"/>
          <p:cNvSpPr/>
          <p:nvPr/>
        </p:nvSpPr>
        <p:spPr>
          <a:xfrm flipH="1" rot="5400000">
            <a:off x="6966775" y="-136875"/>
            <a:ext cx="26400" cy="16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5" name="Google Shape;6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950" y="1521138"/>
            <a:ext cx="6666675" cy="232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4950" y="961600"/>
            <a:ext cx="66666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4" name="Google Shape;614;p25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615" name="Google Shape;615;p25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616" name="Google Shape;616;p25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617" name="Google Shape;617;p25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5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619" name="Google Shape;619;p25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620" name="Google Shape;620;p25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5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622" name="Google Shape;622;p25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623" name="Google Shape;623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4" name="Google Shape;624;p25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5" name="Google Shape;625;p25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Décomposition de la série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6" name="Google Shape;626;p25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Google Shape;628;p25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Google Shape;629;p25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0" name="Google Shape;630;p25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5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5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25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5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5"/>
          <p:cNvSpPr/>
          <p:nvPr/>
        </p:nvSpPr>
        <p:spPr>
          <a:xfrm>
            <a:off x="-22875" y="2909378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38" name="Google Shape;638;p25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639" name="Google Shape;639;p25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40" name="Google Shape;640;p25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13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41" name="Google Shape;641;p25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5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5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5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5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5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25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25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25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Série désaisonnalisée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Google Shape;652;p25"/>
          <p:cNvSpPr/>
          <p:nvPr/>
        </p:nvSpPr>
        <p:spPr>
          <a:xfrm flipH="1" rot="5400000">
            <a:off x="3696075" y="-427700"/>
            <a:ext cx="30900" cy="22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3" name="Google Shape;6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0475" y="764025"/>
            <a:ext cx="4627850" cy="38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5"/>
          <p:cNvSpPr txBox="1"/>
          <p:nvPr/>
        </p:nvSpPr>
        <p:spPr>
          <a:xfrm>
            <a:off x="6238650" y="1634075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Série observé</a:t>
            </a: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e: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25"/>
          <p:cNvSpPr txBox="1"/>
          <p:nvPr/>
        </p:nvSpPr>
        <p:spPr>
          <a:xfrm>
            <a:off x="6217725" y="2392400"/>
            <a:ext cx="18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Tendance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5"/>
          <p:cNvSpPr txBox="1"/>
          <p:nvPr/>
        </p:nvSpPr>
        <p:spPr>
          <a:xfrm>
            <a:off x="6238650" y="3166025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Saisonnalité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5"/>
          <p:cNvSpPr txBox="1"/>
          <p:nvPr/>
        </p:nvSpPr>
        <p:spPr>
          <a:xfrm>
            <a:off x="6245600" y="3932675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Résidus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8" name="Google Shape;65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450" y="1669413"/>
            <a:ext cx="1372975" cy="32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0700" y="2465638"/>
            <a:ext cx="246600" cy="26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8325" y="3243075"/>
            <a:ext cx="246600" cy="23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1625" y="4018463"/>
            <a:ext cx="2667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6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69" name="Google Shape;669;p26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670" name="Google Shape;670;p26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671" name="Google Shape;671;p26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672" name="Google Shape;672;p26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6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674" name="Google Shape;674;p26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675" name="Google Shape;675;p26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6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677" name="Google Shape;677;p26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678" name="Google Shape;678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9" name="Google Shape;679;p26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0" name="Google Shape;680;p26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Décomposition de la série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1" name="Google Shape;681;p26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Google Shape;683;p26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4" name="Google Shape;684;p26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26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6" name="Google Shape;686;p26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6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26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26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6"/>
          <p:cNvSpPr/>
          <p:nvPr/>
        </p:nvSpPr>
        <p:spPr>
          <a:xfrm>
            <a:off x="-22875" y="2909378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93" name="Google Shape;693;p26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694" name="Google Shape;694;p26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695" name="Google Shape;695;p26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14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696" name="Google Shape;696;p26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6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6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6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6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6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26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26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Série désaisonnalisée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7" name="Google Shape;707;p26"/>
          <p:cNvSpPr/>
          <p:nvPr/>
        </p:nvSpPr>
        <p:spPr>
          <a:xfrm flipH="1" rot="5400000">
            <a:off x="7042050" y="-288950"/>
            <a:ext cx="35400" cy="19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8" name="Google Shape;7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825" y="857050"/>
            <a:ext cx="6689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4200" y="1451525"/>
            <a:ext cx="6432851" cy="308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7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Google Shape;716;p27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7" name="Google Shape;717;p27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718" name="Google Shape;718;p27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719" name="Google Shape;719;p27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720" name="Google Shape;720;p27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27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722" name="Google Shape;722;p27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723" name="Google Shape;723;p27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7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725" name="Google Shape;725;p27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726" name="Google Shape;726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27" name="Google Shape;727;p27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28" name="Google Shape;728;p27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9" name="Google Shape;729;p27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0" name="Google Shape;730;p27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1" name="Google Shape;731;p27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2" name="Google Shape;732;p27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3" name="Google Shape;733;p27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7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7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7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7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7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7"/>
          <p:cNvSpPr/>
          <p:nvPr/>
        </p:nvSpPr>
        <p:spPr>
          <a:xfrm>
            <a:off x="8475" y="3383947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0" name="Google Shape;740;p27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741" name="Google Shape;741;p27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42" name="Google Shape;742;p27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15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743" name="Google Shape;743;p27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7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745" name="Google Shape;745;p27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7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7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7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27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27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27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27"/>
          <p:cNvSpPr/>
          <p:nvPr/>
        </p:nvSpPr>
        <p:spPr>
          <a:xfrm>
            <a:off x="2746400" y="1850100"/>
            <a:ext cx="5790600" cy="1609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53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7"/>
          <p:cNvSpPr txBox="1"/>
          <p:nvPr/>
        </p:nvSpPr>
        <p:spPr>
          <a:xfrm>
            <a:off x="2813450" y="1872225"/>
            <a:ext cx="5660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Times New Roman"/>
                <a:ea typeface="Times New Roman"/>
                <a:cs typeface="Times New Roman"/>
                <a:sym typeface="Times New Roman"/>
              </a:rPr>
              <a:t>Modélisation des données: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Méthode de Holt Winters.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Méthode SARIMA.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8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28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2" name="Google Shape;762;p28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763" name="Google Shape;763;p28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764" name="Google Shape;764;p28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8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768" name="Google Shape;768;p28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8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770" name="Google Shape;770;p28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771" name="Google Shape;771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2" name="Google Shape;772;p28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3" name="Google Shape;773;p28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5" name="Google Shape;775;p28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6" name="Google Shape;776;p28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7" name="Google Shape;777;p28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8" name="Google Shape;778;p28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8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8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8"/>
          <p:cNvSpPr/>
          <p:nvPr/>
        </p:nvSpPr>
        <p:spPr>
          <a:xfrm>
            <a:off x="-22875" y="3672385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85" name="Google Shape;785;p28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786" name="Google Shape;786;p28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87" name="Google Shape;787;p28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16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788" name="Google Shape;788;p28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8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8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8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8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8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8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8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28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28"/>
          <p:cNvSpPr/>
          <p:nvPr/>
        </p:nvSpPr>
        <p:spPr>
          <a:xfrm>
            <a:off x="2746400" y="1850100"/>
            <a:ext cx="5790600" cy="18522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53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8"/>
          <p:cNvSpPr txBox="1"/>
          <p:nvPr/>
        </p:nvSpPr>
        <p:spPr>
          <a:xfrm>
            <a:off x="2694750" y="1940175"/>
            <a:ext cx="598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Cette méthode n’utilise que le passé de la variable elle même, elle consiste à supposer que       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 approximable au voisinage de T par: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 désignant par s  la période du cycle saisonnier de la série temporelle.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0" name="Google Shape;8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850" y="2309075"/>
            <a:ext cx="271900" cy="1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2850" y="2608550"/>
            <a:ext cx="1631150" cy="2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9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8" name="Google Shape;808;p29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9" name="Google Shape;809;p29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810" name="Google Shape;810;p29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811" name="Google Shape;811;p29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812" name="Google Shape;812;p29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9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814" name="Google Shape;814;p29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815" name="Google Shape;815;p29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6" name="Google Shape;816;p29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817" name="Google Shape;817;p29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818" name="Google Shape;818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9" name="Google Shape;819;p29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0" name="Google Shape;820;p29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1" name="Google Shape;821;p29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2" name="Google Shape;822;p29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Google Shape;823;p29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4" name="Google Shape;824;p29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9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9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29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-22875" y="3672385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32" name="Google Shape;832;p29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833" name="Google Shape;833;p29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34" name="Google Shape;834;p29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17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35" name="Google Shape;835;p29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9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837" name="Google Shape;837;p29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9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9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9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9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9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29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29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5" name="Google Shape;8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875" y="1386000"/>
            <a:ext cx="4914900" cy="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0025" y="2690200"/>
            <a:ext cx="6541649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29"/>
          <p:cNvSpPr txBox="1"/>
          <p:nvPr/>
        </p:nvSpPr>
        <p:spPr>
          <a:xfrm>
            <a:off x="2435725" y="878550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Split de la série:</a:t>
            </a:r>
            <a:endParaRPr/>
          </a:p>
        </p:txBody>
      </p:sp>
      <p:sp>
        <p:nvSpPr>
          <p:cNvPr id="848" name="Google Shape;848;p29"/>
          <p:cNvSpPr txBox="1"/>
          <p:nvPr/>
        </p:nvSpPr>
        <p:spPr>
          <a:xfrm>
            <a:off x="2435725" y="2176950"/>
            <a:ext cx="28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Modélisation:</a:t>
            </a: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2543275" y="302325"/>
            <a:ext cx="26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Application de la méthode</a:t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 rot="5400000">
            <a:off x="3673250" y="-421325"/>
            <a:ext cx="33300" cy="21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1" name="Google Shape;851;p29"/>
          <p:cNvSpPr txBox="1"/>
          <p:nvPr/>
        </p:nvSpPr>
        <p:spPr>
          <a:xfrm>
            <a:off x="6581925" y="302325"/>
            <a:ext cx="22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Evaluation du modèle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0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8" name="Google Shape;858;p30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9" name="Google Shape;859;p30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860" name="Google Shape;860;p30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861" name="Google Shape;861;p30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862" name="Google Shape;862;p30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0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864" name="Google Shape;864;p30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865" name="Google Shape;865;p30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30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867" name="Google Shape;867;p30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868" name="Google Shape;868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9" name="Google Shape;869;p30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0" name="Google Shape;870;p30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1" name="Google Shape;871;p30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2" name="Google Shape;872;p30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Google Shape;873;p30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4" name="Google Shape;874;p30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5" name="Google Shape;875;p30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0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0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0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30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30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0"/>
          <p:cNvSpPr/>
          <p:nvPr/>
        </p:nvSpPr>
        <p:spPr>
          <a:xfrm>
            <a:off x="-22875" y="3672385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82" name="Google Shape;882;p30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883" name="Google Shape;883;p30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4" name="Google Shape;884;p30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18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85" name="Google Shape;885;p30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0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0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0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0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0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0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30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30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30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0"/>
          <p:cNvSpPr txBox="1"/>
          <p:nvPr/>
        </p:nvSpPr>
        <p:spPr>
          <a:xfrm>
            <a:off x="2770625" y="4254400"/>
            <a:ext cx="49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prévision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 raisonnable et elle intègre la saisonnalité.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0"/>
          <p:cNvSpPr txBox="1"/>
          <p:nvPr/>
        </p:nvSpPr>
        <p:spPr>
          <a:xfrm>
            <a:off x="2519250" y="302325"/>
            <a:ext cx="35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Application de la méthode</a:t>
            </a:r>
            <a:endParaRPr/>
          </a:p>
        </p:txBody>
      </p:sp>
      <p:sp>
        <p:nvSpPr>
          <p:cNvPr id="898" name="Google Shape;898;p30"/>
          <p:cNvSpPr txBox="1"/>
          <p:nvPr/>
        </p:nvSpPr>
        <p:spPr>
          <a:xfrm>
            <a:off x="6591500" y="302325"/>
            <a:ext cx="24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Evaluation du modèle</a:t>
            </a:r>
            <a:endParaRPr/>
          </a:p>
        </p:txBody>
      </p:sp>
      <p:sp>
        <p:nvSpPr>
          <p:cNvPr id="899" name="Google Shape;899;p30"/>
          <p:cNvSpPr/>
          <p:nvPr/>
        </p:nvSpPr>
        <p:spPr>
          <a:xfrm rot="5400000">
            <a:off x="3673250" y="-421325"/>
            <a:ext cx="33300" cy="21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0" name="Google Shape;9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375" y="758625"/>
            <a:ext cx="6604726" cy="16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4375" y="2463775"/>
            <a:ext cx="6652176" cy="16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1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8" name="Google Shape;908;p31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9" name="Google Shape;909;p31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910" name="Google Shape;910;p31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911" name="Google Shape;911;p31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912" name="Google Shape;912;p31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31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914" name="Google Shape;914;p31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915" name="Google Shape;915;p31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6" name="Google Shape;916;p31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917" name="Google Shape;917;p31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918" name="Google Shape;91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9" name="Google Shape;919;p31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0" name="Google Shape;920;p31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2" name="Google Shape;922;p31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3" name="Google Shape;923;p31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4" name="Google Shape;924;p31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1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1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31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31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1"/>
          <p:cNvSpPr/>
          <p:nvPr/>
        </p:nvSpPr>
        <p:spPr>
          <a:xfrm>
            <a:off x="-22875" y="3672385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933" name="Google Shape;933;p31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34" name="Google Shape;934;p31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19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35" name="Google Shape;935;p31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31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937" name="Google Shape;937;p31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1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1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1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1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31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31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31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31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1"/>
          <p:cNvSpPr txBox="1"/>
          <p:nvPr/>
        </p:nvSpPr>
        <p:spPr>
          <a:xfrm>
            <a:off x="2447950" y="857050"/>
            <a:ext cx="57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mape (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L’erreur absolue moyenne en pourcentage)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31"/>
          <p:cNvSpPr txBox="1"/>
          <p:nvPr/>
        </p:nvSpPr>
        <p:spPr>
          <a:xfrm>
            <a:off x="2376525" y="2380800"/>
            <a:ext cx="41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rmse (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L’erreur quadratique moyenne)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31"/>
          <p:cNvSpPr txBox="1"/>
          <p:nvPr/>
        </p:nvSpPr>
        <p:spPr>
          <a:xfrm>
            <a:off x="2498575" y="4204350"/>
            <a:ext cx="47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 modèle semble performant.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Application de la méthode</a:t>
            </a:r>
            <a:endParaRPr/>
          </a:p>
        </p:txBody>
      </p:sp>
      <p:sp>
        <p:nvSpPr>
          <p:cNvPr id="950" name="Google Shape;950;p31"/>
          <p:cNvSpPr txBox="1"/>
          <p:nvPr/>
        </p:nvSpPr>
        <p:spPr>
          <a:xfrm>
            <a:off x="6592950" y="304050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Evaluation du modèle</a:t>
            </a:r>
            <a:endParaRPr/>
          </a:p>
        </p:txBody>
      </p:sp>
      <p:sp>
        <p:nvSpPr>
          <p:cNvPr id="951" name="Google Shape;951;p31"/>
          <p:cNvSpPr/>
          <p:nvPr/>
        </p:nvSpPr>
        <p:spPr>
          <a:xfrm rot="5400000">
            <a:off x="7555150" y="-242250"/>
            <a:ext cx="31500" cy="18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2" name="Google Shape;95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250" y="1236913"/>
            <a:ext cx="61912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275" y="2853813"/>
            <a:ext cx="60007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4"/>
          <p:cNvGrpSpPr/>
          <p:nvPr/>
        </p:nvGrpSpPr>
        <p:grpSpPr>
          <a:xfrm>
            <a:off x="1973600" y="841009"/>
            <a:ext cx="5824125" cy="438098"/>
            <a:chOff x="1730326" y="1233125"/>
            <a:chExt cx="7765500" cy="712354"/>
          </a:xfrm>
        </p:grpSpPr>
        <p:sp>
          <p:nvSpPr>
            <p:cNvPr id="75" name="Google Shape;75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867493" y="1382379"/>
              <a:ext cx="6654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0B11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et la problématique.</a:t>
              </a:r>
              <a:r>
                <a:rPr b="1" lang="fr" sz="1800">
                  <a:solidFill>
                    <a:srgbClr val="0B110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rgbClr val="0B110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4"/>
          <p:cNvSpPr/>
          <p:nvPr/>
        </p:nvSpPr>
        <p:spPr>
          <a:xfrm>
            <a:off x="-103238" y="0"/>
            <a:ext cx="93504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590749" y="863675"/>
            <a:ext cx="34200" cy="4190400"/>
          </a:xfrm>
          <a:prstGeom prst="rect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71403" y="261286"/>
            <a:ext cx="345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Plan de travail</a:t>
            </a:r>
            <a:endParaRPr sz="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1973600" y="1374673"/>
            <a:ext cx="5824125" cy="418605"/>
            <a:chOff x="1730326" y="1233125"/>
            <a:chExt cx="7765500" cy="708300"/>
          </a:xfrm>
        </p:grpSpPr>
        <p:sp>
          <p:nvSpPr>
            <p:cNvPr id="81" name="Google Shape;81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867493" y="1344423"/>
              <a:ext cx="66546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0B11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Présentation du notre jeu de données.</a:t>
              </a:r>
              <a:endParaRPr b="1" sz="1800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2806573" y="3473927"/>
            <a:ext cx="4990887" cy="415298"/>
            <a:chOff x="1730326" y="1233125"/>
            <a:chExt cx="7765500" cy="730258"/>
          </a:xfrm>
        </p:grpSpPr>
        <p:sp>
          <p:nvSpPr>
            <p:cNvPr id="84" name="Google Shape;84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322780" y="1354383"/>
              <a:ext cx="65805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995701" y="4571511"/>
            <a:ext cx="5801605" cy="415108"/>
            <a:chOff x="1730326" y="1233125"/>
            <a:chExt cx="7765500" cy="716198"/>
          </a:xfrm>
        </p:grpSpPr>
        <p:sp>
          <p:nvSpPr>
            <p:cNvPr id="87" name="Google Shape;87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1778979" y="1351723"/>
              <a:ext cx="6799500" cy="5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rgbClr val="3F3F3F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b="1" lang="fr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Conclusion.</a:t>
              </a:r>
              <a:endParaRPr b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9" name="Google Shape;89;p14"/>
          <p:cNvSpPr/>
          <p:nvPr/>
        </p:nvSpPr>
        <p:spPr>
          <a:xfrm>
            <a:off x="1467926" y="992016"/>
            <a:ext cx="270000" cy="270000"/>
          </a:xfrm>
          <a:prstGeom prst="ellipse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100"/>
          </a:p>
        </p:txBody>
      </p:sp>
      <p:sp>
        <p:nvSpPr>
          <p:cNvPr id="90" name="Google Shape;90;p14"/>
          <p:cNvSpPr/>
          <p:nvPr/>
        </p:nvSpPr>
        <p:spPr>
          <a:xfrm>
            <a:off x="1467932" y="1507949"/>
            <a:ext cx="270000" cy="270000"/>
          </a:xfrm>
          <a:prstGeom prst="ellipse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100"/>
          </a:p>
        </p:txBody>
      </p:sp>
      <p:sp>
        <p:nvSpPr>
          <p:cNvPr id="91" name="Google Shape;91;p14"/>
          <p:cNvSpPr/>
          <p:nvPr/>
        </p:nvSpPr>
        <p:spPr>
          <a:xfrm>
            <a:off x="1472853" y="2040547"/>
            <a:ext cx="270000" cy="270000"/>
          </a:xfrm>
          <a:prstGeom prst="ellipse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456089" y="4670226"/>
            <a:ext cx="270000" cy="270000"/>
          </a:xfrm>
          <a:prstGeom prst="ellipse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8190623" y="4309322"/>
            <a:ext cx="630900" cy="630900"/>
            <a:chOff x="6229560" y="3783450"/>
            <a:chExt cx="841200" cy="841200"/>
          </a:xfrm>
        </p:grpSpPr>
        <p:sp>
          <p:nvSpPr>
            <p:cNvPr id="94" name="Google Shape;94;p14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88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484109" y="3973237"/>
              <a:ext cx="33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</a:t>
              </a:r>
              <a:endParaRPr sz="1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-103238" y="-69574"/>
            <a:ext cx="9350400" cy="268500"/>
          </a:xfrm>
          <a:prstGeom prst="rect">
            <a:avLst/>
          </a:prstGeom>
          <a:solidFill>
            <a:srgbClr val="000000">
              <a:alpha val="2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9145" y="-17925"/>
            <a:ext cx="1176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sz="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2806571" y="3994533"/>
            <a:ext cx="4990887" cy="415298"/>
            <a:chOff x="1730326" y="1233125"/>
            <a:chExt cx="7765500" cy="730258"/>
          </a:xfrm>
        </p:grpSpPr>
        <p:sp>
          <p:nvSpPr>
            <p:cNvPr id="100" name="Google Shape;100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2322780" y="1354383"/>
              <a:ext cx="65805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2" name="Google Shape;102;p14"/>
          <p:cNvSpPr/>
          <p:nvPr/>
        </p:nvSpPr>
        <p:spPr>
          <a:xfrm>
            <a:off x="3317955" y="4008441"/>
            <a:ext cx="2229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fr" sz="1600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éthode</a:t>
            </a:r>
            <a:r>
              <a:rPr b="1" i="0" lang="fr" sz="1600" u="none" cap="none" strike="noStrike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" sz="1600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SARIMA.</a:t>
            </a:r>
            <a:endParaRPr b="1" i="0" sz="1600" u="none" cap="none" strike="noStrike">
              <a:solidFill>
                <a:srgbClr val="0B110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317947" y="3522288"/>
            <a:ext cx="3583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600" u="none" cap="none" strike="noStrike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fr" sz="1600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éthode de HOLT-WINTERS.</a:t>
            </a:r>
            <a:endParaRPr b="1" i="0" sz="1600" u="none" cap="none" strike="noStrike">
              <a:solidFill>
                <a:srgbClr val="0B110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833926" y="2514766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110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984425" y="2984298"/>
            <a:ext cx="5824125" cy="430717"/>
            <a:chOff x="1730326" y="1233125"/>
            <a:chExt cx="7765500" cy="708300"/>
          </a:xfrm>
        </p:grpSpPr>
        <p:sp>
          <p:nvSpPr>
            <p:cNvPr id="106" name="Google Shape;106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941245" y="1325792"/>
              <a:ext cx="65805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0B11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Approches adoptées:</a:t>
              </a:r>
              <a:endParaRPr b="1" sz="1800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1973600" y="1888840"/>
            <a:ext cx="5824125" cy="435605"/>
            <a:chOff x="1730326" y="1233125"/>
            <a:chExt cx="7765500" cy="708300"/>
          </a:xfrm>
        </p:grpSpPr>
        <p:sp>
          <p:nvSpPr>
            <p:cNvPr id="109" name="Google Shape;109;p14"/>
            <p:cNvSpPr/>
            <p:nvPr/>
          </p:nvSpPr>
          <p:spPr>
            <a:xfrm>
              <a:off x="1730326" y="1233125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882026" y="1355784"/>
              <a:ext cx="7613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0B11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Correction des consommations de l’effet de température.</a:t>
              </a:r>
              <a:endParaRPr b="1" sz="1800">
                <a:solidFill>
                  <a:srgbClr val="0B110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984425" y="2481084"/>
            <a:ext cx="5824125" cy="424201"/>
            <a:chOff x="1744759" y="1538294"/>
            <a:chExt cx="7765500" cy="708300"/>
          </a:xfrm>
        </p:grpSpPr>
        <p:sp>
          <p:nvSpPr>
            <p:cNvPr id="112" name="Google Shape;112;p14"/>
            <p:cNvSpPr/>
            <p:nvPr/>
          </p:nvSpPr>
          <p:spPr>
            <a:xfrm>
              <a:off x="1744759" y="1538294"/>
              <a:ext cx="7765500" cy="70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22843" y="1538592"/>
              <a:ext cx="6654600" cy="5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rgbClr val="0B110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Désaisonnalisation de la consommation.</a:t>
              </a:r>
              <a:r>
                <a:rPr b="1" lang="fr" sz="1800">
                  <a:solidFill>
                    <a:srgbClr val="0B1107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sz="1800">
                <a:solidFill>
                  <a:srgbClr val="0B110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1456103" y="2573159"/>
            <a:ext cx="270000" cy="270000"/>
          </a:xfrm>
          <a:prstGeom prst="ellipse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456103" y="3089084"/>
            <a:ext cx="270000" cy="270000"/>
          </a:xfrm>
          <a:prstGeom prst="ellipse">
            <a:avLst/>
          </a:prstGeom>
          <a:solidFill>
            <a:srgbClr val="FF827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2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0" name="Google Shape;960;p32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1" name="Google Shape;961;p32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962" name="Google Shape;962;p32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963" name="Google Shape;963;p32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964" name="Google Shape;964;p32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2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966" name="Google Shape;966;p32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967" name="Google Shape;967;p32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32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969" name="Google Shape;969;p32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970" name="Google Shape;970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1" name="Google Shape;971;p32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2" name="Google Shape;972;p32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3" name="Google Shape;973;p32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4" name="Google Shape;974;p32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5" name="Google Shape;975;p32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6" name="Google Shape;976;p32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7" name="Google Shape;977;p32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2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2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32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32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32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2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4" name="Google Shape;984;p32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985" name="Google Shape;985;p32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86" name="Google Shape;986;p32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20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87" name="Google Shape;987;p32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2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2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2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2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32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32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32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32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2746400" y="1850100"/>
            <a:ext cx="5790600" cy="12951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53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_ce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2"/>
          <p:cNvSpPr txBox="1"/>
          <p:nvPr/>
        </p:nvSpPr>
        <p:spPr>
          <a:xfrm>
            <a:off x="2797000" y="1758274"/>
            <a:ext cx="579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Cette méthode </a:t>
            </a:r>
            <a:r>
              <a:rPr lang="fr">
                <a:solidFill>
                  <a:srgbClr val="28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pour objectif de comprendre et modéliser l’évolution passée d’une grandeur mesurable puis d’en prédire les comportements futurs.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notation pour un modèle SARIMA est spécifiée comme</a:t>
            </a:r>
            <a:r>
              <a:rPr lang="fr">
                <a:solidFill>
                  <a:srgbClr val="55555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SARIMA(p, d, q)(P, D, Q)s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3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6" name="Google Shape;1006;p33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008" name="Google Shape;1008;p33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009" name="Google Shape;1009;p33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010" name="Google Shape;1010;p33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33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012" name="Google Shape;1012;p33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013" name="Google Shape;1013;p33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33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015" name="Google Shape;1015;p33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016" name="Google Shape;1016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7" name="Google Shape;1017;p33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8" name="Google Shape;1018;p33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9" name="Google Shape;1019;p33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0" name="Google Shape;1020;p33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1" name="Google Shape;1021;p33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2" name="Google Shape;1022;p33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3" name="Google Shape;1023;p33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3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3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33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33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3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3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30" name="Google Shape;1030;p33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031" name="Google Shape;1031;p33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2" name="Google Shape;1032;p33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21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33" name="Google Shape;1033;p33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33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035" name="Google Shape;1035;p33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33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3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3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33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33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33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33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33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3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045" name="Google Shape;1045;p33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046" name="Google Shape;1046;p33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7" name="Google Shape;1047;p33"/>
          <p:cNvSpPr/>
          <p:nvPr/>
        </p:nvSpPr>
        <p:spPr>
          <a:xfrm rot="5400000">
            <a:off x="3421300" y="-78250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8" name="Google Shape;10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000" y="1131750"/>
            <a:ext cx="6457725" cy="11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988" y="2310825"/>
            <a:ext cx="6344774" cy="4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33"/>
          <p:cNvSpPr txBox="1"/>
          <p:nvPr/>
        </p:nvSpPr>
        <p:spPr>
          <a:xfrm>
            <a:off x="2485925" y="717850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Autocorrélogramme de la série: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33"/>
          <p:cNvSpPr txBox="1"/>
          <p:nvPr/>
        </p:nvSpPr>
        <p:spPr>
          <a:xfrm>
            <a:off x="2485925" y="2801450"/>
            <a:ext cx="62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p_value &gt; alpha              la série n’est pas stationnaire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33"/>
          <p:cNvSpPr/>
          <p:nvPr/>
        </p:nvSpPr>
        <p:spPr>
          <a:xfrm>
            <a:off x="3694200" y="2965050"/>
            <a:ext cx="4113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3"/>
          <p:cNvSpPr txBox="1"/>
          <p:nvPr/>
        </p:nvSpPr>
        <p:spPr>
          <a:xfrm>
            <a:off x="2492250" y="3115625"/>
            <a:ext cx="30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Différenciation            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4" name="Google Shape;105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4200" y="3161225"/>
            <a:ext cx="574625" cy="3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1000" y="3485400"/>
            <a:ext cx="6128325" cy="11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33"/>
          <p:cNvSpPr txBox="1"/>
          <p:nvPr/>
        </p:nvSpPr>
        <p:spPr>
          <a:xfrm>
            <a:off x="2460625" y="4690950"/>
            <a:ext cx="58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Une décroissance lente vers 0 pour les multiples de 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4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3" name="Google Shape;1063;p34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4" name="Google Shape;1064;p34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065" name="Google Shape;1065;p34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066" name="Google Shape;1066;p34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067" name="Google Shape;1067;p34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34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069" name="Google Shape;1069;p34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070" name="Google Shape;1070;p34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34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072" name="Google Shape;1072;p34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073" name="Google Shape;1073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74" name="Google Shape;1074;p34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5" name="Google Shape;1075;p34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6" name="Google Shape;1076;p34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7" name="Google Shape;1077;p34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8" name="Google Shape;1078;p34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9" name="Google Shape;1079;p34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0" name="Google Shape;1080;p34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4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4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34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34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34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34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87" name="Google Shape;1087;p34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088" name="Google Shape;1088;p34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89" name="Google Shape;1089;p34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22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90" name="Google Shape;1090;p34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4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092" name="Google Shape;1092;p34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34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34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34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4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34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34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34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34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102" name="Google Shape;1102;p34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103" name="Google Shape;1103;p34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4" name="Google Shape;1104;p34"/>
          <p:cNvSpPr/>
          <p:nvPr/>
        </p:nvSpPr>
        <p:spPr>
          <a:xfrm rot="5400000">
            <a:off x="3421300" y="-78250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5" name="Google Shape;1105;p34"/>
          <p:cNvSpPr txBox="1"/>
          <p:nvPr/>
        </p:nvSpPr>
        <p:spPr>
          <a:xfrm>
            <a:off x="2458150" y="3724550"/>
            <a:ext cx="62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Times New Roman"/>
                <a:ea typeface="Times New Roman"/>
                <a:cs typeface="Times New Roman"/>
                <a:sym typeface="Times New Roman"/>
              </a:rPr>
              <a:t>p_value &lt; alpha              la série est  stationnaire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6" name="Google Shape;1106;p34"/>
          <p:cNvSpPr/>
          <p:nvPr/>
        </p:nvSpPr>
        <p:spPr>
          <a:xfrm>
            <a:off x="3694200" y="3903600"/>
            <a:ext cx="4113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500" y="1503874"/>
            <a:ext cx="6589199" cy="1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34"/>
          <p:cNvSpPr txBox="1"/>
          <p:nvPr/>
        </p:nvSpPr>
        <p:spPr>
          <a:xfrm>
            <a:off x="2463700" y="1008588"/>
            <a:ext cx="27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Différenciation                 : </a:t>
            </a:r>
            <a:endParaRPr/>
          </a:p>
        </p:txBody>
      </p:sp>
      <p:pic>
        <p:nvPicPr>
          <p:cNvPr id="1109" name="Google Shape;110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550" y="1023738"/>
            <a:ext cx="733575" cy="3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0225" y="3006600"/>
            <a:ext cx="6445050" cy="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5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8" name="Google Shape;1118;p35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119" name="Google Shape;1119;p35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120" name="Google Shape;1120;p35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121" name="Google Shape;1121;p35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5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123" name="Google Shape;1123;p35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124" name="Google Shape;1124;p35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5" name="Google Shape;1125;p35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126" name="Google Shape;1126;p35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127" name="Google Shape;1127;p3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8" name="Google Shape;1128;p35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35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0" name="Google Shape;1130;p35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1" name="Google Shape;1131;p35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2" name="Google Shape;1132;p35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3" name="Google Shape;1133;p35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4" name="Google Shape;1134;p35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35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35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35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35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35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5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1" name="Google Shape;1141;p35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142" name="Google Shape;1142;p35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43" name="Google Shape;1143;p35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23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144" name="Google Shape;1144;p35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35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146" name="Google Shape;1146;p35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35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35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35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35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35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35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35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35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5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156" name="Google Shape;1156;p35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157" name="Google Shape;1157;p35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8" name="Google Shape;1158;p35"/>
          <p:cNvSpPr/>
          <p:nvPr/>
        </p:nvSpPr>
        <p:spPr>
          <a:xfrm rot="5400000">
            <a:off x="5812725" y="-78375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9" name="Google Shape;1159;p35"/>
          <p:cNvSpPr txBox="1"/>
          <p:nvPr/>
        </p:nvSpPr>
        <p:spPr>
          <a:xfrm>
            <a:off x="2525000" y="864100"/>
            <a:ext cx="33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Identification des paramètres: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0" name="Google Shape;1160;p35"/>
          <p:cNvSpPr txBox="1"/>
          <p:nvPr/>
        </p:nvSpPr>
        <p:spPr>
          <a:xfrm>
            <a:off x="2623000" y="4568750"/>
            <a:ext cx="56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 meilleur modèle est SARIMA(0,1,0)(1,0,1)12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1" name="Google Shape;116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000" y="1319238"/>
            <a:ext cx="5801349" cy="31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6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8" name="Google Shape;1168;p36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9" name="Google Shape;1169;p36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170" name="Google Shape;1170;p36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171" name="Google Shape;1171;p36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172" name="Google Shape;1172;p36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36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174" name="Google Shape;1174;p36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175" name="Google Shape;1175;p36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36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177" name="Google Shape;1177;p36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178" name="Google Shape;1178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79" name="Google Shape;1179;p36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0" name="Google Shape;1180;p36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1" name="Google Shape;1181;p36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2" name="Google Shape;1182;p36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3" name="Google Shape;1183;p36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4" name="Google Shape;1184;p36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36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36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36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36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36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36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92" name="Google Shape;1192;p36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193" name="Google Shape;1193;p36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94" name="Google Shape;1194;p36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24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195" name="Google Shape;1195;p36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197" name="Google Shape;1197;p36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6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36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36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36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36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36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36"/>
          <p:cNvSpPr txBox="1"/>
          <p:nvPr/>
        </p:nvSpPr>
        <p:spPr>
          <a:xfrm>
            <a:off x="7509225" y="2141325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6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207" name="Google Shape;1207;p36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208" name="Google Shape;1208;p36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9" name="Google Shape;1209;p36"/>
          <p:cNvSpPr/>
          <p:nvPr/>
        </p:nvSpPr>
        <p:spPr>
          <a:xfrm rot="5400000">
            <a:off x="5812725" y="-78375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0" name="Google Shape;1210;p36"/>
          <p:cNvSpPr txBox="1"/>
          <p:nvPr/>
        </p:nvSpPr>
        <p:spPr>
          <a:xfrm>
            <a:off x="2784475" y="4340325"/>
            <a:ext cx="519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Les paramètres sont significativement au niveau de test de 5%.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Les résidus suivent la loi normale.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1" name="Google Shape;121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9800" y="849975"/>
            <a:ext cx="5002151" cy="3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7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8" name="Google Shape;1218;p37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9" name="Google Shape;1219;p37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220" name="Google Shape;1220;p37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221" name="Google Shape;1221;p37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222" name="Google Shape;1222;p37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37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224" name="Google Shape;1224;p37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225" name="Google Shape;1225;p37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37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227" name="Google Shape;1227;p37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228" name="Google Shape;1228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29" name="Google Shape;1229;p37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0" name="Google Shape;1230;p37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1" name="Google Shape;1231;p37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2" name="Google Shape;1232;p37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3" name="Google Shape;1233;p37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4" name="Google Shape;1234;p37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5" name="Google Shape;1235;p37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37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37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37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9" name="Google Shape;1239;p37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37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42" name="Google Shape;1242;p37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243" name="Google Shape;1243;p37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44" name="Google Shape;1244;p37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25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45" name="Google Shape;1245;p37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37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247" name="Google Shape;1247;p37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37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37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37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37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37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37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37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37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256" name="Google Shape;1256;p37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257" name="Google Shape;1257;p37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8" name="Google Shape;1258;p37"/>
          <p:cNvSpPr/>
          <p:nvPr/>
        </p:nvSpPr>
        <p:spPr>
          <a:xfrm rot="5400000">
            <a:off x="5812725" y="-78375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9" name="Google Shape;1259;p37"/>
          <p:cNvSpPr txBox="1"/>
          <p:nvPr/>
        </p:nvSpPr>
        <p:spPr>
          <a:xfrm>
            <a:off x="3665500" y="4302463"/>
            <a:ext cx="35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 résidu est bien un bruit blanc.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0" name="Google Shape;12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338" y="1061625"/>
            <a:ext cx="46767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8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7" name="Google Shape;1267;p38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8" name="Google Shape;1268;p38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269" name="Google Shape;1269;p38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270" name="Google Shape;1270;p38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271" name="Google Shape;1271;p38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38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273" name="Google Shape;1273;p38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274" name="Google Shape;1274;p38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38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276" name="Google Shape;1276;p38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277" name="Google Shape;1277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8" name="Google Shape;1278;p38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9" name="Google Shape;1279;p38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0" name="Google Shape;1280;p38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1" name="Google Shape;1281;p38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2" name="Google Shape;1282;p38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3" name="Google Shape;1283;p38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4" name="Google Shape;1284;p38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38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38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38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8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9" name="Google Shape;1289;p38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38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91" name="Google Shape;1291;p38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292" name="Google Shape;1292;p38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293" name="Google Shape;1293;p38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26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94" name="Google Shape;1294;p38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38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296" name="Google Shape;1296;p38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38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38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38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38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38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38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38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38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305" name="Google Shape;1305;p38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306" name="Google Shape;1306;p38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7" name="Google Shape;1307;p38"/>
          <p:cNvSpPr/>
          <p:nvPr/>
        </p:nvSpPr>
        <p:spPr>
          <a:xfrm rot="5400000">
            <a:off x="5812725" y="-78375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8" name="Google Shape;1308;p38"/>
          <p:cNvSpPr txBox="1"/>
          <p:nvPr/>
        </p:nvSpPr>
        <p:spPr>
          <a:xfrm>
            <a:off x="6520200" y="2273050"/>
            <a:ext cx="239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tests de significativité des paramètres et de blancheur du résidu sont validés au niveau 5%.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9" name="Google Shape;13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325" y="730888"/>
            <a:ext cx="4134950" cy="25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2325" y="3233475"/>
            <a:ext cx="4134950" cy="1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9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7" name="Google Shape;1317;p39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8" name="Google Shape;1318;p39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319" name="Google Shape;1319;p39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320" name="Google Shape;1320;p39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321" name="Google Shape;1321;p39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39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323" name="Google Shape;1323;p39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324" name="Google Shape;1324;p39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5" name="Google Shape;1325;p39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326" name="Google Shape;1326;p39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327" name="Google Shape;1327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28" name="Google Shape;1328;p39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9" name="Google Shape;1329;p39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0" name="Google Shape;1330;p39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1" name="Google Shape;1331;p39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2" name="Google Shape;1332;p39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3" name="Google Shape;1333;p39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4" name="Google Shape;1334;p39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39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39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39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39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39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39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41" name="Google Shape;1341;p39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342" name="Google Shape;1342;p39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43" name="Google Shape;1343;p39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27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344" name="Google Shape;1344;p39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39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346" name="Google Shape;1346;p39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39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39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39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39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39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39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39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39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355" name="Google Shape;1355;p39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356" name="Google Shape;1356;p39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7" name="Google Shape;1357;p39"/>
          <p:cNvSpPr/>
          <p:nvPr/>
        </p:nvSpPr>
        <p:spPr>
          <a:xfrm rot="5400000">
            <a:off x="5812725" y="-78375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8" name="Google Shape;135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150" y="844325"/>
            <a:ext cx="6520376" cy="17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6525" y="2705475"/>
            <a:ext cx="6570001" cy="14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39"/>
          <p:cNvSpPr txBox="1"/>
          <p:nvPr/>
        </p:nvSpPr>
        <p:spPr>
          <a:xfrm>
            <a:off x="2810050" y="4305450"/>
            <a:ext cx="55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Les données prédites sont relativement fidèles aux données réelles test.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0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7" name="Google Shape;1367;p40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8" name="Google Shape;1368;p40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369" name="Google Shape;1369;p40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370" name="Google Shape;1370;p40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371" name="Google Shape;1371;p40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40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373" name="Google Shape;1373;p40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374" name="Google Shape;1374;p40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5" name="Google Shape;1375;p40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376" name="Google Shape;1376;p40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377" name="Google Shape;1377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78" name="Google Shape;1378;p40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9" name="Google Shape;1379;p40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0" name="Google Shape;1380;p40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1" name="Google Shape;1381;p40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2" name="Google Shape;1382;p40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3" name="Google Shape;1383;p40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4" name="Google Shape;1384;p40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0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0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0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40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40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40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91" name="Google Shape;1391;p40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392" name="Google Shape;1392;p40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393" name="Google Shape;1393;p40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28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394" name="Google Shape;1394;p40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40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396" name="Google Shape;1396;p40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40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40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40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40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40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40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40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40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405" name="Google Shape;1405;p40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406" name="Google Shape;1406;p40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7" name="Google Shape;1407;p40"/>
          <p:cNvSpPr/>
          <p:nvPr/>
        </p:nvSpPr>
        <p:spPr>
          <a:xfrm rot="5400000">
            <a:off x="5812725" y="-78375"/>
            <a:ext cx="27300" cy="15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8" name="Google Shape;140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8013" y="1383200"/>
            <a:ext cx="55340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025" y="2983600"/>
            <a:ext cx="58413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40"/>
          <p:cNvSpPr txBox="1"/>
          <p:nvPr/>
        </p:nvSpPr>
        <p:spPr>
          <a:xfrm>
            <a:off x="2810050" y="2518125"/>
            <a:ext cx="57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mape (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L’erreur absolue moyenne en pourcentage)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0"/>
          <p:cNvSpPr txBox="1"/>
          <p:nvPr/>
        </p:nvSpPr>
        <p:spPr>
          <a:xfrm>
            <a:off x="2849775" y="859900"/>
            <a:ext cx="42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 (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L’erreur quadratique moyenne)</a:t>
            </a:r>
            <a:endParaRPr/>
          </a:p>
        </p:txBody>
      </p:sp>
      <p:sp>
        <p:nvSpPr>
          <p:cNvPr id="1412" name="Google Shape;1412;p40"/>
          <p:cNvSpPr txBox="1"/>
          <p:nvPr/>
        </p:nvSpPr>
        <p:spPr>
          <a:xfrm>
            <a:off x="2829925" y="4186300"/>
            <a:ext cx="619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La méthode SARIMA offre des meilleurs métriques que la méthode de holt_winters.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1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9" name="Google Shape;1419;p41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41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421" name="Google Shape;1421;p41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422" name="Google Shape;1422;p41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423" name="Google Shape;1423;p41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41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425" name="Google Shape;1425;p41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426" name="Google Shape;1426;p41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7" name="Google Shape;1427;p41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428" name="Google Shape;1428;p41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429" name="Google Shape;1429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30" name="Google Shape;1430;p41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1" name="Google Shape;1431;p41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2" name="Google Shape;1432;p41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3" name="Google Shape;1433;p41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4" name="Google Shape;1434;p41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5" name="Google Shape;1435;p41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6" name="Google Shape;1436;p41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1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41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41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1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41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41"/>
          <p:cNvSpPr/>
          <p:nvPr/>
        </p:nvSpPr>
        <p:spPr>
          <a:xfrm>
            <a:off x="-22875" y="397141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43" name="Google Shape;1443;p41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444" name="Google Shape;1444;p41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45" name="Google Shape;1445;p41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29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446" name="Google Shape;1446;p41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41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448" name="Google Shape;1448;p41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41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41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41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41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41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41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41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41"/>
          <p:cNvSpPr txBox="1"/>
          <p:nvPr/>
        </p:nvSpPr>
        <p:spPr>
          <a:xfrm>
            <a:off x="2599800" y="302325"/>
            <a:ext cx="26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Stationnarisation</a:t>
            </a:r>
            <a:endParaRPr/>
          </a:p>
        </p:txBody>
      </p:sp>
      <p:sp>
        <p:nvSpPr>
          <p:cNvPr id="1457" name="Google Shape;1457;p41"/>
          <p:cNvSpPr txBox="1"/>
          <p:nvPr/>
        </p:nvSpPr>
        <p:spPr>
          <a:xfrm>
            <a:off x="7598875" y="302325"/>
            <a:ext cx="23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Prédiction</a:t>
            </a:r>
            <a:endParaRPr/>
          </a:p>
        </p:txBody>
      </p:sp>
      <p:sp>
        <p:nvSpPr>
          <p:cNvPr id="1458" name="Google Shape;1458;p41"/>
          <p:cNvSpPr txBox="1"/>
          <p:nvPr/>
        </p:nvSpPr>
        <p:spPr>
          <a:xfrm>
            <a:off x="5022875" y="302325"/>
            <a:ext cx="21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Modèle potentiel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9" name="Google Shape;1459;p41"/>
          <p:cNvSpPr/>
          <p:nvPr/>
        </p:nvSpPr>
        <p:spPr>
          <a:xfrm flipH="1" rot="5400000">
            <a:off x="8198925" y="88450"/>
            <a:ext cx="39600" cy="12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0" name="Google Shape;14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525" y="825913"/>
            <a:ext cx="6543576" cy="35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25" name="Google Shape;125;p15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26" name="Google Shape;126;p15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5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15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31" name="Google Shape;131;p15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32" name="Google Shape;132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" name="Google Shape;133;p15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3106100" y="348213"/>
            <a:ext cx="156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5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-1358892" y="-276393"/>
            <a:ext cx="1360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007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-12" y="1526850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49" name="Google Shape;149;p15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" sz="1800" u="none" cap="none" strike="noStrik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3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51" name="Google Shape;151;p15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graphicFrame>
        <p:nvGraphicFramePr>
          <p:cNvPr id="153" name="Google Shape;153;p15"/>
          <p:cNvGraphicFramePr/>
          <p:nvPr/>
        </p:nvGraphicFramePr>
        <p:xfrm>
          <a:off x="2927863" y="14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{95789396-23AF-4DF8-BFDA-F0C0224C652C}</a:tableStyleId>
              </a:tblPr>
              <a:tblGrid>
                <a:gridCol w="5740225"/>
              </a:tblGrid>
              <a:tr h="25427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15"/>
          <p:cNvSpPr/>
          <p:nvPr/>
        </p:nvSpPr>
        <p:spPr>
          <a:xfrm>
            <a:off x="2932100" y="1432600"/>
            <a:ext cx="5790600" cy="2655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53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3106088" y="1757663"/>
            <a:ext cx="556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Prédiction de la demande en électricité car la plupart des énergies renouvelables sont intermittentes selon différentes approches: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Méthode de Holt Winters.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Méthode SARIMA.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5"/>
          <p:cNvSpPr/>
          <p:nvPr/>
        </p:nvSpPr>
        <p:spPr>
          <a:xfrm rot="5400000">
            <a:off x="3655288" y="-86766"/>
            <a:ext cx="34200" cy="155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740797" y="371321"/>
            <a:ext cx="169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Problématique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2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7" name="Google Shape;1467;p42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8" name="Google Shape;1468;p42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469" name="Google Shape;1469;p42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470" name="Google Shape;1470;p42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471" name="Google Shape;1471;p42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42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473" name="Google Shape;1473;p42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474" name="Google Shape;1474;p42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5" name="Google Shape;1475;p42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476" name="Google Shape;1476;p42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477" name="Google Shape;1477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8" name="Google Shape;1478;p42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9" name="Google Shape;1479;p42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0" name="Google Shape;1480;p42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1" name="Google Shape;1481;p42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2" name="Google Shape;1482;p42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3" name="Google Shape;1483;p42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4" name="Google Shape;1484;p42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42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42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42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42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42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42"/>
          <p:cNvSpPr/>
          <p:nvPr/>
        </p:nvSpPr>
        <p:spPr>
          <a:xfrm>
            <a:off x="0" y="4356135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91" name="Google Shape;1491;p42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492" name="Google Shape;1492;p42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493" name="Google Shape;1493;p42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30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494" name="Google Shape;1494;p42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42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496" name="Google Shape;1496;p42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42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42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42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42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42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42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42"/>
          <p:cNvSpPr/>
          <p:nvPr/>
        </p:nvSpPr>
        <p:spPr>
          <a:xfrm>
            <a:off x="2932100" y="1432600"/>
            <a:ext cx="5790600" cy="2655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53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42"/>
          <p:cNvSpPr txBox="1"/>
          <p:nvPr/>
        </p:nvSpPr>
        <p:spPr>
          <a:xfrm>
            <a:off x="2959000" y="1485450"/>
            <a:ext cx="5790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9875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production électrique dans les mois janvier et juillet doit être plus grande que les autres mois pour pouvoir satisfaire les demandes.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de la modélisation SARIMA  permettra d'améliorer les résultats. </a:t>
            </a:r>
            <a:r>
              <a:rPr b="1" lang="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Cette étude nous a permis de comprendre l’importance de l'analyse des série chronologique dans les domaine économiques et financiers  pour les sociétés et les groupes industriels.</a:t>
            </a:r>
            <a:endParaRPr sz="1000">
              <a:solidFill>
                <a:schemeClr val="dk1"/>
              </a:solidFill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3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2" name="Google Shape;1512;p43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3" name="Google Shape;1513;p43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514" name="Google Shape;1514;p43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515" name="Google Shape;1515;p43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516" name="Google Shape;1516;p43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43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518" name="Google Shape;1518;p43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519" name="Google Shape;1519;p43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" name="Google Shape;1520;p43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521" name="Google Shape;1521;p43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522" name="Google Shape;1522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3" name="Google Shape;1523;p43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4" name="Google Shape;1524;p43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5" name="Google Shape;1525;p43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8" name="Google Shape;1528;p43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9" name="Google Shape;1529;p43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43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43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43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43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43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5" name="Google Shape;1535;p43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536" name="Google Shape;1536;p43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537" name="Google Shape;1537;p43"/>
            <p:cNvSpPr txBox="1"/>
            <p:nvPr/>
          </p:nvSpPr>
          <p:spPr>
            <a:xfrm>
              <a:off x="6485688" y="3973215"/>
              <a:ext cx="585000" cy="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31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538" name="Google Shape;1538;p43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43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1540" name="Google Shape;1540;p43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43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43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43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43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43"/>
          <p:cNvSpPr txBox="1"/>
          <p:nvPr/>
        </p:nvSpPr>
        <p:spPr>
          <a:xfrm>
            <a:off x="343425" y="36858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43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43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43"/>
          <p:cNvSpPr txBox="1"/>
          <p:nvPr/>
        </p:nvSpPr>
        <p:spPr>
          <a:xfrm>
            <a:off x="2402950" y="-102675"/>
            <a:ext cx="35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Merci pour votre attention</a:t>
            </a:r>
            <a:endParaRPr/>
          </a:p>
        </p:txBody>
      </p:sp>
      <p:sp>
        <p:nvSpPr>
          <p:cNvPr id="1549" name="Google Shape;1549;p43"/>
          <p:cNvSpPr txBox="1"/>
          <p:nvPr/>
        </p:nvSpPr>
        <p:spPr>
          <a:xfrm>
            <a:off x="3766800" y="1850100"/>
            <a:ext cx="339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400">
                <a:solidFill>
                  <a:srgbClr val="00808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MERCI!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174" name="Google Shape;174;p16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175" name="Google Shape;175;p16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176" name="Google Shape;176;p16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6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178" name="Google Shape;178;p16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179" name="Google Shape;179;p16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6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181" name="Google Shape;181;p16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182" name="Google Shape;18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3" name="Google Shape;183;p16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" name="Google Shape;184;p16"/>
          <p:cNvSpPr txBox="1"/>
          <p:nvPr/>
        </p:nvSpPr>
        <p:spPr>
          <a:xfrm>
            <a:off x="3106100" y="348213"/>
            <a:ext cx="156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16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-1358892" y="-276393"/>
            <a:ext cx="1360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0077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8463" y="1526838"/>
            <a:ext cx="2399400" cy="3462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199" name="Google Shape;199;p16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4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01" name="Google Shape;201;p16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graphicFrame>
        <p:nvGraphicFramePr>
          <p:cNvPr id="203" name="Google Shape;203;p16"/>
          <p:cNvGraphicFramePr/>
          <p:nvPr/>
        </p:nvGraphicFramePr>
        <p:xfrm>
          <a:off x="2771575" y="228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{95789396-23AF-4DF8-BFDA-F0C0224C652C}</a:tableStyleId>
              </a:tblPr>
              <a:tblGrid>
                <a:gridCol w="5740225"/>
              </a:tblGrid>
              <a:tr h="1176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16"/>
          <p:cNvSpPr/>
          <p:nvPr/>
        </p:nvSpPr>
        <p:spPr>
          <a:xfrm>
            <a:off x="2746400" y="2283800"/>
            <a:ext cx="5790600" cy="1176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53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2932088" y="2508088"/>
            <a:ext cx="55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Trouver des modèles mathématiques adéquats décrivant le mieux possible la demande d'électricité.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6"/>
          <p:cNvSpPr/>
          <p:nvPr/>
        </p:nvSpPr>
        <p:spPr>
          <a:xfrm rot="5400000">
            <a:off x="7238600" y="-82877"/>
            <a:ext cx="42000" cy="155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740797" y="371321"/>
            <a:ext cx="169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Problématique</a:t>
            </a:r>
            <a:endParaRPr sz="1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17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224" name="Google Shape;224;p17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225" name="Google Shape;225;p17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7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228" name="Google Shape;228;p17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229" name="Google Shape;229;p17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7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231" name="Google Shape;231;p17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232" name="Google Shape;232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3" name="Google Shape;233;p17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" name="Google Shape;234;p17"/>
          <p:cNvSpPr txBox="1"/>
          <p:nvPr/>
        </p:nvSpPr>
        <p:spPr>
          <a:xfrm>
            <a:off x="2764125" y="345513"/>
            <a:ext cx="156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données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17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-22875" y="1935828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47" name="Google Shape;247;p17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248" name="Google Shape;248;p17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5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50" name="Google Shape;250;p17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525" y="1063125"/>
            <a:ext cx="6767475" cy="14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6300" y="2966875"/>
            <a:ext cx="2666000" cy="15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7"/>
          <p:cNvSpPr/>
          <p:nvPr/>
        </p:nvSpPr>
        <p:spPr>
          <a:xfrm>
            <a:off x="5032775" y="2528250"/>
            <a:ext cx="307200" cy="47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0" name="Google Shape;270;p18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271" name="Google Shape;271;p18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272" name="Google Shape;272;p18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8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275" name="Google Shape;275;p18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276" name="Google Shape;276;p18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8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278" name="Google Shape;278;p18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279" name="Google Shape;279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0" name="Google Shape;280;p18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1" name="Google Shape;281;p18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Description de la base de données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6" name="Google Shape;286;p18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-22875" y="1935828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94" name="Google Shape;294;p18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295" name="Google Shape;295;p18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6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97" name="Google Shape;297;p18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1500" y="764025"/>
            <a:ext cx="4654949" cy="19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500" y="3123700"/>
            <a:ext cx="6595174" cy="16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Représentation graphique de la série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18"/>
          <p:cNvSpPr/>
          <p:nvPr/>
        </p:nvSpPr>
        <p:spPr>
          <a:xfrm flipH="1" rot="5400000">
            <a:off x="4019000" y="-722250"/>
            <a:ext cx="31500" cy="280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1" name="Google Shape;311;p18"/>
          <p:cNvSpPr/>
          <p:nvPr/>
        </p:nvSpPr>
        <p:spPr>
          <a:xfrm flipH="1" rot="5400000">
            <a:off x="7681325" y="-867000"/>
            <a:ext cx="34800" cy="30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9" name="Google Shape;319;p19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320" name="Google Shape;320;p19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321" name="Google Shape;321;p19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322" name="Google Shape;322;p19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19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324" name="Google Shape;324;p19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325" name="Google Shape;325;p19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19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327" name="Google Shape;327;p19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328" name="Google Shape;328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" name="Google Shape;329;p19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0" name="Google Shape;330;p19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Données météo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19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0" y="2444403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344" name="Google Shape;344;p19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7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46" name="Google Shape;346;p19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Régression linéaire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19"/>
          <p:cNvSpPr/>
          <p:nvPr/>
        </p:nvSpPr>
        <p:spPr>
          <a:xfrm flipH="1" rot="5400000">
            <a:off x="3274000" y="22725"/>
            <a:ext cx="42000" cy="13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8" name="Google Shape;3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750" y="990375"/>
            <a:ext cx="5834401" cy="3234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9"/>
          <p:cNvSpPr txBox="1"/>
          <p:nvPr/>
        </p:nvSpPr>
        <p:spPr>
          <a:xfrm>
            <a:off x="2722725" y="4419550"/>
            <a:ext cx="57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Degré de jour unifié (DJU): est une valeur représentative de l'écart entre une journée donnée et un seuil de température</a:t>
            </a:r>
            <a:r>
              <a:rPr lang="fr"/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7" name="Google Shape;367;p20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368" name="Google Shape;368;p20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369" name="Google Shape;369;p20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370" name="Google Shape;370;p20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20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372" name="Google Shape;372;p20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373" name="Google Shape;373;p20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20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375" name="Google Shape;375;p20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376" name="Google Shape;37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7" name="Google Shape;377;p20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8" name="Google Shape;378;p20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Données météo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3" name="Google Shape;383;p20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0" y="2444403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91" name="Google Shape;391;p20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392" name="Google Shape;392;p20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8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94" name="Google Shape;394;p20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0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Régression linéaire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5" name="Google Shape;405;p20"/>
          <p:cNvSpPr/>
          <p:nvPr/>
        </p:nvSpPr>
        <p:spPr>
          <a:xfrm flipH="1" rot="5400000">
            <a:off x="3274000" y="22725"/>
            <a:ext cx="42000" cy="13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5456425" y="3123700"/>
            <a:ext cx="160500" cy="26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875" y="3485400"/>
            <a:ext cx="2784625" cy="14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9400" y="797899"/>
            <a:ext cx="6583276" cy="125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9400" y="2177750"/>
            <a:ext cx="6658726" cy="6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/>
          <p:nvPr/>
        </p:nvSpPr>
        <p:spPr>
          <a:xfrm>
            <a:off x="-22870" y="-51682"/>
            <a:ext cx="9350700" cy="746100"/>
          </a:xfrm>
          <a:prstGeom prst="rect">
            <a:avLst/>
          </a:prstGeom>
          <a:solidFill>
            <a:srgbClr val="007785"/>
          </a:solidFill>
          <a:ln>
            <a:noFill/>
          </a:ln>
          <a:effectLst>
            <a:outerShdw blurRad="127000" rotWithShape="0" algn="t" dir="5400000" dist="38100">
              <a:srgbClr val="000000">
                <a:alpha val="4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245301" y="345514"/>
            <a:ext cx="277563" cy="182400"/>
          </a:xfrm>
          <a:custGeom>
            <a:rect b="b" l="l" r="r" t="t"/>
            <a:pathLst>
              <a:path extrusionOk="0" h="304" w="461">
                <a:moveTo>
                  <a:pt x="0" y="303"/>
                </a:moveTo>
                <a:lnTo>
                  <a:pt x="460" y="303"/>
                </a:lnTo>
                <a:lnTo>
                  <a:pt x="460" y="254"/>
                </a:lnTo>
                <a:lnTo>
                  <a:pt x="0" y="254"/>
                </a:lnTo>
                <a:lnTo>
                  <a:pt x="0" y="303"/>
                </a:lnTo>
                <a:close/>
                <a:moveTo>
                  <a:pt x="0" y="176"/>
                </a:moveTo>
                <a:lnTo>
                  <a:pt x="460" y="176"/>
                </a:lnTo>
                <a:lnTo>
                  <a:pt x="460" y="127"/>
                </a:lnTo>
                <a:lnTo>
                  <a:pt x="0" y="127"/>
                </a:lnTo>
                <a:lnTo>
                  <a:pt x="0" y="176"/>
                </a:lnTo>
                <a:close/>
                <a:moveTo>
                  <a:pt x="0" y="0"/>
                </a:moveTo>
                <a:lnTo>
                  <a:pt x="0" y="49"/>
                </a:lnTo>
                <a:lnTo>
                  <a:pt x="460" y="49"/>
                </a:lnTo>
                <a:lnTo>
                  <a:pt x="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7" name="Google Shape;417;p21"/>
          <p:cNvGrpSpPr/>
          <p:nvPr/>
        </p:nvGrpSpPr>
        <p:grpSpPr>
          <a:xfrm>
            <a:off x="8478" y="-3"/>
            <a:ext cx="2530797" cy="5286523"/>
            <a:chOff x="-145370" y="0"/>
            <a:chExt cx="3374396" cy="7048698"/>
          </a:xfrm>
        </p:grpSpPr>
        <p:grpSp>
          <p:nvGrpSpPr>
            <p:cNvPr id="418" name="Google Shape;418;p21"/>
            <p:cNvGrpSpPr/>
            <p:nvPr/>
          </p:nvGrpSpPr>
          <p:grpSpPr>
            <a:xfrm>
              <a:off x="-145370" y="0"/>
              <a:ext cx="3374396" cy="7048698"/>
              <a:chOff x="-145370" y="0"/>
              <a:chExt cx="3374396" cy="7048698"/>
            </a:xfrm>
          </p:grpSpPr>
          <p:grpSp>
            <p:nvGrpSpPr>
              <p:cNvPr id="419" name="Google Shape;419;p21"/>
              <p:cNvGrpSpPr/>
              <p:nvPr/>
            </p:nvGrpSpPr>
            <p:grpSpPr>
              <a:xfrm>
                <a:off x="-145370" y="190698"/>
                <a:ext cx="3374396" cy="6858000"/>
                <a:chOff x="4791660" y="190698"/>
                <a:chExt cx="3374396" cy="6858000"/>
              </a:xfrm>
            </p:grpSpPr>
            <p:sp>
              <p:nvSpPr>
                <p:cNvPr id="420" name="Google Shape;420;p21"/>
                <p:cNvSpPr/>
                <p:nvPr/>
              </p:nvSpPr>
              <p:spPr>
                <a:xfrm>
                  <a:off x="4791660" y="190698"/>
                  <a:ext cx="3156000" cy="6858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02000" rotWithShape="0" algn="ctr" sy="102000">
                    <a:srgbClr val="000000">
                      <a:alpha val="4549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21"/>
                <p:cNvSpPr txBox="1"/>
                <p:nvPr/>
              </p:nvSpPr>
              <p:spPr>
                <a:xfrm>
                  <a:off x="5656614" y="1194717"/>
                  <a:ext cx="1051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fr" sz="1200" u="none" cap="none" strike="noStrik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Headings</a:t>
                  </a:r>
                  <a:endParaRPr b="0" i="0" sz="900" u="none" cap="none" strike="noStrike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endParaRPr>
                </a:p>
              </p:txBody>
            </p:sp>
            <p:grpSp>
              <p:nvGrpSpPr>
                <p:cNvPr id="422" name="Google Shape;422;p21"/>
                <p:cNvGrpSpPr/>
                <p:nvPr/>
              </p:nvGrpSpPr>
              <p:grpSpPr>
                <a:xfrm>
                  <a:off x="4795354" y="2086871"/>
                  <a:ext cx="3205536" cy="523200"/>
                  <a:chOff x="4798571" y="2086871"/>
                  <a:chExt cx="3205536" cy="523200"/>
                </a:xfrm>
              </p:grpSpPr>
              <p:sp>
                <p:nvSpPr>
                  <p:cNvPr id="423" name="Google Shape;423;p21"/>
                  <p:cNvSpPr/>
                  <p:nvPr/>
                </p:nvSpPr>
                <p:spPr>
                  <a:xfrm>
                    <a:off x="4798571" y="2163373"/>
                    <a:ext cx="156124" cy="156124"/>
                  </a:xfrm>
                  <a:custGeom>
                    <a:rect b="b" l="l" r="r" t="t"/>
                    <a:pathLst>
                      <a:path extrusionOk="0" h="692" w="693">
                        <a:moveTo>
                          <a:pt x="611" y="0"/>
                        </a:moveTo>
                        <a:lnTo>
                          <a:pt x="74" y="0"/>
                        </a:lnTo>
                        <a:cubicBezTo>
                          <a:pt x="30" y="0"/>
                          <a:pt x="0" y="37"/>
                          <a:pt x="0" y="81"/>
                        </a:cubicBezTo>
                        <a:lnTo>
                          <a:pt x="0" y="618"/>
                        </a:lnTo>
                        <a:cubicBezTo>
                          <a:pt x="0" y="662"/>
                          <a:pt x="30" y="691"/>
                          <a:pt x="74" y="691"/>
                        </a:cubicBezTo>
                        <a:lnTo>
                          <a:pt x="611" y="691"/>
                        </a:lnTo>
                        <a:cubicBezTo>
                          <a:pt x="655" y="691"/>
                          <a:pt x="692" y="662"/>
                          <a:pt x="692" y="618"/>
                        </a:cubicBezTo>
                        <a:lnTo>
                          <a:pt x="692" y="81"/>
                        </a:lnTo>
                        <a:cubicBezTo>
                          <a:pt x="692" y="37"/>
                          <a:pt x="655" y="0"/>
                          <a:pt x="611" y="0"/>
                        </a:cubicBezTo>
                        <a:close/>
                        <a:moveTo>
                          <a:pt x="537" y="382"/>
                        </a:moveTo>
                        <a:lnTo>
                          <a:pt x="383" y="382"/>
                        </a:lnTo>
                        <a:lnTo>
                          <a:pt x="383" y="537"/>
                        </a:lnTo>
                        <a:lnTo>
                          <a:pt x="302" y="537"/>
                        </a:lnTo>
                        <a:lnTo>
                          <a:pt x="302" y="382"/>
                        </a:lnTo>
                        <a:lnTo>
                          <a:pt x="147" y="382"/>
                        </a:lnTo>
                        <a:lnTo>
                          <a:pt x="147" y="309"/>
                        </a:lnTo>
                        <a:lnTo>
                          <a:pt x="302" y="309"/>
                        </a:lnTo>
                        <a:lnTo>
                          <a:pt x="302" y="154"/>
                        </a:lnTo>
                        <a:lnTo>
                          <a:pt x="383" y="154"/>
                        </a:lnTo>
                        <a:lnTo>
                          <a:pt x="383" y="309"/>
                        </a:lnTo>
                        <a:lnTo>
                          <a:pt x="537" y="309"/>
                        </a:lnTo>
                        <a:lnTo>
                          <a:pt x="537" y="38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1"/>
                  <p:cNvSpPr txBox="1"/>
                  <p:nvPr/>
                </p:nvSpPr>
                <p:spPr>
                  <a:xfrm>
                    <a:off x="4903907" y="2086871"/>
                    <a:ext cx="3100200" cy="523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1" lang="fr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Introduction &amp; Problématique.</a:t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t/>
                    </a:r>
                    <a:endParaRPr b="1" i="0" sz="1100" u="none" cap="none" strike="noStrike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</p:grpSp>
            <p:sp>
              <p:nvSpPr>
                <p:cNvPr id="425" name="Google Shape;425;p21"/>
                <p:cNvSpPr txBox="1"/>
                <p:nvPr/>
              </p:nvSpPr>
              <p:spPr>
                <a:xfrm>
                  <a:off x="4889156" y="3275704"/>
                  <a:ext cx="32769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fr" sz="11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Correction des consommations de l’effet de température.  </a:t>
                  </a:r>
                  <a:endParaRPr b="0" i="0" sz="1100" u="none" cap="none" strike="noStrike">
                    <a:solidFill>
                      <a:srgbClr val="3F3F3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426" name="Google Shape;426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42601" y="0"/>
                <a:ext cx="3153771" cy="177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7" name="Google Shape;427;p21"/>
            <p:cNvSpPr txBox="1"/>
            <p:nvPr/>
          </p:nvSpPr>
          <p:spPr>
            <a:xfrm>
              <a:off x="389205" y="2652212"/>
              <a:ext cx="182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Google Shape;428;p21"/>
          <p:cNvSpPr txBox="1"/>
          <p:nvPr/>
        </p:nvSpPr>
        <p:spPr>
          <a:xfrm>
            <a:off x="2562450" y="360063"/>
            <a:ext cx="350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Données météo</a:t>
            </a:r>
            <a:endParaRPr b="0" i="0" sz="2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8382737" y="4451663"/>
            <a:ext cx="2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249" y="-59198"/>
            <a:ext cx="9350700" cy="268500"/>
          </a:xfrm>
          <a:prstGeom prst="rect">
            <a:avLst/>
          </a:pr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279147" y="-17925"/>
            <a:ext cx="988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OpenClassrooms</a:t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7752523" y="-17937"/>
            <a:ext cx="106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3" name="Google Shape;433;p21">
            <a:hlinkClick action="ppaction://hlinksldjump" r:id="rId4"/>
          </p:cNvPr>
          <p:cNvSpPr/>
          <p:nvPr/>
        </p:nvSpPr>
        <p:spPr>
          <a:xfrm>
            <a:off x="11250" y="1549789"/>
            <a:ext cx="1860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25950" y="345525"/>
            <a:ext cx="14949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" sz="1800" u="none" cap="none" strike="noStrike">
                <a:solidFill>
                  <a:srgbClr val="00535D"/>
                </a:solidFill>
                <a:latin typeface="Calibri"/>
                <a:ea typeface="Calibri"/>
                <a:cs typeface="Calibri"/>
                <a:sym typeface="Calibri"/>
              </a:rPr>
              <a:t>nalyst</a:t>
            </a:r>
            <a:endParaRPr b="1" i="0" sz="1800" u="none" cap="none" strike="noStrike">
              <a:solidFill>
                <a:srgbClr val="0053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-211300" y="-217875"/>
            <a:ext cx="3143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3F3F3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0" i="0" lang="fr" sz="5400" u="none" cap="none" strike="noStrike">
                <a:solidFill>
                  <a:srgbClr val="FFAEA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f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11241" y="24914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61650" y="2001875"/>
            <a:ext cx="24576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Présentation du notre jeu de données.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-1697240" y="2812829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11250" y="2072475"/>
            <a:ext cx="117075" cy="10446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0" y="2444403"/>
            <a:ext cx="2399400" cy="446700"/>
          </a:xfrm>
          <a:prstGeom prst="rect">
            <a:avLst/>
          </a:prstGeom>
          <a:solidFill>
            <a:srgbClr val="A5A5A5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41" name="Google Shape;441;p21"/>
          <p:cNvGrpSpPr/>
          <p:nvPr/>
        </p:nvGrpSpPr>
        <p:grpSpPr>
          <a:xfrm>
            <a:off x="8536989" y="4612572"/>
            <a:ext cx="574624" cy="530965"/>
            <a:chOff x="6229560" y="3783450"/>
            <a:chExt cx="841200" cy="841200"/>
          </a:xfrm>
        </p:grpSpPr>
        <p:sp>
          <p:nvSpPr>
            <p:cNvPr id="442" name="Google Shape;442;p21"/>
            <p:cNvSpPr/>
            <p:nvPr/>
          </p:nvSpPr>
          <p:spPr>
            <a:xfrm>
              <a:off x="6229560" y="3783450"/>
              <a:ext cx="841200" cy="841200"/>
            </a:xfrm>
            <a:prstGeom prst="ellipse">
              <a:avLst/>
            </a:prstGeom>
            <a:solidFill>
              <a:srgbClr val="FF4229"/>
            </a:solidFill>
            <a:ln>
              <a:noFill/>
            </a:ln>
            <a:effectLst>
              <a:outerShdw blurRad="101600" rotWithShape="0" algn="t" dir="5400000" dist="25400">
                <a:srgbClr val="000000">
                  <a:alpha val="4549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6485693" y="3973230"/>
              <a:ext cx="328800" cy="1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" sz="18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9</a:t>
              </a:r>
              <a:endParaRPr b="0" i="0" sz="1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44" name="Google Shape;444;p21"/>
          <p:cNvSpPr/>
          <p:nvPr/>
        </p:nvSpPr>
        <p:spPr>
          <a:xfrm>
            <a:off x="11236" y="3006605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 txBox="1"/>
          <p:nvPr/>
        </p:nvSpPr>
        <p:spPr>
          <a:xfrm>
            <a:off x="61650" y="2890400"/>
            <a:ext cx="263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Désaisonnalisation de la consommation.</a:t>
            </a:r>
            <a:r>
              <a:rPr lang="fr"/>
              <a:t> 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11228" y="3485392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279141" y="3820879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/>
          <p:nvPr/>
        </p:nvSpPr>
        <p:spPr>
          <a:xfrm>
            <a:off x="279150" y="4088500"/>
            <a:ext cx="117075" cy="117100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11241" y="4451667"/>
            <a:ext cx="117093" cy="117093"/>
          </a:xfrm>
          <a:custGeom>
            <a:rect b="b" l="l" r="r" t="t"/>
            <a:pathLst>
              <a:path extrusionOk="0" h="692" w="693">
                <a:moveTo>
                  <a:pt x="611" y="0"/>
                </a:moveTo>
                <a:lnTo>
                  <a:pt x="74" y="0"/>
                </a:lnTo>
                <a:cubicBezTo>
                  <a:pt x="30" y="0"/>
                  <a:pt x="0" y="37"/>
                  <a:pt x="0" y="81"/>
                </a:cubicBezTo>
                <a:lnTo>
                  <a:pt x="0" y="618"/>
                </a:lnTo>
                <a:cubicBezTo>
                  <a:pt x="0" y="662"/>
                  <a:pt x="30" y="691"/>
                  <a:pt x="74" y="691"/>
                </a:cubicBezTo>
                <a:lnTo>
                  <a:pt x="611" y="691"/>
                </a:lnTo>
                <a:cubicBezTo>
                  <a:pt x="655" y="691"/>
                  <a:pt x="692" y="662"/>
                  <a:pt x="692" y="618"/>
                </a:cubicBezTo>
                <a:lnTo>
                  <a:pt x="692" y="81"/>
                </a:lnTo>
                <a:cubicBezTo>
                  <a:pt x="692" y="37"/>
                  <a:pt x="655" y="0"/>
                  <a:pt x="611" y="0"/>
                </a:cubicBezTo>
                <a:close/>
                <a:moveTo>
                  <a:pt x="537" y="382"/>
                </a:moveTo>
                <a:lnTo>
                  <a:pt x="383" y="382"/>
                </a:lnTo>
                <a:lnTo>
                  <a:pt x="383" y="537"/>
                </a:lnTo>
                <a:lnTo>
                  <a:pt x="302" y="537"/>
                </a:lnTo>
                <a:lnTo>
                  <a:pt x="302" y="382"/>
                </a:lnTo>
                <a:lnTo>
                  <a:pt x="147" y="382"/>
                </a:lnTo>
                <a:lnTo>
                  <a:pt x="147" y="309"/>
                </a:lnTo>
                <a:lnTo>
                  <a:pt x="302" y="309"/>
                </a:lnTo>
                <a:lnTo>
                  <a:pt x="302" y="154"/>
                </a:lnTo>
                <a:lnTo>
                  <a:pt x="383" y="154"/>
                </a:lnTo>
                <a:lnTo>
                  <a:pt x="383" y="309"/>
                </a:lnTo>
                <a:lnTo>
                  <a:pt x="537" y="309"/>
                </a:lnTo>
                <a:lnTo>
                  <a:pt x="537" y="382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1650" y="3370550"/>
            <a:ext cx="20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Approches adoptées.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343425" y="3702425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de Holt Winters.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1"/>
          <p:cNvSpPr txBox="1"/>
          <p:nvPr/>
        </p:nvSpPr>
        <p:spPr>
          <a:xfrm>
            <a:off x="343425" y="3970050"/>
            <a:ext cx="186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Méthode SARIMA.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1650" y="4336000"/>
            <a:ext cx="169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Conclusion.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6089625" y="3023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Régression linéaire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5" name="Google Shape;455;p21"/>
          <p:cNvSpPr/>
          <p:nvPr/>
        </p:nvSpPr>
        <p:spPr>
          <a:xfrm flipH="1" rot="5400000">
            <a:off x="3274000" y="22725"/>
            <a:ext cx="42000" cy="13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6" name="Google Shape;4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400" y="2204799"/>
            <a:ext cx="6664551" cy="13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9400" y="826475"/>
            <a:ext cx="6664550" cy="129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1"/>
          <p:cNvSpPr txBox="1"/>
          <p:nvPr/>
        </p:nvSpPr>
        <p:spPr>
          <a:xfrm>
            <a:off x="2687463" y="3937975"/>
            <a:ext cx="536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Les deux courbes semble suivre la même saisonnalité.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Forte corrélation entre la consommation totale en énergie et DJU.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