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rvo"/>
      <p:regular r:id="rId30"/>
      <p:bold r:id="rId31"/>
      <p:italic r:id="rId32"/>
      <p:boldItalic r:id="rId33"/>
    </p:embeddedFont>
    <p:embeddedFont>
      <p:font typeface="Roboto Condensed"/>
      <p:regular r:id="rId34"/>
      <p:bold r:id="rId35"/>
      <p:italic r:id="rId36"/>
      <p:boldItalic r:id="rId37"/>
    </p:embeddedFont>
    <p:embeddedFont>
      <p:font typeface="Roboto Condensed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Light-italic.fntdata"/><Relationship Id="rId20" Type="http://schemas.openxmlformats.org/officeDocument/2006/relationships/slide" Target="slides/slide14.xml"/><Relationship Id="rId41" Type="http://schemas.openxmlformats.org/officeDocument/2006/relationships/font" Target="fonts/RobotoCondensedLigh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vo-bold.fntdata"/><Relationship Id="rId30" Type="http://schemas.openxmlformats.org/officeDocument/2006/relationships/font" Target="fonts/Arvo-regular.fntdata"/><Relationship Id="rId11" Type="http://schemas.openxmlformats.org/officeDocument/2006/relationships/slide" Target="slides/slide5.xml"/><Relationship Id="rId33" Type="http://schemas.openxmlformats.org/officeDocument/2006/relationships/font" Target="fonts/Arvo-boldItalic.fntdata"/><Relationship Id="rId10" Type="http://schemas.openxmlformats.org/officeDocument/2006/relationships/slide" Target="slides/slide4.xml"/><Relationship Id="rId32" Type="http://schemas.openxmlformats.org/officeDocument/2006/relationships/font" Target="fonts/Arvo-italic.fntdata"/><Relationship Id="rId13" Type="http://schemas.openxmlformats.org/officeDocument/2006/relationships/slide" Target="slides/slide7.xml"/><Relationship Id="rId35" Type="http://schemas.openxmlformats.org/officeDocument/2006/relationships/font" Target="fonts/RobotoCondensed-bold.fntdata"/><Relationship Id="rId12" Type="http://schemas.openxmlformats.org/officeDocument/2006/relationships/slide" Target="slides/slide6.xml"/><Relationship Id="rId34" Type="http://schemas.openxmlformats.org/officeDocument/2006/relationships/font" Target="fonts/RobotoCondensed-regular.fntdata"/><Relationship Id="rId15" Type="http://schemas.openxmlformats.org/officeDocument/2006/relationships/slide" Target="slides/slide9.xml"/><Relationship Id="rId37" Type="http://schemas.openxmlformats.org/officeDocument/2006/relationships/font" Target="fonts/RobotoCondensed-boldItalic.fntdata"/><Relationship Id="rId14" Type="http://schemas.openxmlformats.org/officeDocument/2006/relationships/slide" Target="slides/slide8.xml"/><Relationship Id="rId36" Type="http://schemas.openxmlformats.org/officeDocument/2006/relationships/font" Target="fonts/RobotoCondensed-italic.fntdata"/><Relationship Id="rId17" Type="http://schemas.openxmlformats.org/officeDocument/2006/relationships/slide" Target="slides/slide11.xml"/><Relationship Id="rId39" Type="http://schemas.openxmlformats.org/officeDocument/2006/relationships/font" Target="fonts/RobotoCondensedLight-bold.fntdata"/><Relationship Id="rId16" Type="http://schemas.openxmlformats.org/officeDocument/2006/relationships/slide" Target="slides/slide10.xml"/><Relationship Id="rId38" Type="http://schemas.openxmlformats.org/officeDocument/2006/relationships/font" Target="fonts/RobotoCondensed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a7d412b4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0fa7d412b4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Bonjour, </a:t>
            </a:r>
            <a:r>
              <a:rPr lang="fr">
                <a:solidFill>
                  <a:schemeClr val="dk1"/>
                </a:solidFill>
              </a:rPr>
              <a:t>aujourd'hui j’ai l’honneur de vous présenter une étude de marché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fa7d412b4_0_1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10fa7d412b4_0_1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A l’aide de la matrice des corrélations, nous observons que finalement les caractéristiques des entreprises ont un impact sur le nombre d’offres pour chaque type de profil, comme le nombre d’offres aux data analysts a un lien avec le chiffre d’affaires.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fa7d412b4_0_1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10fa7d412b4_0_1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Pour clarifier davantage ce que nous avons vu précédemment, nous avons tracé les graphiques par paire selon le type de profil cad de voir variable après variable s’il y a une différence entre les entreprises qui </a:t>
            </a:r>
            <a:r>
              <a:rPr lang="fr">
                <a:solidFill>
                  <a:schemeClr val="dk1"/>
                </a:solidFill>
                <a:latin typeface="Times New Roman"/>
                <a:ea typeface="Times New Roman"/>
                <a:cs typeface="Times New Roman"/>
                <a:sym typeface="Times New Roman"/>
              </a:rPr>
              <a:t>emploient les trois type de profil</a:t>
            </a:r>
            <a:r>
              <a:rPr lang="fr">
                <a:solidFill>
                  <a:schemeClr val="dk1"/>
                </a:solidFill>
                <a:latin typeface="Times New Roman"/>
                <a:ea typeface="Times New Roman"/>
                <a:cs typeface="Times New Roman"/>
                <a:sym typeface="Times New Roman"/>
              </a:rPr>
              <a:t> donc ce graphique ne montre pas beaucoup de </a:t>
            </a:r>
            <a:r>
              <a:rPr lang="fr">
                <a:solidFill>
                  <a:schemeClr val="dk1"/>
                </a:solidFill>
                <a:latin typeface="Times New Roman"/>
                <a:ea typeface="Times New Roman"/>
                <a:cs typeface="Times New Roman"/>
                <a:sym typeface="Times New Roman"/>
              </a:rPr>
              <a:t>différence</a:t>
            </a:r>
            <a:r>
              <a:rPr lang="fr">
                <a:solidFill>
                  <a:schemeClr val="dk1"/>
                </a:solidFill>
                <a:latin typeface="Times New Roman"/>
                <a:ea typeface="Times New Roman"/>
                <a:cs typeface="Times New Roman"/>
                <a:sym typeface="Times New Roman"/>
              </a:rPr>
              <a:t> entre les grandes et les petites entreprises quant à la recherche de data-worker, c’est pourquoi nous avons utilisé des algorithmes de classification qui permettent de créer des groupes d’entreprises avec des particularités proches.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fa7d412b4_0_1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0fa7d412b4_0_1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Dans un premier temps on a fait appel à l’algorithme de k-means qui est de principe de placer d’abord les </a:t>
            </a:r>
            <a:r>
              <a:rPr lang="fr">
                <a:solidFill>
                  <a:schemeClr val="dk1"/>
                </a:solidFill>
                <a:latin typeface="Times New Roman"/>
                <a:ea typeface="Times New Roman"/>
                <a:cs typeface="Times New Roman"/>
                <a:sym typeface="Times New Roman"/>
              </a:rPr>
              <a:t>centroïdes</a:t>
            </a:r>
            <a:r>
              <a:rPr lang="fr">
                <a:solidFill>
                  <a:schemeClr val="dk1"/>
                </a:solidFill>
                <a:latin typeface="Times New Roman"/>
                <a:ea typeface="Times New Roman"/>
                <a:cs typeface="Times New Roman"/>
                <a:sym typeface="Times New Roman"/>
              </a:rPr>
              <a:t> au hasard puis il affecte </a:t>
            </a:r>
            <a:r>
              <a:rPr lang="fr">
                <a:solidFill>
                  <a:schemeClr val="dk1"/>
                </a:solidFill>
                <a:latin typeface="Times New Roman"/>
                <a:ea typeface="Times New Roman"/>
                <a:cs typeface="Times New Roman"/>
                <a:sym typeface="Times New Roman"/>
              </a:rPr>
              <a:t>chaque</a:t>
            </a:r>
            <a:r>
              <a:rPr lang="fr">
                <a:solidFill>
                  <a:schemeClr val="dk1"/>
                </a:solidFill>
                <a:latin typeface="Times New Roman"/>
                <a:ea typeface="Times New Roman"/>
                <a:cs typeface="Times New Roman"/>
                <a:sym typeface="Times New Roman"/>
              </a:rPr>
              <a:t> point au cluster de </a:t>
            </a:r>
            <a:r>
              <a:rPr lang="fr">
                <a:solidFill>
                  <a:schemeClr val="dk1"/>
                </a:solidFill>
                <a:latin typeface="Times New Roman"/>
                <a:ea typeface="Times New Roman"/>
                <a:cs typeface="Times New Roman"/>
                <a:sym typeface="Times New Roman"/>
              </a:rPr>
              <a:t>centroïde</a:t>
            </a:r>
            <a:r>
              <a:rPr lang="fr">
                <a:solidFill>
                  <a:schemeClr val="dk1"/>
                </a:solidFill>
                <a:latin typeface="Times New Roman"/>
                <a:ea typeface="Times New Roman"/>
                <a:cs typeface="Times New Roman"/>
                <a:sym typeface="Times New Roman"/>
              </a:rPr>
              <a:t> le plus proche ensuite il déplace le </a:t>
            </a:r>
            <a:r>
              <a:rPr lang="fr">
                <a:solidFill>
                  <a:schemeClr val="dk1"/>
                </a:solidFill>
                <a:latin typeface="Times New Roman"/>
                <a:ea typeface="Times New Roman"/>
                <a:cs typeface="Times New Roman"/>
                <a:sym typeface="Times New Roman"/>
              </a:rPr>
              <a:t>centroïde</a:t>
            </a:r>
            <a:r>
              <a:rPr lang="fr">
                <a:solidFill>
                  <a:schemeClr val="dk1"/>
                </a:solidFill>
                <a:latin typeface="Times New Roman"/>
                <a:ea typeface="Times New Roman"/>
                <a:cs typeface="Times New Roman"/>
                <a:sym typeface="Times New Roman"/>
              </a:rPr>
              <a:t> au milieu de son cluster et il </a:t>
            </a:r>
            <a:r>
              <a:rPr lang="fr">
                <a:solidFill>
                  <a:schemeClr val="dk1"/>
                </a:solidFill>
                <a:latin typeface="Times New Roman"/>
                <a:ea typeface="Times New Roman"/>
                <a:cs typeface="Times New Roman"/>
                <a:sym typeface="Times New Roman"/>
              </a:rPr>
              <a:t>recommence jusqu'à toutes les centroïdes convergent vers une position d’équilibre</a:t>
            </a:r>
            <a:r>
              <a:rPr lang="fr">
                <a:solidFill>
                  <a:schemeClr val="dk1"/>
                </a:solidFill>
                <a:latin typeface="Times New Roman"/>
                <a:ea typeface="Times New Roman"/>
                <a:cs typeface="Times New Roman"/>
                <a:sym typeface="Times New Roman"/>
              </a:rPr>
              <a:t> et pour trouver le bon nombre de cluster on a utilisé la méthode du coude qui consiste à tracer l’évolution de la variance </a:t>
            </a:r>
            <a:r>
              <a:rPr lang="fr">
                <a:solidFill>
                  <a:schemeClr val="dk1"/>
                </a:solidFill>
                <a:latin typeface="Times New Roman"/>
                <a:ea typeface="Times New Roman"/>
                <a:cs typeface="Times New Roman"/>
                <a:sym typeface="Times New Roman"/>
              </a:rPr>
              <a:t>intra classe</a:t>
            </a:r>
            <a:r>
              <a:rPr lang="fr">
                <a:solidFill>
                  <a:schemeClr val="dk1"/>
                </a:solidFill>
                <a:latin typeface="Times New Roman"/>
                <a:ea typeface="Times New Roman"/>
                <a:cs typeface="Times New Roman"/>
                <a:sym typeface="Times New Roman"/>
              </a:rPr>
              <a:t> en fonction du nombre de cluster et puis de détecter dans ce graphique une zone de coude et cette zone qui nous indique le nombre optimal du cluster la on a trouvé que le nombre idéal de cluster égale à 4 </a:t>
            </a:r>
            <a:r>
              <a:rPr lang="fr">
                <a:solidFill>
                  <a:schemeClr val="dk1"/>
                </a:solidFill>
                <a:latin typeface="Georgia"/>
                <a:ea typeface="Georgia"/>
                <a:cs typeface="Georgia"/>
                <a:sym typeface="Georgia"/>
              </a:rPr>
              <a:t> </a:t>
            </a:r>
            <a:endParaRPr>
              <a:solidFill>
                <a:schemeClr val="dk1"/>
              </a:solidFill>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0fa7d412b4_0_14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10fa7d412b4_0_1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 puis on a projeté ces quatres clusters dans les deux premières de projections d’une analyse en </a:t>
            </a:r>
            <a:r>
              <a:rPr lang="fr">
                <a:solidFill>
                  <a:schemeClr val="dk1"/>
                </a:solidFill>
                <a:latin typeface="Times New Roman"/>
                <a:ea typeface="Times New Roman"/>
                <a:cs typeface="Times New Roman"/>
                <a:sym typeface="Times New Roman"/>
              </a:rPr>
              <a:t>composante</a:t>
            </a:r>
            <a:r>
              <a:rPr lang="fr">
                <a:solidFill>
                  <a:schemeClr val="dk1"/>
                </a:solidFill>
                <a:latin typeface="Times New Roman"/>
                <a:ea typeface="Times New Roman"/>
                <a:cs typeface="Times New Roman"/>
                <a:sym typeface="Times New Roman"/>
              </a:rPr>
              <a:t> </a:t>
            </a:r>
            <a:r>
              <a:rPr lang="fr">
                <a:solidFill>
                  <a:schemeClr val="dk1"/>
                </a:solidFill>
                <a:latin typeface="Times New Roman"/>
                <a:ea typeface="Times New Roman"/>
                <a:cs typeface="Times New Roman"/>
                <a:sym typeface="Times New Roman"/>
              </a:rPr>
              <a:t>principale</a:t>
            </a:r>
            <a:r>
              <a:rPr lang="fr">
                <a:solidFill>
                  <a:schemeClr val="dk1"/>
                </a:solidFill>
                <a:latin typeface="Times New Roman"/>
                <a:ea typeface="Times New Roman"/>
                <a:cs typeface="Times New Roman"/>
                <a:sym typeface="Times New Roman"/>
              </a:rPr>
              <a:t> et la on  remarque que le dernier cluster ne contenait qu'un seul individu, nous avons donc voulu approfondir pour connaître le nom et le type de cette entreprise, ce qui incité l’algorithme k-means à la classer seule dans un groupe, donc on a trouvé que c’est le groupe casino et on sait que cette entreprise est né de la cession d'action de l'entreprise casino qui a été créée le 1898 et d'après le site statista cette entreprise possède 407 établissements.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Ce qui justifie le résultat trouvé on a donc décidé de compter la période depuis la création de l'entreprise Casino et de corriger le nombre d'établissements.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fa7d412b4_0_14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10fa7d412b4_0_14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Ensuite, nous avons effectué encore une fois l’algorithme de K-means, La méthode du coude nous a permis de voir que le nombre optimal de clusters était de 3.</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fa7d412b4_0_15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10fa7d412b4_0_1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pareil on a projeté les clusters sur le premier plan factoriel on voit que l’algorithme du K-means nous permet d’obtenir trois groupes plutôt bien équilibrés et bien répartis sur les deux premières composantes de l'ACP.</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0fa7d412b4_0_1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0fa7d412b4_0_1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Pour plus de lisibilité, nous nous sommes penchés sur les scores moyens de nos variables d'intérêt dans ces trois clusters. Nous voyons clairement que l’algorithme du K-means a différencié de la manière ou les petites entreprises sont dans le premier groupe, les entreprises de taille moyenne dans le second groupe, tandis que les grandes entreprises dans le dernier groupe.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0fa7d412b4_0_1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g10fa7d412b4_0_1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Après avoir étudié  les scores moyens de nos variables dans les différents clusters, nous nous sommes intéressés au nombre d'offres pour chaque type de profil. On constate que Les entreprises des trois clusters ont besoins les trois métiers de la data Les petites entreprises embauchent majoritairement des Data Analyst (38\%), les moyennes entreprises des Data Scientist contrairement au grande entreprises..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10a31e9a4c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110a31e9a4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fr" sz="1000">
                <a:latin typeface="Georgia"/>
                <a:ea typeface="Georgia"/>
                <a:cs typeface="Georgia"/>
                <a:sym typeface="Georgia"/>
              </a:rPr>
              <a:t>et afin de trouver le modèle le plus </a:t>
            </a:r>
            <a:r>
              <a:rPr lang="fr" sz="1000">
                <a:latin typeface="Georgia"/>
                <a:ea typeface="Georgia"/>
                <a:cs typeface="Georgia"/>
                <a:sym typeface="Georgia"/>
              </a:rPr>
              <a:t>performant on a utilisé d’autre méthode de clustering qui est la classification hiérarchique donc pour obtenir cette arborescente qui contient l’ensemble des entreprises il y a deux approches  une approche ascendante tel que on considère que chaque entreprise est un cluster et puis on cherche les clusters les plus proches et on les agglomère en un seul et on répète cette étape jusqu’à ce que toutes les entreprises soient regroupé en un seul cluster et il ya l’approche descendante tel que on fait exactement l’inverse  cad qu’on part par un cluster qui contient toutes les entreprises et puis on les divise la on a coupé le dendrogramme pour obtenir trois groupe d’entreprises différents on a remarqué que python a rassemblé les entreprises de taille moyenne dans le premier cluster dans le deuxième on trouve les petites entreprises et dans le dernier on a les grandes entreprises  donc on a trouvé presque les mêmes résultats du découpage obtenu avec l’algorithme de K-Means</a:t>
            </a:r>
            <a:endParaRPr sz="1000">
              <a:latin typeface="Georgia"/>
              <a:ea typeface="Georgia"/>
              <a:cs typeface="Georgia"/>
              <a:sym typeface="Georgi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0a31e9a4c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6" name="Google Shape;646;g110a31e9a4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et avec le nombre d’offres de chaque type de profil on a rassuré les résultats obtenus.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fa7d412b4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0fa7d412b4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et durant cette présentation  je vais suivre ce plan de travail je vais d’abord commencer par une introduction et une problématique puis on va étudier la situation actuelle </a:t>
            </a:r>
            <a:r>
              <a:rPr lang="fr" sz="1300">
                <a:solidFill>
                  <a:schemeClr val="dk1"/>
                </a:solidFill>
                <a:latin typeface="Times New Roman"/>
                <a:ea typeface="Times New Roman"/>
                <a:cs typeface="Times New Roman"/>
                <a:sym typeface="Times New Roman"/>
              </a:rPr>
              <a:t>du marché du travail des métiers de la data en france ensuite, on va voir le relation entre le type de profil recherché et les caractéristiques des entreprises à la fin à partir de ces données, nous allons créer des groupes en utilisant deux méthodes de classification  et je conclurais mon travail.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10a31e9a4c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g110a31e9a4c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chemeClr val="dk1"/>
                </a:solidFill>
                <a:latin typeface="Georgia"/>
                <a:ea typeface="Georgia"/>
                <a:cs typeface="Georgia"/>
                <a:sym typeface="Georgia"/>
              </a:rPr>
              <a:t>On suppose que les différentes catégories d’entreprises choisissent leurs employés de la data en fonction des nécessités bien spécifiques à leur taille, ce qui laisse penser que le marché très hétérogène dans ses besoins laisse à chaque métier de la data un avenir prometteur</a:t>
            </a:r>
            <a:endParaRPr sz="1200">
              <a:solidFill>
                <a:schemeClr val="dk1"/>
              </a:solidFill>
              <a:latin typeface="Georgia"/>
              <a:ea typeface="Georgia"/>
              <a:cs typeface="Georgia"/>
              <a:sym typeface="Georgi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12e6ff83a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112e6ff83a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200">
                <a:solidFill>
                  <a:schemeClr val="dk1"/>
                </a:solidFill>
                <a:latin typeface="Georgia"/>
                <a:ea typeface="Georgia"/>
                <a:cs typeface="Georgia"/>
                <a:sym typeface="Georgia"/>
              </a:rPr>
              <a:t>et pour ce projet on a rédigé un rapport en format pdf de 15 page intitulé “quelles entreprises correspondent aux métiers de la data </a:t>
            </a:r>
            <a:r>
              <a:rPr lang="fr" sz="1200">
                <a:solidFill>
                  <a:schemeClr val="dk1"/>
                </a:solidFill>
                <a:latin typeface="Georgia"/>
                <a:ea typeface="Georgia"/>
                <a:cs typeface="Georgia"/>
                <a:sym typeface="Georgia"/>
              </a:rPr>
              <a:t>aujourd'hui”</a:t>
            </a:r>
            <a:r>
              <a:rPr lang="fr" sz="1200">
                <a:solidFill>
                  <a:schemeClr val="dk1"/>
                </a:solidFill>
                <a:latin typeface="Georgia"/>
                <a:ea typeface="Georgia"/>
                <a:cs typeface="Georgia"/>
                <a:sym typeface="Georgia"/>
              </a:rPr>
              <a:t> tel et pour avoir un rapport clair et bien structuré que on a préféré </a:t>
            </a:r>
            <a:r>
              <a:rPr lang="fr" sz="1200">
                <a:solidFill>
                  <a:schemeClr val="dk1"/>
                </a:solidFill>
                <a:latin typeface="Georgia"/>
                <a:ea typeface="Georgia"/>
                <a:cs typeface="Georgia"/>
                <a:sym typeface="Georgia"/>
              </a:rPr>
              <a:t>d'utiliser</a:t>
            </a:r>
            <a:r>
              <a:rPr lang="fr" sz="1200">
                <a:solidFill>
                  <a:schemeClr val="dk1"/>
                </a:solidFill>
                <a:latin typeface="Georgia"/>
                <a:ea typeface="Georgia"/>
                <a:cs typeface="Georgia"/>
                <a:sym typeface="Georgia"/>
              </a:rPr>
              <a:t> le logiciel latex en </a:t>
            </a:r>
            <a:r>
              <a:rPr lang="fr" sz="1200">
                <a:solidFill>
                  <a:schemeClr val="dk1"/>
                </a:solidFill>
                <a:latin typeface="Georgia"/>
                <a:ea typeface="Georgia"/>
                <a:cs typeface="Georgia"/>
                <a:sym typeface="Georgia"/>
              </a:rPr>
              <a:t>ligne qui permet d’effectuer la mise en forme automatiquement </a:t>
            </a:r>
            <a:r>
              <a:rPr lang="fr" sz="1200">
                <a:solidFill>
                  <a:schemeClr val="dk1"/>
                </a:solidFill>
                <a:latin typeface="Georgia"/>
                <a:ea typeface="Georgia"/>
                <a:cs typeface="Georgia"/>
                <a:sym typeface="Georgia"/>
              </a:rPr>
              <a:t> pour   avec ce logiciel on a pu </a:t>
            </a:r>
            <a:r>
              <a:rPr lang="fr" sz="1050">
                <a:solidFill>
                  <a:schemeClr val="dk1"/>
                </a:solidFill>
                <a:highlight>
                  <a:srgbClr val="FFFFFF"/>
                </a:highlight>
              </a:rPr>
              <a:t>créer une table des matières avec des liens qui nous amène au sujet concerné donc notre document a débuté par une introduction où on trouve le contexte la problématique et les objectives .</a:t>
            </a:r>
            <a:r>
              <a:rPr lang="fr" sz="1050">
                <a:solidFill>
                  <a:srgbClr val="4D5156"/>
                </a:solidFill>
                <a:highlight>
                  <a:srgbClr val="FFFFFF"/>
                </a:highlight>
              </a:rPr>
              <a:t> </a:t>
            </a:r>
            <a:r>
              <a:rPr lang="fr" sz="1200">
                <a:solidFill>
                  <a:schemeClr val="dk1"/>
                </a:solidFill>
                <a:latin typeface="Georgia"/>
                <a:ea typeface="Georgia"/>
                <a:cs typeface="Georgia"/>
                <a:sym typeface="Georgia"/>
              </a:rPr>
              <a:t> notre étude s’est détaillé en plusieurs point distinct. une </a:t>
            </a:r>
            <a:r>
              <a:rPr lang="fr" sz="1200">
                <a:solidFill>
                  <a:schemeClr val="dk1"/>
                </a:solidFill>
                <a:latin typeface="Georgia"/>
                <a:ea typeface="Georgia"/>
                <a:cs typeface="Georgia"/>
                <a:sym typeface="Georgia"/>
              </a:rPr>
              <a:t>introduction</a:t>
            </a:r>
            <a:r>
              <a:rPr lang="fr" sz="1200">
                <a:solidFill>
                  <a:schemeClr val="dk1"/>
                </a:solidFill>
                <a:latin typeface="Georgia"/>
                <a:ea typeface="Georgia"/>
                <a:cs typeface="Georgia"/>
                <a:sym typeface="Georgia"/>
              </a:rPr>
              <a:t> à la problématique concernant les possibilité de travail des métiers de la data. cette introduction se </a:t>
            </a:r>
            <a:r>
              <a:rPr lang="fr" sz="1200">
                <a:solidFill>
                  <a:schemeClr val="dk1"/>
                </a:solidFill>
                <a:latin typeface="Georgia"/>
                <a:ea typeface="Georgia"/>
                <a:cs typeface="Georgia"/>
                <a:sym typeface="Georgia"/>
              </a:rPr>
              <a:t>veut assez longue car celle ci comporte une majorité d'information pour présenter au mieux le sujet abordé. ensuite le document est fractionné de manière à suivre une suite logique en créant notre base de données à partir d’information requise sur différent site donc on créant notre propre base de données nous pouvions alors analyser statistiquement le marché du travail de la data en france.  nous terminons notre étude sur les résultats qui ressorte de la modélisation de ces données statistiques. nous nous sommes appuyer sur de court paragraphes pour que les lecteurs puissent assimiler le maximum d’information en suivant ce chemin d’analyse nous avons réalisé une étude spécifique sur le marché de la data en france. pour présenter cette étude (nous avons choisi une mise en forme ) le logiciel latex a opté pour une mise en forme clair on adoptant la police de caractère computer modern. </a:t>
            </a:r>
            <a:endParaRPr sz="1200">
              <a:solidFill>
                <a:schemeClr val="dk1"/>
              </a:solidFill>
              <a:latin typeface="Georgia"/>
              <a:ea typeface="Georgia"/>
              <a:cs typeface="Georgia"/>
              <a:sym typeface="Georgi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12e6ff83a2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9" name="Google Shape;739;g112e6ff83a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10a31e9a4c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g110a31e9a4c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chemeClr val="dk1"/>
              </a:solidFill>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fa7d412b4_0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0fa7d412b4_0_4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Les entreprises traitant leurs données peuvent employer des data analyst data scientist ou data </a:t>
            </a:r>
            <a:r>
              <a:rPr lang="fr">
                <a:solidFill>
                  <a:schemeClr val="dk1"/>
                </a:solidFill>
                <a:latin typeface="Times New Roman"/>
                <a:ea typeface="Times New Roman"/>
                <a:cs typeface="Times New Roman"/>
                <a:sym typeface="Times New Roman"/>
              </a:rPr>
              <a:t>engineer</a:t>
            </a:r>
            <a:r>
              <a:rPr lang="fr">
                <a:solidFill>
                  <a:schemeClr val="dk1"/>
                </a:solidFill>
                <a:latin typeface="Times New Roman"/>
                <a:ea typeface="Times New Roman"/>
                <a:cs typeface="Times New Roman"/>
                <a:sym typeface="Times New Roman"/>
              </a:rPr>
              <a:t>  selon des spécificités propres à chacune d’entre elles, donc </a:t>
            </a:r>
            <a:r>
              <a:rPr lang="fr">
                <a:solidFill>
                  <a:schemeClr val="dk1"/>
                </a:solidFill>
                <a:latin typeface="Times New Roman"/>
                <a:ea typeface="Times New Roman"/>
                <a:cs typeface="Times New Roman"/>
                <a:sym typeface="Times New Roman"/>
              </a:rPr>
              <a:t>aujourd'hui</a:t>
            </a:r>
            <a:r>
              <a:rPr lang="fr">
                <a:solidFill>
                  <a:schemeClr val="dk1"/>
                </a:solidFill>
                <a:latin typeface="Times New Roman"/>
                <a:ea typeface="Times New Roman"/>
                <a:cs typeface="Times New Roman"/>
                <a:sym typeface="Times New Roman"/>
              </a:rPr>
              <a:t> nous allons tenter deux approches </a:t>
            </a:r>
            <a:r>
              <a:rPr lang="fr">
                <a:solidFill>
                  <a:schemeClr val="dk1"/>
                </a:solidFill>
                <a:latin typeface="Times New Roman"/>
                <a:ea typeface="Times New Roman"/>
                <a:cs typeface="Times New Roman"/>
                <a:sym typeface="Times New Roman"/>
              </a:rPr>
              <a:t>analytiques</a:t>
            </a:r>
            <a:r>
              <a:rPr lang="fr">
                <a:solidFill>
                  <a:schemeClr val="dk1"/>
                </a:solidFill>
                <a:latin typeface="Times New Roman"/>
                <a:ea typeface="Times New Roman"/>
                <a:cs typeface="Times New Roman"/>
                <a:sym typeface="Times New Roman"/>
              </a:rPr>
              <a:t> par la classification </a:t>
            </a:r>
            <a:r>
              <a:rPr lang="fr">
                <a:solidFill>
                  <a:schemeClr val="dk1"/>
                </a:solidFill>
                <a:latin typeface="Times New Roman"/>
                <a:ea typeface="Times New Roman"/>
                <a:cs typeface="Times New Roman"/>
                <a:sym typeface="Times New Roman"/>
              </a:rPr>
              <a:t>hiérarchique</a:t>
            </a:r>
            <a:r>
              <a:rPr lang="fr">
                <a:solidFill>
                  <a:schemeClr val="dk1"/>
                </a:solidFill>
                <a:latin typeface="Times New Roman"/>
                <a:ea typeface="Times New Roman"/>
                <a:cs typeface="Times New Roman"/>
                <a:sym typeface="Times New Roman"/>
              </a:rPr>
              <a:t> et </a:t>
            </a:r>
            <a:r>
              <a:rPr lang="fr">
                <a:solidFill>
                  <a:schemeClr val="dk1"/>
                </a:solidFill>
                <a:latin typeface="Times New Roman"/>
                <a:ea typeface="Times New Roman"/>
                <a:cs typeface="Times New Roman"/>
                <a:sym typeface="Times New Roman"/>
              </a:rPr>
              <a:t>l'algorithme</a:t>
            </a:r>
            <a:r>
              <a:rPr lang="fr">
                <a:solidFill>
                  <a:schemeClr val="dk1"/>
                </a:solidFill>
                <a:latin typeface="Times New Roman"/>
                <a:ea typeface="Times New Roman"/>
                <a:cs typeface="Times New Roman"/>
                <a:sym typeface="Times New Roman"/>
              </a:rPr>
              <a:t> de k-means afin de segmenter les entreprises </a:t>
            </a:r>
            <a:r>
              <a:rPr lang="fr" sz="1300">
                <a:solidFill>
                  <a:schemeClr val="dk1"/>
                </a:solidFill>
                <a:latin typeface="Times New Roman"/>
                <a:ea typeface="Times New Roman"/>
                <a:cs typeface="Times New Roman"/>
                <a:sym typeface="Times New Roman"/>
              </a:rPr>
              <a:t> </a:t>
            </a:r>
            <a:r>
              <a:rPr lang="fr">
                <a:solidFill>
                  <a:schemeClr val="dk1"/>
                </a:solidFill>
                <a:latin typeface="Times New Roman"/>
                <a:ea typeface="Times New Roman"/>
                <a:cs typeface="Times New Roman"/>
                <a:sym typeface="Times New Roman"/>
              </a:rPr>
              <a:t>sur la base de données portant sur leur statut.</a:t>
            </a:r>
            <a:endParaRPr sz="7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fa7d412b4_0_5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0fa7d412b4_0_5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en effet</a:t>
            </a:r>
            <a:r>
              <a:rPr lang="fr">
                <a:solidFill>
                  <a:schemeClr val="dk1"/>
                </a:solidFill>
              </a:rPr>
              <a:t> la </a:t>
            </a:r>
            <a:r>
              <a:rPr lang="fr">
                <a:solidFill>
                  <a:schemeClr val="dk1"/>
                </a:solidFill>
              </a:rPr>
              <a:t>problématique pour nous c’est d’analyser quelles sont les particularités d’entreprise correspondant le mieux  au métier de la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fa7d412b4_0_7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0fa7d412b4_0_7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00">
                <a:solidFill>
                  <a:schemeClr val="dk1"/>
                </a:solidFill>
                <a:latin typeface="Georgia"/>
                <a:ea typeface="Georgia"/>
                <a:cs typeface="Georgia"/>
                <a:sym typeface="Georgia"/>
              </a:rPr>
              <a:t>pour répondre à cette problématique nous avons commencé par importer les données tel que </a:t>
            </a:r>
            <a:r>
              <a:rPr lang="fr" sz="1000">
                <a:solidFill>
                  <a:schemeClr val="dk1"/>
                </a:solidFill>
                <a:highlight>
                  <a:srgbClr val="FFFFFF"/>
                </a:highlight>
                <a:latin typeface="Times New Roman"/>
                <a:ea typeface="Times New Roman"/>
                <a:cs typeface="Times New Roman"/>
                <a:sym typeface="Times New Roman"/>
              </a:rPr>
              <a:t>Les données utilisées dans cette étude ont été téléchargées à partir de trois sites Web, </a:t>
            </a:r>
            <a:r>
              <a:rPr lang="fr" sz="1000">
                <a:solidFill>
                  <a:schemeClr val="dk1"/>
                </a:solidFill>
                <a:latin typeface="Georgia"/>
                <a:ea typeface="Georgia"/>
                <a:cs typeface="Georgia"/>
                <a:sym typeface="Georgia"/>
              </a:rPr>
              <a:t>   </a:t>
            </a:r>
            <a:r>
              <a:rPr lang="fr" sz="1000">
                <a:solidFill>
                  <a:schemeClr val="dk1"/>
                </a:solidFill>
                <a:highlight>
                  <a:srgbClr val="FFFFFF"/>
                </a:highlight>
                <a:latin typeface="Times New Roman"/>
                <a:ea typeface="Times New Roman"/>
                <a:cs typeface="Times New Roman"/>
                <a:sym typeface="Times New Roman"/>
              </a:rPr>
              <a:t>nous avons d’abord collecté des informations sur les opportunités d’emploi disponibles pour travailler en tant que data analyst, data scientist et data engineer avec le nom de la compagnie, le nombre d’offres, le niveau requis, l'emplacement et le type de travail à partir du site linkedin. Ensuite, nous avons eu recours au site société.fr pour récupérer le nombre d’établissements, le secteur, le nombre d’employés, le lieu de siège et la période depuis la création des entreprises concernées. A la fin, nous avons utilisé le site BFM Verif pour ajouter certaines informations liées à la situation financière de ces compagnies comme le chiffre d'affaires, les charges d'exploitation</a:t>
            </a:r>
            <a:r>
              <a:rPr b="1" lang="fr" sz="1000">
                <a:solidFill>
                  <a:schemeClr val="dk1"/>
                </a:solidFill>
                <a:highlight>
                  <a:srgbClr val="FFFFFF"/>
                </a:highlight>
              </a:rPr>
              <a:t> </a:t>
            </a:r>
            <a:r>
              <a:rPr lang="fr" sz="1000">
                <a:solidFill>
                  <a:schemeClr val="dk1"/>
                </a:solidFill>
                <a:highlight>
                  <a:srgbClr val="FFFFFF"/>
                </a:highlight>
                <a:latin typeface="Times New Roman"/>
                <a:ea typeface="Times New Roman"/>
                <a:cs typeface="Times New Roman"/>
                <a:sym typeface="Times New Roman"/>
              </a:rPr>
              <a:t>et les salaires.</a:t>
            </a:r>
            <a:endParaRPr sz="10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000">
              <a:solidFill>
                <a:schemeClr val="dk1"/>
              </a:solidFill>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fa7d412b4_0_9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0fa7d412b4_0_9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On a étudié </a:t>
            </a:r>
            <a:r>
              <a:rPr lang="fr" sz="1000">
                <a:solidFill>
                  <a:schemeClr val="dk1"/>
                </a:solidFill>
                <a:highlight>
                  <a:srgbClr val="FFFFFF"/>
                </a:highlight>
                <a:latin typeface="Times New Roman"/>
                <a:ea typeface="Times New Roman"/>
                <a:cs typeface="Times New Roman"/>
                <a:sym typeface="Times New Roman"/>
              </a:rPr>
              <a:t>la situation actuelle du marché du travail des métiers de la data en France sur 102 entreprises, tel que  on a trouvé qu’il y a plus de 432 offres disponibles sur le site linkedin ces dernier temps. et la on remarque que </a:t>
            </a:r>
            <a:r>
              <a:rPr lang="fr">
                <a:solidFill>
                  <a:schemeClr val="dk1"/>
                </a:solidFill>
                <a:highlight>
                  <a:srgbClr val="FFFFFF"/>
                </a:highlight>
                <a:latin typeface="Times New Roman"/>
                <a:ea typeface="Times New Roman"/>
                <a:cs typeface="Times New Roman"/>
                <a:sym typeface="Times New Roman"/>
              </a:rPr>
              <a:t>les data analysts sont plus recherchés que les data scientists et les data engineers et les contrats de travail sont souvent de type CDI.Pour savoir si une entreprise a besoin de beaucoup data-worker ou si un</a:t>
            </a:r>
            <a:r>
              <a:rPr lang="fr">
                <a:solidFill>
                  <a:srgbClr val="FF0000"/>
                </a:solidFill>
                <a:highlight>
                  <a:srgbClr val="FFFFFF"/>
                </a:highlight>
                <a:latin typeface="Times New Roman"/>
                <a:ea typeface="Times New Roman"/>
                <a:cs typeface="Times New Roman"/>
                <a:sym typeface="Times New Roman"/>
              </a:rPr>
              <a:t> </a:t>
            </a:r>
            <a:r>
              <a:rPr lang="fr">
                <a:solidFill>
                  <a:schemeClr val="dk1"/>
                </a:solidFill>
                <a:highlight>
                  <a:srgbClr val="FFFFFF"/>
                </a:highlight>
                <a:latin typeface="Times New Roman"/>
                <a:ea typeface="Times New Roman"/>
                <a:cs typeface="Times New Roman"/>
                <a:sym typeface="Times New Roman"/>
              </a:rPr>
              <a:t>seul suffit, nous avons calculé le rapport entre le nombre d'offres et le nombre entreprises pour chaque type de profil où nous n’avons trouvé qu’une seule entreprise demandant plus de trois data engineers et nous avons également remarqué que ceux-ci n'ont pas beaucoup d’opportunités de faire un stage</a:t>
            </a:r>
            <a:r>
              <a:rPr lang="fr" sz="1300">
                <a:solidFill>
                  <a:schemeClr val="dk1"/>
                </a:solidFill>
                <a:highlight>
                  <a:srgbClr val="FFFFFF"/>
                </a:highlight>
                <a:latin typeface="Times New Roman"/>
                <a:ea typeface="Times New Roman"/>
                <a:cs typeface="Times New Roman"/>
                <a:sym typeface="Times New Roman"/>
              </a:rPr>
              <a:t>.</a:t>
            </a:r>
            <a:endParaRPr sz="13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b="1" sz="1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fa7d412b4_0_9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10fa7d412b4_0_9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fr" sz="1000">
                <a:solidFill>
                  <a:schemeClr val="dk1"/>
                </a:solidFill>
                <a:highlight>
                  <a:srgbClr val="FFFFFF"/>
                </a:highlight>
                <a:latin typeface="Times New Roman"/>
                <a:ea typeface="Times New Roman"/>
                <a:cs typeface="Times New Roman"/>
                <a:sym typeface="Times New Roman"/>
              </a:rPr>
              <a:t>ensuite on a affiché</a:t>
            </a:r>
            <a:r>
              <a:rPr lang="fr" sz="1300">
                <a:solidFill>
                  <a:schemeClr val="dk1"/>
                </a:solidFill>
                <a:highlight>
                  <a:srgbClr val="FFFFFF"/>
                </a:highlight>
                <a:latin typeface="Times New Roman"/>
                <a:ea typeface="Times New Roman"/>
                <a:cs typeface="Times New Roman"/>
                <a:sym typeface="Times New Roman"/>
              </a:rPr>
              <a:t> </a:t>
            </a:r>
            <a:r>
              <a:rPr lang="fr">
                <a:solidFill>
                  <a:schemeClr val="dk1"/>
                </a:solidFill>
                <a:highlight>
                  <a:srgbClr val="FFFFFF"/>
                </a:highlight>
                <a:latin typeface="Times New Roman"/>
                <a:ea typeface="Times New Roman"/>
                <a:cs typeface="Times New Roman"/>
                <a:sym typeface="Times New Roman"/>
              </a:rPr>
              <a:t>les dix premières lignes du nombre d'offres pour chaque secteur, le type et l’emplacement du travail après tri en ordre décroissant. donc on remarque qu’il existe différents secteurs qui ont besoin des métiers de la data en particulier le secteur d’activité du conseil en systèmes et logiciels informatiques</a:t>
            </a:r>
            <a:r>
              <a:rPr lang="fr" sz="850">
                <a:solidFill>
                  <a:schemeClr val="dk1"/>
                </a:solidFill>
                <a:highlight>
                  <a:srgbClr val="FFFFFF"/>
                </a:highlight>
              </a:rPr>
              <a:t> </a:t>
            </a:r>
            <a:r>
              <a:rPr lang="fr">
                <a:solidFill>
                  <a:schemeClr val="dk1"/>
                </a:solidFill>
                <a:highlight>
                  <a:srgbClr val="FFFFFF"/>
                </a:highlight>
                <a:latin typeface="Times New Roman"/>
                <a:ea typeface="Times New Roman"/>
                <a:cs typeface="Times New Roman"/>
                <a:sym typeface="Times New Roman"/>
              </a:rPr>
              <a:t>qui embauchent le plus en CDI. On constate aussi que la majorité des offres d'emploi sont disponibles sur Paris. a la fin on remarque qu’il existe des disparités entre les trois métiers de la data en termes d’emploi par entreprise. Pour comprendre cette différence on a </a:t>
            </a:r>
            <a:r>
              <a:rPr lang="fr">
                <a:solidFill>
                  <a:schemeClr val="dk1"/>
                </a:solidFill>
                <a:highlight>
                  <a:srgbClr val="FFFFFF"/>
                </a:highlight>
                <a:latin typeface="Times New Roman"/>
                <a:ea typeface="Times New Roman"/>
                <a:cs typeface="Times New Roman"/>
                <a:sym typeface="Times New Roman"/>
              </a:rPr>
              <a:t>s'intéresser</a:t>
            </a:r>
            <a:r>
              <a:rPr lang="fr">
                <a:solidFill>
                  <a:schemeClr val="dk1"/>
                </a:solidFill>
                <a:highlight>
                  <a:srgbClr val="FFFFFF"/>
                </a:highlight>
                <a:latin typeface="Times New Roman"/>
                <a:ea typeface="Times New Roman"/>
                <a:cs typeface="Times New Roman"/>
                <a:sym typeface="Times New Roman"/>
              </a:rPr>
              <a:t> aux états </a:t>
            </a:r>
            <a:r>
              <a:rPr lang="fr">
                <a:solidFill>
                  <a:schemeClr val="dk1"/>
                </a:solidFill>
                <a:highlight>
                  <a:srgbClr val="FFFFFF"/>
                </a:highlight>
                <a:latin typeface="Times New Roman"/>
                <a:ea typeface="Times New Roman"/>
                <a:cs typeface="Times New Roman"/>
                <a:sym typeface="Times New Roman"/>
              </a:rPr>
              <a:t>financiers</a:t>
            </a:r>
            <a:r>
              <a:rPr lang="fr">
                <a:solidFill>
                  <a:schemeClr val="dk1"/>
                </a:solidFill>
                <a:highlight>
                  <a:srgbClr val="FFFFFF"/>
                </a:highlight>
                <a:latin typeface="Times New Roman"/>
                <a:ea typeface="Times New Roman"/>
                <a:cs typeface="Times New Roman"/>
                <a:sym typeface="Times New Roman"/>
              </a:rPr>
              <a:t>  de ces entreprises qui peuvent permettre d’établir des liens avec nos données.</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a7d412b4_0_9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0fa7d412b4_0_9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900">
                <a:solidFill>
                  <a:schemeClr val="dk1"/>
                </a:solidFill>
                <a:latin typeface="Georgia"/>
                <a:ea typeface="Georgia"/>
                <a:cs typeface="Georgia"/>
                <a:sym typeface="Georgia"/>
              </a:rPr>
              <a:t>donc </a:t>
            </a:r>
            <a:r>
              <a:rPr lang="fr">
                <a:solidFill>
                  <a:schemeClr val="dk1"/>
                </a:solidFill>
                <a:highlight>
                  <a:srgbClr val="FFFFFF"/>
                </a:highlight>
                <a:latin typeface="Times New Roman"/>
                <a:ea typeface="Times New Roman"/>
                <a:cs typeface="Times New Roman"/>
                <a:sym typeface="Times New Roman"/>
              </a:rPr>
              <a:t>Les données financières des entreprises ont été collectées sur le site BFM Verif, mais nous avons constaté que certaines entreprises n'affichent pas publiquement leurs comptes, y compris les sociétés étrangères, nous avons donc dû supprimer les offres d’emploi disponibles auprès de ces entreprises et continuer notre étude sur 79 entreprises. et comme La plupart de ces  entreprises ne publient pas leurs comptes chaque année, donc on a décidé de prendre la moyenne des chiffres déclarés pour chaque entreprise et chaque variable. Ainsi, cela nous permet d'obtenir un nombre de données assez important.</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fa7d412b4_0_1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0fa7d412b4_0_1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fr">
                <a:solidFill>
                  <a:schemeClr val="dk1"/>
                </a:solidFill>
                <a:highlight>
                  <a:srgbClr val="FFFFFF"/>
                </a:highlight>
                <a:latin typeface="Times New Roman"/>
                <a:ea typeface="Times New Roman"/>
                <a:cs typeface="Times New Roman"/>
                <a:sym typeface="Times New Roman"/>
              </a:rPr>
              <a:t>puis, nous avons cherché à voir s’il y avait des corrélations entre les variables. et la on a constaté qu’il y a</a:t>
            </a:r>
            <a:r>
              <a:rPr lang="fr" sz="900">
                <a:solidFill>
                  <a:schemeClr val="dk1"/>
                </a:solidFill>
                <a:highlight>
                  <a:srgbClr val="FFFFFF"/>
                </a:highlight>
                <a:latin typeface="Times New Roman"/>
                <a:ea typeface="Times New Roman"/>
                <a:cs typeface="Times New Roman"/>
                <a:sym typeface="Times New Roman"/>
              </a:rPr>
              <a:t> </a:t>
            </a:r>
            <a:r>
              <a:rPr lang="fr">
                <a:solidFill>
                  <a:schemeClr val="dk1"/>
                </a:solidFill>
                <a:latin typeface="Times New Roman"/>
                <a:ea typeface="Times New Roman"/>
                <a:cs typeface="Times New Roman"/>
                <a:sym typeface="Times New Roman"/>
              </a:rPr>
              <a:t>une forte corrélation entre le chiffre d’affaires et les charges d’exploitation ainsi qu’entre le nombre d’employés max et le nombre d’employés min, et </a:t>
            </a:r>
            <a:r>
              <a:rPr lang="fr">
                <a:solidFill>
                  <a:schemeClr val="dk1"/>
                </a:solidFill>
                <a:highlight>
                  <a:srgbClr val="FFFFFF"/>
                </a:highlight>
                <a:latin typeface="Times New Roman"/>
                <a:ea typeface="Times New Roman"/>
                <a:cs typeface="Times New Roman"/>
                <a:sym typeface="Times New Roman"/>
              </a:rPr>
              <a:t>pour éviter la redondance on a supprimé les variables de </a:t>
            </a:r>
            <a:r>
              <a:rPr lang="fr">
                <a:solidFill>
                  <a:schemeClr val="dk1"/>
                </a:solidFill>
                <a:latin typeface="Times New Roman"/>
                <a:ea typeface="Times New Roman"/>
                <a:cs typeface="Times New Roman"/>
                <a:sym typeface="Times New Roman"/>
              </a:rPr>
              <a:t>charges d’exploitation et le nombre d’employés max.</a:t>
            </a:r>
            <a:r>
              <a:rPr lang="fr" sz="900">
                <a:solidFill>
                  <a:schemeClr val="dk1"/>
                </a:solidFill>
                <a:highlight>
                  <a:srgbClr val="FFFFFF"/>
                </a:highlight>
                <a:latin typeface="Times New Roman"/>
                <a:ea typeface="Times New Roman"/>
                <a:cs typeface="Times New Roman"/>
                <a:sym typeface="Times New Roman"/>
              </a:rPr>
              <a:t> </a:t>
            </a:r>
            <a:endParaRPr sz="900">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fr">
                <a:solidFill>
                  <a:schemeClr val="dk1"/>
                </a:solidFill>
                <a:latin typeface="Times New Roman"/>
                <a:ea typeface="Times New Roman"/>
                <a:cs typeface="Times New Roman"/>
                <a:sym typeface="Times New Roman"/>
              </a:rPr>
              <a:t>Nous avons </a:t>
            </a:r>
            <a:r>
              <a:rPr lang="fr">
                <a:solidFill>
                  <a:schemeClr val="dk1"/>
                </a:solidFill>
                <a:highlight>
                  <a:srgbClr val="FFFFFF"/>
                </a:highlight>
                <a:latin typeface="Times New Roman"/>
                <a:ea typeface="Times New Roman"/>
                <a:cs typeface="Times New Roman"/>
                <a:sym typeface="Times New Roman"/>
              </a:rPr>
              <a:t>constaté aussi que le nombre d'offres n'a aucun lien avec les autres variables donc nous avons décidé d’étudier la corrélation du nombre d'offres de chaque type de profil avec les autres variables.</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p:nvPr/>
        </p:nvSpPr>
        <p:spPr>
          <a:xfrm>
            <a:off x="7544482"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9" name="Google Shape;59;p14"/>
          <p:cNvGrpSpPr/>
          <p:nvPr/>
        </p:nvGrpSpPr>
        <p:grpSpPr>
          <a:xfrm flipH="1" rot="10800000">
            <a:off x="0" y="1090762"/>
            <a:ext cx="8847502" cy="2961974"/>
            <a:chOff x="-8178042" y="-4493254"/>
            <a:chExt cx="19483597" cy="6522736"/>
          </a:xfrm>
        </p:grpSpPr>
        <p:sp>
          <p:nvSpPr>
            <p:cNvPr id="60" name="Google Shape;60;p14"/>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62" name="Google Shape;62;p14"/>
          <p:cNvGrpSpPr/>
          <p:nvPr/>
        </p:nvGrpSpPr>
        <p:grpSpPr>
          <a:xfrm>
            <a:off x="3677235" y="4278348"/>
            <a:ext cx="5480828" cy="432996"/>
            <a:chOff x="5582264" y="4646737"/>
            <a:chExt cx="5480828" cy="432996"/>
          </a:xfrm>
        </p:grpSpPr>
        <p:sp>
          <p:nvSpPr>
            <p:cNvPr id="63" name="Google Shape;63;p14"/>
            <p:cNvSpPr/>
            <p:nvPr/>
          </p:nvSpPr>
          <p:spPr>
            <a:xfrm rot="10800000">
              <a:off x="5582264"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4"/>
            <p:cNvGrpSpPr/>
            <p:nvPr/>
          </p:nvGrpSpPr>
          <p:grpSpPr>
            <a:xfrm flipH="1">
              <a:off x="5585231" y="4646737"/>
              <a:ext cx="5477861" cy="304551"/>
              <a:chOff x="-24158748" y="330075"/>
              <a:chExt cx="30568422" cy="1699505"/>
            </a:xfrm>
          </p:grpSpPr>
          <p:sp>
            <p:nvSpPr>
              <p:cNvPr id="65" name="Google Shape;65;p14"/>
              <p:cNvSpPr/>
              <p:nvPr/>
            </p:nvSpPr>
            <p:spPr>
              <a:xfrm>
                <a:off x="-24158748" y="330080"/>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471017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 name="Google Shape;67;p14"/>
          <p:cNvSpPr txBox="1"/>
          <p:nvPr>
            <p:ph type="ctrTitle"/>
          </p:nvPr>
        </p:nvSpPr>
        <p:spPr>
          <a:xfrm>
            <a:off x="685800" y="1090750"/>
            <a:ext cx="5367900" cy="2961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fr"/>
              <a:t>‹#›</a:t>
            </a:fld>
            <a:endParaRPr/>
          </a:p>
        </p:txBody>
      </p:sp>
      <p:grpSp>
        <p:nvGrpSpPr>
          <p:cNvPr id="70" name="Google Shape;70;p15"/>
          <p:cNvGrpSpPr/>
          <p:nvPr/>
        </p:nvGrpSpPr>
        <p:grpSpPr>
          <a:xfrm>
            <a:off x="6946841" y="4472722"/>
            <a:ext cx="2202829" cy="670795"/>
            <a:chOff x="5575241" y="4472722"/>
            <a:chExt cx="2202829" cy="670795"/>
          </a:xfrm>
        </p:grpSpPr>
        <p:sp>
          <p:nvSpPr>
            <p:cNvPr id="71" name="Google Shape;71;p15"/>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5"/>
            <p:cNvGrpSpPr/>
            <p:nvPr/>
          </p:nvGrpSpPr>
          <p:grpSpPr>
            <a:xfrm flipH="1">
              <a:off x="5734849" y="4472722"/>
              <a:ext cx="2040837" cy="670795"/>
              <a:chOff x="1297953" y="330075"/>
              <a:chExt cx="5169294" cy="1699505"/>
            </a:xfrm>
          </p:grpSpPr>
          <p:sp>
            <p:nvSpPr>
              <p:cNvPr id="73" name="Google Shape;73;p15"/>
              <p:cNvSpPr/>
              <p:nvPr/>
            </p:nvSpPr>
            <p:spPr>
              <a:xfrm>
                <a:off x="1297953" y="330080"/>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15"/>
            <p:cNvGrpSpPr/>
            <p:nvPr/>
          </p:nvGrpSpPr>
          <p:grpSpPr>
            <a:xfrm flipH="1">
              <a:off x="5578208" y="4646737"/>
              <a:ext cx="2199862" cy="304563"/>
              <a:chOff x="-5827152" y="330075"/>
              <a:chExt cx="12276017" cy="1699568"/>
            </a:xfrm>
          </p:grpSpPr>
          <p:sp>
            <p:nvSpPr>
              <p:cNvPr id="76" name="Google Shape;76;p15"/>
              <p:cNvSpPr/>
              <p:nvPr/>
            </p:nvSpPr>
            <p:spPr>
              <a:xfrm>
                <a:off x="-5827152" y="330143"/>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474936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 name="Google Shape;78;p15"/>
          <p:cNvGrpSpPr/>
          <p:nvPr/>
        </p:nvGrpSpPr>
        <p:grpSpPr>
          <a:xfrm rot="10800000">
            <a:off x="-8" y="-3"/>
            <a:ext cx="2202829" cy="670795"/>
            <a:chOff x="5575241" y="4472722"/>
            <a:chExt cx="2202829" cy="670795"/>
          </a:xfrm>
        </p:grpSpPr>
        <p:sp>
          <p:nvSpPr>
            <p:cNvPr id="79" name="Google Shape;79;p15"/>
            <p:cNvSpPr/>
            <p:nvPr/>
          </p:nvSpPr>
          <p:spPr>
            <a:xfrm rot="10800000">
              <a:off x="5575241" y="4948333"/>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5"/>
            <p:cNvGrpSpPr/>
            <p:nvPr/>
          </p:nvGrpSpPr>
          <p:grpSpPr>
            <a:xfrm flipH="1">
              <a:off x="5734849" y="4472722"/>
              <a:ext cx="2040837" cy="670795"/>
              <a:chOff x="1297953" y="330075"/>
              <a:chExt cx="5169294" cy="1699505"/>
            </a:xfrm>
          </p:grpSpPr>
          <p:sp>
            <p:nvSpPr>
              <p:cNvPr id="81" name="Google Shape;81;p15"/>
              <p:cNvSpPr/>
              <p:nvPr/>
            </p:nvSpPr>
            <p:spPr>
              <a:xfrm>
                <a:off x="1297953" y="330080"/>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5"/>
            <p:cNvGrpSpPr/>
            <p:nvPr/>
          </p:nvGrpSpPr>
          <p:grpSpPr>
            <a:xfrm flipH="1">
              <a:off x="5578208" y="4646737"/>
              <a:ext cx="2199862" cy="304563"/>
              <a:chOff x="-5827152" y="330075"/>
              <a:chExt cx="12276017" cy="1699568"/>
            </a:xfrm>
          </p:grpSpPr>
          <p:sp>
            <p:nvSpPr>
              <p:cNvPr id="84" name="Google Shape;84;p15"/>
              <p:cNvSpPr/>
              <p:nvPr/>
            </p:nvSpPr>
            <p:spPr>
              <a:xfrm>
                <a:off x="-5827152" y="330143"/>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474936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6" name="Shape 86"/>
        <p:cNvGrpSpPr/>
        <p:nvPr/>
      </p:nvGrpSpPr>
      <p:grpSpPr>
        <a:xfrm>
          <a:off x="0" y="0"/>
          <a:ext cx="0" cy="0"/>
          <a:chOff x="0" y="0"/>
          <a:chExt cx="0" cy="0"/>
        </a:xfrm>
      </p:grpSpPr>
      <p:grpSp>
        <p:nvGrpSpPr>
          <p:cNvPr id="87" name="Google Shape;87;p16"/>
          <p:cNvGrpSpPr/>
          <p:nvPr/>
        </p:nvGrpSpPr>
        <p:grpSpPr>
          <a:xfrm>
            <a:off x="-3" y="40"/>
            <a:ext cx="7072430" cy="1327314"/>
            <a:chOff x="-3" y="40"/>
            <a:chExt cx="7072430" cy="1327314"/>
          </a:xfrm>
        </p:grpSpPr>
        <p:sp>
          <p:nvSpPr>
            <p:cNvPr id="88" name="Google Shape;88;p1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89" name="Google Shape;89;p16"/>
            <p:cNvGrpSpPr/>
            <p:nvPr/>
          </p:nvGrpSpPr>
          <p:grpSpPr>
            <a:xfrm flipH="1" rot="10800000">
              <a:off x="2" y="40"/>
              <a:ext cx="6756166" cy="1327314"/>
              <a:chOff x="-2168137" y="330075"/>
              <a:chExt cx="8650661" cy="1699506"/>
            </a:xfrm>
          </p:grpSpPr>
          <p:sp>
            <p:nvSpPr>
              <p:cNvPr id="90" name="Google Shape;90;p16"/>
              <p:cNvSpPr/>
              <p:nvPr/>
            </p:nvSpPr>
            <p:spPr>
              <a:xfrm>
                <a:off x="-2168137"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91" name="Google Shape;91;p16"/>
              <p:cNvSpPr/>
              <p:nvPr/>
            </p:nvSpPr>
            <p:spPr>
              <a:xfrm>
                <a:off x="4783024"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92" name="Google Shape;92;p16"/>
            <p:cNvGrpSpPr/>
            <p:nvPr/>
          </p:nvGrpSpPr>
          <p:grpSpPr>
            <a:xfrm flipH="1" rot="10800000">
              <a:off x="-3" y="381007"/>
              <a:ext cx="7072430" cy="771743"/>
              <a:chOff x="-9092084" y="330075"/>
              <a:chExt cx="15574608" cy="1699501"/>
            </a:xfrm>
          </p:grpSpPr>
          <p:sp>
            <p:nvSpPr>
              <p:cNvPr id="93" name="Google Shape;93;p16"/>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94" name="Google Shape;94;p16"/>
              <p:cNvSpPr/>
              <p:nvPr/>
            </p:nvSpPr>
            <p:spPr>
              <a:xfrm>
                <a:off x="4783024"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95" name="Google Shape;95;p16"/>
          <p:cNvGrpSpPr/>
          <p:nvPr/>
        </p:nvGrpSpPr>
        <p:grpSpPr>
          <a:xfrm>
            <a:off x="6946841" y="4472722"/>
            <a:ext cx="2202829" cy="670795"/>
            <a:chOff x="5575241" y="4472722"/>
            <a:chExt cx="2202829" cy="670795"/>
          </a:xfrm>
        </p:grpSpPr>
        <p:sp>
          <p:nvSpPr>
            <p:cNvPr id="96" name="Google Shape;96;p16"/>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16"/>
            <p:cNvGrpSpPr/>
            <p:nvPr/>
          </p:nvGrpSpPr>
          <p:grpSpPr>
            <a:xfrm flipH="1">
              <a:off x="5734849" y="4472722"/>
              <a:ext cx="2040837" cy="670795"/>
              <a:chOff x="1297953" y="330075"/>
              <a:chExt cx="5169294" cy="1699505"/>
            </a:xfrm>
          </p:grpSpPr>
          <p:sp>
            <p:nvSpPr>
              <p:cNvPr id="98" name="Google Shape;98;p16"/>
              <p:cNvSpPr/>
              <p:nvPr/>
            </p:nvSpPr>
            <p:spPr>
              <a:xfrm>
                <a:off x="1297953" y="330080"/>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16"/>
            <p:cNvGrpSpPr/>
            <p:nvPr/>
          </p:nvGrpSpPr>
          <p:grpSpPr>
            <a:xfrm flipH="1">
              <a:off x="5578208" y="4646737"/>
              <a:ext cx="2199862" cy="304563"/>
              <a:chOff x="-5827152" y="330075"/>
              <a:chExt cx="12276017" cy="1699568"/>
            </a:xfrm>
          </p:grpSpPr>
          <p:sp>
            <p:nvSpPr>
              <p:cNvPr id="101" name="Google Shape;101;p16"/>
              <p:cNvSpPr/>
              <p:nvPr/>
            </p:nvSpPr>
            <p:spPr>
              <a:xfrm>
                <a:off x="-5827152" y="330143"/>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a:off x="474936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3" name="Google Shape;103;p16"/>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04" name="Google Shape;104;p16"/>
          <p:cNvSpPr txBox="1"/>
          <p:nvPr>
            <p:ph idx="1" type="body"/>
          </p:nvPr>
        </p:nvSpPr>
        <p:spPr>
          <a:xfrm>
            <a:off x="814275" y="1537987"/>
            <a:ext cx="3378300" cy="27243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0"/>
              </a:spcBef>
              <a:spcAft>
                <a:spcPts val="0"/>
              </a:spcAft>
              <a:buSzPts val="2000"/>
              <a:buChar char="▰"/>
              <a:defRPr sz="2000"/>
            </a:lvl1pPr>
            <a:lvl2pPr indent="-355600" lvl="1" marL="914400" rtl="0" algn="l">
              <a:lnSpc>
                <a:spcPct val="100000"/>
              </a:lnSpc>
              <a:spcBef>
                <a:spcPts val="1000"/>
              </a:spcBef>
              <a:spcAft>
                <a:spcPts val="0"/>
              </a:spcAft>
              <a:buSzPts val="2000"/>
              <a:buChar char="▻"/>
              <a:defRPr sz="2000"/>
            </a:lvl2pPr>
            <a:lvl3pPr indent="-355600" lvl="2" marL="1371600" rtl="0" algn="l">
              <a:lnSpc>
                <a:spcPct val="100000"/>
              </a:lnSpc>
              <a:spcBef>
                <a:spcPts val="1000"/>
              </a:spcBef>
              <a:spcAft>
                <a:spcPts val="0"/>
              </a:spcAft>
              <a:buSzPts val="2000"/>
              <a:buChar char="▻"/>
              <a:defRPr sz="2000"/>
            </a:lvl3pPr>
            <a:lvl4pPr indent="-355600" lvl="3" marL="1828800" rtl="0" algn="l">
              <a:lnSpc>
                <a:spcPct val="100000"/>
              </a:lnSpc>
              <a:spcBef>
                <a:spcPts val="1000"/>
              </a:spcBef>
              <a:spcAft>
                <a:spcPts val="0"/>
              </a:spcAft>
              <a:buSzPts val="2000"/>
              <a:buChar char="▻"/>
              <a:defRPr sz="2000"/>
            </a:lvl4pPr>
            <a:lvl5pPr indent="-355600" lvl="4" marL="2286000" rtl="0" algn="l">
              <a:lnSpc>
                <a:spcPct val="100000"/>
              </a:lnSpc>
              <a:spcBef>
                <a:spcPts val="1000"/>
              </a:spcBef>
              <a:spcAft>
                <a:spcPts val="0"/>
              </a:spcAft>
              <a:buSzPts val="2000"/>
              <a:buChar char="▻"/>
              <a:defRPr sz="2000"/>
            </a:lvl5pPr>
            <a:lvl6pPr indent="-355600" lvl="5" marL="2743200" rtl="0" algn="l">
              <a:lnSpc>
                <a:spcPct val="100000"/>
              </a:lnSpc>
              <a:spcBef>
                <a:spcPts val="1000"/>
              </a:spcBef>
              <a:spcAft>
                <a:spcPts val="0"/>
              </a:spcAft>
              <a:buSzPts val="2000"/>
              <a:buChar char="▻"/>
              <a:defRPr sz="2000"/>
            </a:lvl6pPr>
            <a:lvl7pPr indent="-355600" lvl="6" marL="3200400" rtl="0" algn="l">
              <a:lnSpc>
                <a:spcPct val="100000"/>
              </a:lnSpc>
              <a:spcBef>
                <a:spcPts val="1000"/>
              </a:spcBef>
              <a:spcAft>
                <a:spcPts val="0"/>
              </a:spcAft>
              <a:buSzPts val="2000"/>
              <a:buChar char="▻"/>
              <a:defRPr sz="2000"/>
            </a:lvl7pPr>
            <a:lvl8pPr indent="-355600" lvl="7" marL="3657600" rtl="0" algn="l">
              <a:lnSpc>
                <a:spcPct val="100000"/>
              </a:lnSpc>
              <a:spcBef>
                <a:spcPts val="1000"/>
              </a:spcBef>
              <a:spcAft>
                <a:spcPts val="0"/>
              </a:spcAft>
              <a:buSzPts val="2000"/>
              <a:buChar char="▻"/>
              <a:defRPr sz="2000"/>
            </a:lvl8pPr>
            <a:lvl9pPr indent="-355600" lvl="8" marL="4114800" rtl="0" algn="l">
              <a:lnSpc>
                <a:spcPct val="100000"/>
              </a:lnSpc>
              <a:spcBef>
                <a:spcPts val="1000"/>
              </a:spcBef>
              <a:spcAft>
                <a:spcPts val="1000"/>
              </a:spcAft>
              <a:buSzPts val="2000"/>
              <a:buChar char="▻"/>
              <a:defRPr sz="2000"/>
            </a:lvl9pPr>
          </a:lstStyle>
          <a:p/>
        </p:txBody>
      </p:sp>
      <p:sp>
        <p:nvSpPr>
          <p:cNvPr id="105" name="Google Shape;105;p16"/>
          <p:cNvSpPr txBox="1"/>
          <p:nvPr>
            <p:ph idx="2" type="body"/>
          </p:nvPr>
        </p:nvSpPr>
        <p:spPr>
          <a:xfrm>
            <a:off x="4396123" y="1537987"/>
            <a:ext cx="3378300" cy="27243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0"/>
              </a:spcBef>
              <a:spcAft>
                <a:spcPts val="0"/>
              </a:spcAft>
              <a:buSzPts val="2000"/>
              <a:buChar char="▰"/>
              <a:defRPr sz="2000"/>
            </a:lvl1pPr>
            <a:lvl2pPr indent="-355600" lvl="1" marL="914400" rtl="0" algn="l">
              <a:lnSpc>
                <a:spcPct val="100000"/>
              </a:lnSpc>
              <a:spcBef>
                <a:spcPts val="1000"/>
              </a:spcBef>
              <a:spcAft>
                <a:spcPts val="0"/>
              </a:spcAft>
              <a:buSzPts val="2000"/>
              <a:buChar char="▻"/>
              <a:defRPr sz="2000"/>
            </a:lvl2pPr>
            <a:lvl3pPr indent="-355600" lvl="2" marL="1371600" rtl="0" algn="l">
              <a:lnSpc>
                <a:spcPct val="100000"/>
              </a:lnSpc>
              <a:spcBef>
                <a:spcPts val="1000"/>
              </a:spcBef>
              <a:spcAft>
                <a:spcPts val="0"/>
              </a:spcAft>
              <a:buSzPts val="2000"/>
              <a:buChar char="▻"/>
              <a:defRPr sz="2000"/>
            </a:lvl3pPr>
            <a:lvl4pPr indent="-355600" lvl="3" marL="1828800" rtl="0" algn="l">
              <a:lnSpc>
                <a:spcPct val="100000"/>
              </a:lnSpc>
              <a:spcBef>
                <a:spcPts val="1000"/>
              </a:spcBef>
              <a:spcAft>
                <a:spcPts val="0"/>
              </a:spcAft>
              <a:buSzPts val="2000"/>
              <a:buChar char="▻"/>
              <a:defRPr sz="2000"/>
            </a:lvl4pPr>
            <a:lvl5pPr indent="-355600" lvl="4" marL="2286000" rtl="0" algn="l">
              <a:lnSpc>
                <a:spcPct val="100000"/>
              </a:lnSpc>
              <a:spcBef>
                <a:spcPts val="1000"/>
              </a:spcBef>
              <a:spcAft>
                <a:spcPts val="0"/>
              </a:spcAft>
              <a:buSzPts val="2000"/>
              <a:buChar char="▻"/>
              <a:defRPr sz="2000"/>
            </a:lvl5pPr>
            <a:lvl6pPr indent="-355600" lvl="5" marL="2743200" rtl="0" algn="l">
              <a:lnSpc>
                <a:spcPct val="100000"/>
              </a:lnSpc>
              <a:spcBef>
                <a:spcPts val="1000"/>
              </a:spcBef>
              <a:spcAft>
                <a:spcPts val="0"/>
              </a:spcAft>
              <a:buSzPts val="2000"/>
              <a:buChar char="▻"/>
              <a:defRPr sz="2000"/>
            </a:lvl6pPr>
            <a:lvl7pPr indent="-355600" lvl="6" marL="3200400" rtl="0" algn="l">
              <a:lnSpc>
                <a:spcPct val="100000"/>
              </a:lnSpc>
              <a:spcBef>
                <a:spcPts val="1000"/>
              </a:spcBef>
              <a:spcAft>
                <a:spcPts val="0"/>
              </a:spcAft>
              <a:buSzPts val="2000"/>
              <a:buChar char="▻"/>
              <a:defRPr sz="2000"/>
            </a:lvl7pPr>
            <a:lvl8pPr indent="-355600" lvl="7" marL="3657600" rtl="0" algn="l">
              <a:lnSpc>
                <a:spcPct val="100000"/>
              </a:lnSpc>
              <a:spcBef>
                <a:spcPts val="1000"/>
              </a:spcBef>
              <a:spcAft>
                <a:spcPts val="0"/>
              </a:spcAft>
              <a:buSzPts val="2000"/>
              <a:buChar char="▻"/>
              <a:defRPr sz="2000"/>
            </a:lvl8pPr>
            <a:lvl9pPr indent="-355600" lvl="8" marL="4114800" rtl="0" algn="l">
              <a:lnSpc>
                <a:spcPct val="100000"/>
              </a:lnSpc>
              <a:spcBef>
                <a:spcPts val="1000"/>
              </a:spcBef>
              <a:spcAft>
                <a:spcPts val="1000"/>
              </a:spcAft>
              <a:buSzPts val="2000"/>
              <a:buChar char="▻"/>
              <a:defRPr sz="2000"/>
            </a:lvl9pPr>
          </a:lstStyle>
          <a:p/>
        </p:txBody>
      </p:sp>
      <p:sp>
        <p:nvSpPr>
          <p:cNvPr id="106" name="Google Shape;106;p1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 name="Shape 107"/>
        <p:cNvGrpSpPr/>
        <p:nvPr/>
      </p:nvGrpSpPr>
      <p:grpSpPr>
        <a:xfrm>
          <a:off x="0" y="0"/>
          <a:ext cx="0" cy="0"/>
          <a:chOff x="0" y="0"/>
          <a:chExt cx="0" cy="0"/>
        </a:xfrm>
      </p:grpSpPr>
      <p:grpSp>
        <p:nvGrpSpPr>
          <p:cNvPr id="108" name="Google Shape;108;p17"/>
          <p:cNvGrpSpPr/>
          <p:nvPr/>
        </p:nvGrpSpPr>
        <p:grpSpPr>
          <a:xfrm>
            <a:off x="-3" y="40"/>
            <a:ext cx="7072430" cy="1327314"/>
            <a:chOff x="-3" y="40"/>
            <a:chExt cx="7072430" cy="1327314"/>
          </a:xfrm>
        </p:grpSpPr>
        <p:sp>
          <p:nvSpPr>
            <p:cNvPr id="109" name="Google Shape;109;p1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10" name="Google Shape;110;p17"/>
            <p:cNvGrpSpPr/>
            <p:nvPr/>
          </p:nvGrpSpPr>
          <p:grpSpPr>
            <a:xfrm flipH="1" rot="10800000">
              <a:off x="2" y="40"/>
              <a:ext cx="6756166" cy="1327314"/>
              <a:chOff x="-2168137" y="330075"/>
              <a:chExt cx="8650661" cy="1699506"/>
            </a:xfrm>
          </p:grpSpPr>
          <p:sp>
            <p:nvSpPr>
              <p:cNvPr id="111" name="Google Shape;111;p17"/>
              <p:cNvSpPr/>
              <p:nvPr/>
            </p:nvSpPr>
            <p:spPr>
              <a:xfrm>
                <a:off x="-2168137"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2" name="Google Shape;112;p17"/>
              <p:cNvSpPr/>
              <p:nvPr/>
            </p:nvSpPr>
            <p:spPr>
              <a:xfrm>
                <a:off x="4783024"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13" name="Google Shape;113;p17"/>
            <p:cNvGrpSpPr/>
            <p:nvPr/>
          </p:nvGrpSpPr>
          <p:grpSpPr>
            <a:xfrm flipH="1" rot="10800000">
              <a:off x="-3" y="381007"/>
              <a:ext cx="7072430" cy="771743"/>
              <a:chOff x="-9092084" y="330075"/>
              <a:chExt cx="15574608" cy="1699501"/>
            </a:xfrm>
          </p:grpSpPr>
          <p:sp>
            <p:nvSpPr>
              <p:cNvPr id="114" name="Google Shape;114;p1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15" name="Google Shape;115;p17"/>
              <p:cNvSpPr/>
              <p:nvPr/>
            </p:nvSpPr>
            <p:spPr>
              <a:xfrm>
                <a:off x="4783024"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16" name="Google Shape;116;p17"/>
          <p:cNvGrpSpPr/>
          <p:nvPr/>
        </p:nvGrpSpPr>
        <p:grpSpPr>
          <a:xfrm>
            <a:off x="6946841" y="4472722"/>
            <a:ext cx="2202829" cy="670795"/>
            <a:chOff x="5575241" y="4472722"/>
            <a:chExt cx="2202829" cy="670795"/>
          </a:xfrm>
        </p:grpSpPr>
        <p:sp>
          <p:nvSpPr>
            <p:cNvPr id="117" name="Google Shape;117;p17"/>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17"/>
            <p:cNvGrpSpPr/>
            <p:nvPr/>
          </p:nvGrpSpPr>
          <p:grpSpPr>
            <a:xfrm flipH="1">
              <a:off x="5734849" y="4472722"/>
              <a:ext cx="2040837" cy="670795"/>
              <a:chOff x="1297953" y="330075"/>
              <a:chExt cx="5169294" cy="1699505"/>
            </a:xfrm>
          </p:grpSpPr>
          <p:sp>
            <p:nvSpPr>
              <p:cNvPr id="119" name="Google Shape;119;p17"/>
              <p:cNvSpPr/>
              <p:nvPr/>
            </p:nvSpPr>
            <p:spPr>
              <a:xfrm>
                <a:off x="1297953" y="330080"/>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17"/>
            <p:cNvGrpSpPr/>
            <p:nvPr/>
          </p:nvGrpSpPr>
          <p:grpSpPr>
            <a:xfrm flipH="1">
              <a:off x="5578208" y="4646737"/>
              <a:ext cx="2199862" cy="304563"/>
              <a:chOff x="-5827152" y="330075"/>
              <a:chExt cx="12276017" cy="1699568"/>
            </a:xfrm>
          </p:grpSpPr>
          <p:sp>
            <p:nvSpPr>
              <p:cNvPr id="122" name="Google Shape;122;p17"/>
              <p:cNvSpPr/>
              <p:nvPr/>
            </p:nvSpPr>
            <p:spPr>
              <a:xfrm>
                <a:off x="-5827152" y="330143"/>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a:off x="474936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4" name="Google Shape;124;p17"/>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5" name="Google Shape;125;p1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26" name="Shape 126"/>
        <p:cNvGrpSpPr/>
        <p:nvPr/>
      </p:nvGrpSpPr>
      <p:grpSpPr>
        <a:xfrm>
          <a:off x="0" y="0"/>
          <a:ext cx="0" cy="0"/>
          <a:chOff x="0" y="0"/>
          <a:chExt cx="0" cy="0"/>
        </a:xfrm>
      </p:grpSpPr>
      <p:sp>
        <p:nvSpPr>
          <p:cNvPr id="127" name="Google Shape;127;p18"/>
          <p:cNvSpPr/>
          <p:nvPr/>
        </p:nvSpPr>
        <p:spPr>
          <a:xfrm>
            <a:off x="7544482"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28" name="Google Shape;128;p18"/>
          <p:cNvGrpSpPr/>
          <p:nvPr/>
        </p:nvGrpSpPr>
        <p:grpSpPr>
          <a:xfrm>
            <a:off x="0" y="-7088"/>
            <a:ext cx="8661398" cy="5150588"/>
            <a:chOff x="0" y="-7088"/>
            <a:chExt cx="8661398" cy="5150588"/>
          </a:xfrm>
        </p:grpSpPr>
        <p:sp>
          <p:nvSpPr>
            <p:cNvPr id="129" name="Google Shape;129;p18"/>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31" name="Google Shape;131;p18"/>
          <p:cNvGrpSpPr/>
          <p:nvPr/>
        </p:nvGrpSpPr>
        <p:grpSpPr>
          <a:xfrm flipH="1" rot="10800000">
            <a:off x="0" y="1090762"/>
            <a:ext cx="8847502" cy="2961974"/>
            <a:chOff x="-8178042" y="-4493254"/>
            <a:chExt cx="19483597" cy="6522736"/>
          </a:xfrm>
        </p:grpSpPr>
        <p:sp>
          <p:nvSpPr>
            <p:cNvPr id="132" name="Google Shape;132;p18"/>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33" name="Google Shape;133;p18"/>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134" name="Google Shape;134;p18"/>
          <p:cNvSpPr txBox="1"/>
          <p:nvPr>
            <p:ph idx="1" type="body"/>
          </p:nvPr>
        </p:nvSpPr>
        <p:spPr>
          <a:xfrm>
            <a:off x="829775" y="1202000"/>
            <a:ext cx="5090700" cy="2745000"/>
          </a:xfrm>
          <a:prstGeom prst="rect">
            <a:avLst/>
          </a:prstGeom>
          <a:noFill/>
          <a:ln>
            <a:noFill/>
          </a:ln>
        </p:spPr>
        <p:txBody>
          <a:bodyPr anchorCtr="0" anchor="t" bIns="91425" lIns="91425" spcFirstLastPara="1" rIns="91425" wrap="square" tIns="91425">
            <a:noAutofit/>
          </a:bodyPr>
          <a:lstStyle>
            <a:lvl1pPr indent="-419100" lvl="0" marL="457200" rtl="0" algn="l">
              <a:lnSpc>
                <a:spcPct val="100000"/>
              </a:lnSpc>
              <a:spcBef>
                <a:spcPts val="0"/>
              </a:spcBef>
              <a:spcAft>
                <a:spcPts val="0"/>
              </a:spcAft>
              <a:buClr>
                <a:srgbClr val="FFFFFF"/>
              </a:buClr>
              <a:buSzPts val="3000"/>
              <a:buChar char="▰"/>
              <a:defRPr i="1" sz="3000">
                <a:solidFill>
                  <a:srgbClr val="FFFFFF"/>
                </a:solidFill>
              </a:defRPr>
            </a:lvl1pPr>
            <a:lvl2pPr indent="-419100" lvl="1" marL="914400" rtl="0" algn="l">
              <a:lnSpc>
                <a:spcPct val="100000"/>
              </a:lnSpc>
              <a:spcBef>
                <a:spcPts val="0"/>
              </a:spcBef>
              <a:spcAft>
                <a:spcPts val="0"/>
              </a:spcAft>
              <a:buClr>
                <a:srgbClr val="FFFFFF"/>
              </a:buClr>
              <a:buSzPts val="3000"/>
              <a:buChar char="▻"/>
              <a:defRPr i="1" sz="3000">
                <a:solidFill>
                  <a:srgbClr val="FFFFFF"/>
                </a:solidFill>
              </a:defRPr>
            </a:lvl2pPr>
            <a:lvl3pPr indent="-419100" lvl="2" marL="1371600" rtl="0" algn="l">
              <a:lnSpc>
                <a:spcPct val="100000"/>
              </a:lnSpc>
              <a:spcBef>
                <a:spcPts val="0"/>
              </a:spcBef>
              <a:spcAft>
                <a:spcPts val="0"/>
              </a:spcAft>
              <a:buClr>
                <a:srgbClr val="FFFFFF"/>
              </a:buClr>
              <a:buSzPts val="3000"/>
              <a:buChar char="▻"/>
              <a:defRPr i="1" sz="3000">
                <a:solidFill>
                  <a:srgbClr val="FFFFFF"/>
                </a:solidFill>
              </a:defRPr>
            </a:lvl3pPr>
            <a:lvl4pPr indent="-419100" lvl="3" marL="1828800" rtl="0" algn="l">
              <a:lnSpc>
                <a:spcPct val="100000"/>
              </a:lnSpc>
              <a:spcBef>
                <a:spcPts val="0"/>
              </a:spcBef>
              <a:spcAft>
                <a:spcPts val="0"/>
              </a:spcAft>
              <a:buClr>
                <a:srgbClr val="FFFFFF"/>
              </a:buClr>
              <a:buSzPts val="3000"/>
              <a:buChar char="▻"/>
              <a:defRPr i="1" sz="3000">
                <a:solidFill>
                  <a:srgbClr val="FFFFFF"/>
                </a:solidFill>
              </a:defRPr>
            </a:lvl4pPr>
            <a:lvl5pPr indent="-419100" lvl="4" marL="2286000" rtl="0" algn="l">
              <a:lnSpc>
                <a:spcPct val="100000"/>
              </a:lnSpc>
              <a:spcBef>
                <a:spcPts val="0"/>
              </a:spcBef>
              <a:spcAft>
                <a:spcPts val="0"/>
              </a:spcAft>
              <a:buClr>
                <a:srgbClr val="FFFFFF"/>
              </a:buClr>
              <a:buSzPts val="3000"/>
              <a:buChar char="▻"/>
              <a:defRPr i="1" sz="3000">
                <a:solidFill>
                  <a:srgbClr val="FFFFFF"/>
                </a:solidFill>
              </a:defRPr>
            </a:lvl5pPr>
            <a:lvl6pPr indent="-419100" lvl="5" marL="2743200" rtl="0" algn="l">
              <a:lnSpc>
                <a:spcPct val="100000"/>
              </a:lnSpc>
              <a:spcBef>
                <a:spcPts val="0"/>
              </a:spcBef>
              <a:spcAft>
                <a:spcPts val="0"/>
              </a:spcAft>
              <a:buClr>
                <a:srgbClr val="FFFFFF"/>
              </a:buClr>
              <a:buSzPts val="3000"/>
              <a:buChar char="▻"/>
              <a:defRPr i="1" sz="3000">
                <a:solidFill>
                  <a:srgbClr val="FFFFFF"/>
                </a:solidFill>
              </a:defRPr>
            </a:lvl6pPr>
            <a:lvl7pPr indent="-419100" lvl="6" marL="3200400" rtl="0" algn="l">
              <a:lnSpc>
                <a:spcPct val="100000"/>
              </a:lnSpc>
              <a:spcBef>
                <a:spcPts val="0"/>
              </a:spcBef>
              <a:spcAft>
                <a:spcPts val="0"/>
              </a:spcAft>
              <a:buClr>
                <a:srgbClr val="FFFFFF"/>
              </a:buClr>
              <a:buSzPts val="3000"/>
              <a:buChar char="▻"/>
              <a:defRPr i="1" sz="3000">
                <a:solidFill>
                  <a:srgbClr val="FFFFFF"/>
                </a:solidFill>
              </a:defRPr>
            </a:lvl7pPr>
            <a:lvl8pPr indent="-419100" lvl="7" marL="3657600" rtl="0" algn="l">
              <a:lnSpc>
                <a:spcPct val="100000"/>
              </a:lnSpc>
              <a:spcBef>
                <a:spcPts val="0"/>
              </a:spcBef>
              <a:spcAft>
                <a:spcPts val="0"/>
              </a:spcAft>
              <a:buClr>
                <a:srgbClr val="FFFFFF"/>
              </a:buClr>
              <a:buSzPts val="3000"/>
              <a:buChar char="▻"/>
              <a:defRPr i="1" sz="3000">
                <a:solidFill>
                  <a:srgbClr val="FFFFFF"/>
                </a:solidFill>
              </a:defRPr>
            </a:lvl8pPr>
            <a:lvl9pPr indent="-419100" lvl="8" marL="4114800" rtl="0" algn="l">
              <a:lnSpc>
                <a:spcPct val="100000"/>
              </a:lnSpc>
              <a:spcBef>
                <a:spcPts val="0"/>
              </a:spcBef>
              <a:spcAft>
                <a:spcPts val="0"/>
              </a:spcAft>
              <a:buClr>
                <a:srgbClr val="FFFFFF"/>
              </a:buClr>
              <a:buSzPts val="3000"/>
              <a:buChar char="▻"/>
              <a:defRPr i="1" sz="3000">
                <a:solidFill>
                  <a:srgbClr val="FFFFFF"/>
                </a:solidFill>
              </a:defRPr>
            </a:lvl9pPr>
          </a:lstStyle>
          <a:p/>
        </p:txBody>
      </p:sp>
      <p:sp>
        <p:nvSpPr>
          <p:cNvPr id="135" name="Google Shape;135;p18"/>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9800"/>
              </a:buClr>
              <a:buSzPts val="7200"/>
              <a:buFont typeface="Arial"/>
              <a:buNone/>
            </a:pPr>
            <a:r>
              <a:rPr b="1" i="0" lang="fr" sz="7200" u="none" cap="none" strike="noStrike">
                <a:solidFill>
                  <a:srgbClr val="FF9800"/>
                </a:solidFill>
                <a:latin typeface="Arial"/>
                <a:ea typeface="Arial"/>
                <a:cs typeface="Arial"/>
                <a:sym typeface="Arial"/>
              </a:rPr>
              <a:t>“</a:t>
            </a:r>
            <a:endParaRPr/>
          </a:p>
        </p:txBody>
      </p:sp>
      <p:grpSp>
        <p:nvGrpSpPr>
          <p:cNvPr id="136" name="Google Shape;136;p18"/>
          <p:cNvGrpSpPr/>
          <p:nvPr/>
        </p:nvGrpSpPr>
        <p:grpSpPr>
          <a:xfrm>
            <a:off x="6946841" y="4472722"/>
            <a:ext cx="2202829" cy="670795"/>
            <a:chOff x="5575241" y="4472722"/>
            <a:chExt cx="2202829" cy="670795"/>
          </a:xfrm>
        </p:grpSpPr>
        <p:sp>
          <p:nvSpPr>
            <p:cNvPr id="137" name="Google Shape;137;p18"/>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p18"/>
            <p:cNvGrpSpPr/>
            <p:nvPr/>
          </p:nvGrpSpPr>
          <p:grpSpPr>
            <a:xfrm flipH="1">
              <a:off x="5734849" y="4472722"/>
              <a:ext cx="2040837" cy="670795"/>
              <a:chOff x="1297953" y="330075"/>
              <a:chExt cx="5169294" cy="1699505"/>
            </a:xfrm>
          </p:grpSpPr>
          <p:sp>
            <p:nvSpPr>
              <p:cNvPr id="139" name="Google Shape;139;p18"/>
              <p:cNvSpPr/>
              <p:nvPr/>
            </p:nvSpPr>
            <p:spPr>
              <a:xfrm>
                <a:off x="1297953" y="330080"/>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18"/>
            <p:cNvGrpSpPr/>
            <p:nvPr/>
          </p:nvGrpSpPr>
          <p:grpSpPr>
            <a:xfrm flipH="1">
              <a:off x="5578208" y="4646737"/>
              <a:ext cx="2199862" cy="304563"/>
              <a:chOff x="-5827152" y="330075"/>
              <a:chExt cx="12276017" cy="1699568"/>
            </a:xfrm>
          </p:grpSpPr>
          <p:sp>
            <p:nvSpPr>
              <p:cNvPr id="142" name="Google Shape;142;p18"/>
              <p:cNvSpPr/>
              <p:nvPr/>
            </p:nvSpPr>
            <p:spPr>
              <a:xfrm>
                <a:off x="-5827152" y="330143"/>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474936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4" name="Google Shape;144;p1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5" name="Shape 145"/>
        <p:cNvGrpSpPr/>
        <p:nvPr/>
      </p:nvGrpSpPr>
      <p:grpSpPr>
        <a:xfrm>
          <a:off x="0" y="0"/>
          <a:ext cx="0" cy="0"/>
          <a:chOff x="0" y="0"/>
          <a:chExt cx="0" cy="0"/>
        </a:xfrm>
      </p:grpSpPr>
      <p:grpSp>
        <p:nvGrpSpPr>
          <p:cNvPr id="146" name="Google Shape;146;p19"/>
          <p:cNvGrpSpPr/>
          <p:nvPr/>
        </p:nvGrpSpPr>
        <p:grpSpPr>
          <a:xfrm>
            <a:off x="-3" y="40"/>
            <a:ext cx="7072430" cy="1327314"/>
            <a:chOff x="-3" y="40"/>
            <a:chExt cx="7072430" cy="1327314"/>
          </a:xfrm>
        </p:grpSpPr>
        <p:sp>
          <p:nvSpPr>
            <p:cNvPr id="147" name="Google Shape;147;p19"/>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48" name="Google Shape;148;p19"/>
            <p:cNvGrpSpPr/>
            <p:nvPr/>
          </p:nvGrpSpPr>
          <p:grpSpPr>
            <a:xfrm flipH="1" rot="10800000">
              <a:off x="2" y="40"/>
              <a:ext cx="6756166" cy="1327314"/>
              <a:chOff x="-2168137" y="330075"/>
              <a:chExt cx="8650661" cy="1699506"/>
            </a:xfrm>
          </p:grpSpPr>
          <p:sp>
            <p:nvSpPr>
              <p:cNvPr id="149" name="Google Shape;149;p19"/>
              <p:cNvSpPr/>
              <p:nvPr/>
            </p:nvSpPr>
            <p:spPr>
              <a:xfrm>
                <a:off x="-2168137"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0" name="Google Shape;150;p19"/>
              <p:cNvSpPr/>
              <p:nvPr/>
            </p:nvSpPr>
            <p:spPr>
              <a:xfrm>
                <a:off x="4783024"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51" name="Google Shape;151;p19"/>
            <p:cNvGrpSpPr/>
            <p:nvPr/>
          </p:nvGrpSpPr>
          <p:grpSpPr>
            <a:xfrm flipH="1" rot="10800000">
              <a:off x="-3" y="381007"/>
              <a:ext cx="7072430" cy="771743"/>
              <a:chOff x="-9092084" y="330075"/>
              <a:chExt cx="15574608" cy="1699501"/>
            </a:xfrm>
          </p:grpSpPr>
          <p:sp>
            <p:nvSpPr>
              <p:cNvPr id="152" name="Google Shape;152;p19"/>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53" name="Google Shape;153;p19"/>
              <p:cNvSpPr/>
              <p:nvPr/>
            </p:nvSpPr>
            <p:spPr>
              <a:xfrm>
                <a:off x="4783024"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154" name="Google Shape;154;p19"/>
          <p:cNvGrpSpPr/>
          <p:nvPr/>
        </p:nvGrpSpPr>
        <p:grpSpPr>
          <a:xfrm>
            <a:off x="6946841" y="4472722"/>
            <a:ext cx="2202829" cy="670795"/>
            <a:chOff x="5575241" y="4472722"/>
            <a:chExt cx="2202829" cy="670795"/>
          </a:xfrm>
        </p:grpSpPr>
        <p:sp>
          <p:nvSpPr>
            <p:cNvPr id="155" name="Google Shape;155;p19"/>
            <p:cNvSpPr/>
            <p:nvPr/>
          </p:nvSpPr>
          <p:spPr>
            <a:xfrm rot="10800000">
              <a:off x="5575241" y="4948333"/>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19"/>
            <p:cNvGrpSpPr/>
            <p:nvPr/>
          </p:nvGrpSpPr>
          <p:grpSpPr>
            <a:xfrm flipH="1">
              <a:off x="5734849" y="4472722"/>
              <a:ext cx="2040837" cy="670795"/>
              <a:chOff x="1297953" y="330075"/>
              <a:chExt cx="5169294" cy="1699505"/>
            </a:xfrm>
          </p:grpSpPr>
          <p:sp>
            <p:nvSpPr>
              <p:cNvPr id="157" name="Google Shape;157;p19"/>
              <p:cNvSpPr/>
              <p:nvPr/>
            </p:nvSpPr>
            <p:spPr>
              <a:xfrm>
                <a:off x="1297953" y="330080"/>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9"/>
            <p:cNvGrpSpPr/>
            <p:nvPr/>
          </p:nvGrpSpPr>
          <p:grpSpPr>
            <a:xfrm flipH="1">
              <a:off x="5578208" y="4646737"/>
              <a:ext cx="2199862" cy="304563"/>
              <a:chOff x="-5827152" y="330075"/>
              <a:chExt cx="12276017" cy="1699568"/>
            </a:xfrm>
          </p:grpSpPr>
          <p:sp>
            <p:nvSpPr>
              <p:cNvPr id="160" name="Google Shape;160;p19"/>
              <p:cNvSpPr/>
              <p:nvPr/>
            </p:nvSpPr>
            <p:spPr>
              <a:xfrm>
                <a:off x="-5827152" y="330143"/>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p:nvPr/>
            </p:nvSpPr>
            <p:spPr>
              <a:xfrm>
                <a:off x="474936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2" name="Google Shape;162;p19"/>
          <p:cNvSpPr txBox="1"/>
          <p:nvPr>
            <p:ph type="title"/>
          </p:nvPr>
        </p:nvSpPr>
        <p:spPr>
          <a:xfrm>
            <a:off x="814275" y="392575"/>
            <a:ext cx="5492400" cy="766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63" name="Google Shape;163;p19"/>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rtl="0" algn="l">
              <a:lnSpc>
                <a:spcPct val="100000"/>
              </a:lnSpc>
              <a:spcBef>
                <a:spcPts val="0"/>
              </a:spcBef>
              <a:spcAft>
                <a:spcPts val="0"/>
              </a:spcAft>
              <a:buSzPts val="2400"/>
              <a:buChar char="▰"/>
              <a:defRPr/>
            </a:lvl1pPr>
            <a:lvl2pPr indent="-381000" lvl="1" marL="914400" rtl="0" algn="l">
              <a:lnSpc>
                <a:spcPct val="100000"/>
              </a:lnSpc>
              <a:spcBef>
                <a:spcPts val="1000"/>
              </a:spcBef>
              <a:spcAft>
                <a:spcPts val="0"/>
              </a:spcAft>
              <a:buSzPts val="2400"/>
              <a:buChar char="▻"/>
              <a:defRPr/>
            </a:lvl2pPr>
            <a:lvl3pPr indent="-381000" lvl="2" marL="1371600" rtl="0" algn="l">
              <a:lnSpc>
                <a:spcPct val="100000"/>
              </a:lnSpc>
              <a:spcBef>
                <a:spcPts val="1000"/>
              </a:spcBef>
              <a:spcAft>
                <a:spcPts val="0"/>
              </a:spcAft>
              <a:buSzPts val="2400"/>
              <a:buChar char="▻"/>
              <a:defRPr/>
            </a:lvl3pPr>
            <a:lvl4pPr indent="-381000" lvl="3" marL="1828800" rtl="0" algn="l">
              <a:lnSpc>
                <a:spcPct val="100000"/>
              </a:lnSpc>
              <a:spcBef>
                <a:spcPts val="1000"/>
              </a:spcBef>
              <a:spcAft>
                <a:spcPts val="0"/>
              </a:spcAft>
              <a:buSzPts val="2400"/>
              <a:buChar char="▻"/>
              <a:defRPr/>
            </a:lvl4pPr>
            <a:lvl5pPr indent="-381000" lvl="4" marL="2286000" rtl="0" algn="l">
              <a:lnSpc>
                <a:spcPct val="100000"/>
              </a:lnSpc>
              <a:spcBef>
                <a:spcPts val="1000"/>
              </a:spcBef>
              <a:spcAft>
                <a:spcPts val="0"/>
              </a:spcAft>
              <a:buSzPts val="2400"/>
              <a:buChar char="▻"/>
              <a:defRPr/>
            </a:lvl5pPr>
            <a:lvl6pPr indent="-381000" lvl="5" marL="2743200" rtl="0" algn="l">
              <a:lnSpc>
                <a:spcPct val="100000"/>
              </a:lnSpc>
              <a:spcBef>
                <a:spcPts val="1000"/>
              </a:spcBef>
              <a:spcAft>
                <a:spcPts val="0"/>
              </a:spcAft>
              <a:buSzPts val="2400"/>
              <a:buChar char="▻"/>
              <a:defRPr/>
            </a:lvl6pPr>
            <a:lvl7pPr indent="-381000" lvl="6" marL="3200400" rtl="0" algn="l">
              <a:lnSpc>
                <a:spcPct val="100000"/>
              </a:lnSpc>
              <a:spcBef>
                <a:spcPts val="1000"/>
              </a:spcBef>
              <a:spcAft>
                <a:spcPts val="0"/>
              </a:spcAft>
              <a:buSzPts val="2400"/>
              <a:buChar char="▻"/>
              <a:defRPr/>
            </a:lvl7pPr>
            <a:lvl8pPr indent="-381000" lvl="7" marL="3657600" rtl="0" algn="l">
              <a:lnSpc>
                <a:spcPct val="100000"/>
              </a:lnSpc>
              <a:spcBef>
                <a:spcPts val="1000"/>
              </a:spcBef>
              <a:spcAft>
                <a:spcPts val="0"/>
              </a:spcAft>
              <a:buSzPts val="2400"/>
              <a:buChar char="▻"/>
              <a:defRPr/>
            </a:lvl8pPr>
            <a:lvl9pPr indent="-381000" lvl="8" marL="4114800" rtl="0" algn="l">
              <a:lnSpc>
                <a:spcPct val="100000"/>
              </a:lnSpc>
              <a:spcBef>
                <a:spcPts val="1000"/>
              </a:spcBef>
              <a:spcAft>
                <a:spcPts val="1000"/>
              </a:spcAft>
              <a:buSzPts val="2400"/>
              <a:buChar char="▻"/>
              <a:defRPr/>
            </a:lvl9pPr>
          </a:lstStyle>
          <a:p/>
        </p:txBody>
      </p:sp>
      <p:sp>
        <p:nvSpPr>
          <p:cNvPr id="164" name="Google Shape;164;p1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rtl="0" algn="l">
              <a:lnSpc>
                <a:spcPct val="100000"/>
              </a:lnSpc>
              <a:spcBef>
                <a:spcPts val="0"/>
              </a:spcBef>
              <a:spcAft>
                <a:spcPts val="0"/>
              </a:spcAft>
              <a:buClr>
                <a:srgbClr val="000000"/>
              </a:buClr>
              <a:buSzPts val="1400"/>
              <a:buFont typeface="Arial"/>
              <a:buNone/>
              <a:defRPr/>
            </a:lvl1pPr>
            <a:lvl2pPr indent="0" lvl="1" marL="0" rtl="0" algn="l">
              <a:lnSpc>
                <a:spcPct val="100000"/>
              </a:lnSpc>
              <a:spcBef>
                <a:spcPts val="0"/>
              </a:spcBef>
              <a:spcAft>
                <a:spcPts val="0"/>
              </a:spcAft>
              <a:buClr>
                <a:srgbClr val="000000"/>
              </a:buClr>
              <a:buSzPts val="1400"/>
              <a:buFont typeface="Arial"/>
              <a:buNone/>
              <a:defRPr/>
            </a:lvl2pPr>
            <a:lvl3pPr indent="0" lvl="2" marL="0" rtl="0" algn="l">
              <a:lnSpc>
                <a:spcPct val="100000"/>
              </a:lnSpc>
              <a:spcBef>
                <a:spcPts val="0"/>
              </a:spcBef>
              <a:spcAft>
                <a:spcPts val="0"/>
              </a:spcAft>
              <a:buClr>
                <a:srgbClr val="000000"/>
              </a:buClr>
              <a:buSzPts val="1400"/>
              <a:buFont typeface="Arial"/>
              <a:buNone/>
              <a:defRPr/>
            </a:lvl3pPr>
            <a:lvl4pPr indent="0" lvl="3" marL="0" rtl="0" algn="l">
              <a:lnSpc>
                <a:spcPct val="100000"/>
              </a:lnSpc>
              <a:spcBef>
                <a:spcPts val="0"/>
              </a:spcBef>
              <a:spcAft>
                <a:spcPts val="0"/>
              </a:spcAft>
              <a:buClr>
                <a:srgbClr val="000000"/>
              </a:buClr>
              <a:buSzPts val="1400"/>
              <a:buFont typeface="Arial"/>
              <a:buNone/>
              <a:defRPr/>
            </a:lvl4pPr>
            <a:lvl5pPr indent="0" lvl="4" marL="0" rtl="0" algn="l">
              <a:lnSpc>
                <a:spcPct val="100000"/>
              </a:lnSpc>
              <a:spcBef>
                <a:spcPts val="0"/>
              </a:spcBef>
              <a:spcAft>
                <a:spcPts val="0"/>
              </a:spcAft>
              <a:buClr>
                <a:srgbClr val="000000"/>
              </a:buClr>
              <a:buSzPts val="1400"/>
              <a:buFont typeface="Arial"/>
              <a:buNone/>
              <a:defRPr/>
            </a:lvl5pPr>
            <a:lvl6pPr indent="0" lvl="5" marL="0" rtl="0" algn="l">
              <a:lnSpc>
                <a:spcPct val="100000"/>
              </a:lnSpc>
              <a:spcBef>
                <a:spcPts val="0"/>
              </a:spcBef>
              <a:spcAft>
                <a:spcPts val="0"/>
              </a:spcAft>
              <a:buClr>
                <a:srgbClr val="000000"/>
              </a:buClr>
              <a:buSzPts val="1400"/>
              <a:buFont typeface="Arial"/>
              <a:buNone/>
              <a:defRPr/>
            </a:lvl6pPr>
            <a:lvl7pPr indent="0" lvl="6" marL="0" rtl="0" algn="l">
              <a:lnSpc>
                <a:spcPct val="100000"/>
              </a:lnSpc>
              <a:spcBef>
                <a:spcPts val="0"/>
              </a:spcBef>
              <a:spcAft>
                <a:spcPts val="0"/>
              </a:spcAft>
              <a:buClr>
                <a:srgbClr val="000000"/>
              </a:buClr>
              <a:buSzPts val="1400"/>
              <a:buFont typeface="Arial"/>
              <a:buNone/>
              <a:defRPr/>
            </a:lvl7pPr>
            <a:lvl8pPr indent="0" lvl="7" marL="0" rtl="0" algn="l">
              <a:lnSpc>
                <a:spcPct val="100000"/>
              </a:lnSpc>
              <a:spcBef>
                <a:spcPts val="0"/>
              </a:spcBef>
              <a:spcAft>
                <a:spcPts val="0"/>
              </a:spcAft>
              <a:buClr>
                <a:srgbClr val="000000"/>
              </a:buClr>
              <a:buSzPts val="1400"/>
              <a:buFont typeface="Arial"/>
              <a:buNone/>
              <a:defRPr/>
            </a:lvl8pPr>
            <a:lvl9pPr indent="0" lvl="8" marL="0" rt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lvl="1"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rt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52" name="Google Shape;52;p13"/>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marR="0" rtl="0" algn="l">
              <a:lnSpc>
                <a:spcPct val="100000"/>
              </a:lnSpc>
              <a:spcBef>
                <a:spcPts val="6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9pPr>
          </a:lstStyle>
          <a:p/>
        </p:txBody>
      </p:sp>
      <p:sp>
        <p:nvSpPr>
          <p:cNvPr id="53" name="Google Shape;53;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21.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public.tableau.com/app/profile/assas.sabah/viz/projet8_16432417569340/Tableaudebord1?publish=y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hyperlink" Target="https://public.tableau.com/app/profile/assas.sabah/viz/projet8_16432417569340/Tableaudebord1?publish=y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ctrTitle"/>
          </p:nvPr>
        </p:nvSpPr>
        <p:spPr>
          <a:xfrm>
            <a:off x="410966" y="1492404"/>
            <a:ext cx="7371300" cy="1909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fr" sz="3200"/>
              <a:t>M</a:t>
            </a:r>
            <a:r>
              <a:rPr lang="fr" sz="3200"/>
              <a:t>arché du travail de la data en France</a:t>
            </a:r>
            <a:endParaRPr sz="3000"/>
          </a:p>
        </p:txBody>
      </p:sp>
      <p:sp>
        <p:nvSpPr>
          <p:cNvPr id="170" name="Google Shape;170;p20"/>
          <p:cNvSpPr txBox="1"/>
          <p:nvPr/>
        </p:nvSpPr>
        <p:spPr>
          <a:xfrm>
            <a:off x="3709915" y="3328822"/>
            <a:ext cx="1717500" cy="70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a:p>
        </p:txBody>
      </p:sp>
      <p:sp>
        <p:nvSpPr>
          <p:cNvPr id="171" name="Google Shape;171;p20"/>
          <p:cNvSpPr/>
          <p:nvPr/>
        </p:nvSpPr>
        <p:spPr>
          <a:xfrm>
            <a:off x="7060668" y="4267210"/>
            <a:ext cx="19191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SzPts val="1400"/>
              <a:buFont typeface="Roboto Condensed"/>
              <a:buNone/>
            </a:pPr>
            <a:r>
              <a:rPr b="1" i="0" lang="fr" sz="1400" u="none" cap="none" strike="noStrike">
                <a:solidFill>
                  <a:srgbClr val="002060"/>
                </a:solidFill>
                <a:latin typeface="Roboto Condensed"/>
                <a:ea typeface="Roboto Condensed"/>
                <a:cs typeface="Roboto Condensed"/>
                <a:sym typeface="Roboto Condensed"/>
              </a:rPr>
              <a:t>Soutenu</a:t>
            </a:r>
            <a:r>
              <a:rPr b="1" i="0" lang="fr" sz="1400" u="none" cap="none" strike="noStrike">
                <a:solidFill>
                  <a:srgbClr val="002060"/>
                </a:solidFill>
                <a:latin typeface="Arial"/>
                <a:ea typeface="Arial"/>
                <a:cs typeface="Arial"/>
                <a:sym typeface="Arial"/>
              </a:rPr>
              <a:t> le</a:t>
            </a:r>
            <a:r>
              <a:rPr b="1" lang="fr">
                <a:solidFill>
                  <a:srgbClr val="002060"/>
                </a:solidFill>
              </a:rPr>
              <a:t> 13</a:t>
            </a:r>
            <a:r>
              <a:rPr b="1" i="0" lang="fr" sz="1400" u="none" cap="none" strike="noStrike">
                <a:solidFill>
                  <a:srgbClr val="002060"/>
                </a:solidFill>
                <a:latin typeface="Arial"/>
                <a:ea typeface="Arial"/>
                <a:cs typeface="Arial"/>
                <a:sym typeface="Arial"/>
              </a:rPr>
              <a:t>/0</a:t>
            </a:r>
            <a:r>
              <a:rPr b="1" lang="fr">
                <a:solidFill>
                  <a:srgbClr val="002060"/>
                </a:solidFill>
              </a:rPr>
              <a:t>2</a:t>
            </a:r>
            <a:r>
              <a:rPr b="1" i="0" lang="fr" sz="1400" u="none" cap="none" strike="noStrike">
                <a:solidFill>
                  <a:srgbClr val="002060"/>
                </a:solidFill>
                <a:latin typeface="Arial"/>
                <a:ea typeface="Arial"/>
                <a:cs typeface="Arial"/>
                <a:sym typeface="Arial"/>
              </a:rPr>
              <a:t>/20</a:t>
            </a:r>
            <a:r>
              <a:rPr b="1" lang="fr">
                <a:solidFill>
                  <a:srgbClr val="002060"/>
                </a:solidFill>
              </a:rPr>
              <a:t>22</a:t>
            </a:r>
            <a:endParaRPr b="1" i="0" sz="1400" u="none" cap="none" strike="noStrike">
              <a:solidFill>
                <a:srgbClr val="002060"/>
              </a:solidFill>
              <a:latin typeface="Arial"/>
              <a:ea typeface="Arial"/>
              <a:cs typeface="Arial"/>
              <a:sym typeface="Arial"/>
            </a:endParaRPr>
          </a:p>
        </p:txBody>
      </p:sp>
      <p:sp>
        <p:nvSpPr>
          <p:cNvPr id="172" name="Google Shape;172;p20"/>
          <p:cNvSpPr/>
          <p:nvPr/>
        </p:nvSpPr>
        <p:spPr>
          <a:xfrm>
            <a:off x="668196" y="138296"/>
            <a:ext cx="75786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1800"/>
              <a:buFont typeface="Roboto Condensed"/>
              <a:buNone/>
            </a:pPr>
            <a:r>
              <a:t/>
            </a:r>
            <a:endParaRPr/>
          </a:p>
        </p:txBody>
      </p:sp>
      <p:sp>
        <p:nvSpPr>
          <p:cNvPr id="173" name="Google Shape;173;p20"/>
          <p:cNvSpPr txBox="1"/>
          <p:nvPr/>
        </p:nvSpPr>
        <p:spPr>
          <a:xfrm>
            <a:off x="7161487" y="3098347"/>
            <a:ext cx="1717500" cy="7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fr" sz="1200" u="none" cap="none" strike="noStrike">
                <a:solidFill>
                  <a:srgbClr val="FF9800"/>
                </a:solidFill>
                <a:latin typeface="Arial"/>
                <a:ea typeface="Arial"/>
                <a:cs typeface="Arial"/>
                <a:sym typeface="Arial"/>
              </a:rPr>
              <a:t>Présenté par: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fr" sz="1200" u="none" cap="none" strike="noStrike">
                <a:solidFill>
                  <a:srgbClr val="002060"/>
                </a:solidFill>
                <a:latin typeface="Arial"/>
                <a:ea typeface="Arial"/>
                <a:cs typeface="Arial"/>
                <a:sym typeface="Arial"/>
              </a:rPr>
              <a:t>   </a:t>
            </a:r>
            <a:r>
              <a:rPr b="1" lang="fr" sz="1200">
                <a:solidFill>
                  <a:srgbClr val="002060"/>
                </a:solidFill>
              </a:rPr>
              <a:t>ASSAS Sabah</a:t>
            </a:r>
            <a:endParaRPr>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349" name="Google Shape;349;p29"/>
          <p:cNvSpPr txBox="1"/>
          <p:nvPr>
            <p:ph type="title"/>
          </p:nvPr>
        </p:nvSpPr>
        <p:spPr>
          <a:xfrm>
            <a:off x="690350" y="392600"/>
            <a:ext cx="63498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t>Lien entre le type de profil recherché et les caractéristiques des entreprises </a:t>
            </a:r>
            <a:endParaRPr/>
          </a:p>
        </p:txBody>
      </p:sp>
      <p:sp>
        <p:nvSpPr>
          <p:cNvPr id="350" name="Google Shape;350;p29"/>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grpSp>
        <p:nvGrpSpPr>
          <p:cNvPr id="351" name="Google Shape;351;p29"/>
          <p:cNvGrpSpPr/>
          <p:nvPr/>
        </p:nvGrpSpPr>
        <p:grpSpPr>
          <a:xfrm>
            <a:off x="407435" y="606139"/>
            <a:ext cx="283159" cy="315593"/>
            <a:chOff x="6718575" y="2318625"/>
            <a:chExt cx="256950" cy="407375"/>
          </a:xfrm>
        </p:grpSpPr>
        <p:sp>
          <p:nvSpPr>
            <p:cNvPr id="352" name="Google Shape;352;p2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60" name="Google Shape;360;p29"/>
          <p:cNvPicPr preferRelativeResize="0"/>
          <p:nvPr/>
        </p:nvPicPr>
        <p:blipFill>
          <a:blip r:embed="rId3">
            <a:alphaModFix/>
          </a:blip>
          <a:stretch>
            <a:fillRect/>
          </a:stretch>
        </p:blipFill>
        <p:spPr>
          <a:xfrm>
            <a:off x="0" y="1333500"/>
            <a:ext cx="4031425" cy="3810000"/>
          </a:xfrm>
          <a:prstGeom prst="rect">
            <a:avLst/>
          </a:prstGeom>
          <a:noFill/>
          <a:ln>
            <a:noFill/>
          </a:ln>
        </p:spPr>
      </p:pic>
      <p:sp>
        <p:nvSpPr>
          <p:cNvPr id="361" name="Google Shape;361;p29"/>
          <p:cNvSpPr txBox="1"/>
          <p:nvPr/>
        </p:nvSpPr>
        <p:spPr>
          <a:xfrm>
            <a:off x="4619100" y="1516825"/>
            <a:ext cx="3871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 nombre d’offres aux data analyst a une relation avec le chiffre d’affaires.</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fr">
                <a:solidFill>
                  <a:schemeClr val="dk1"/>
                </a:solidFill>
                <a:latin typeface="Georgia"/>
                <a:ea typeface="Georgia"/>
                <a:cs typeface="Georgia"/>
                <a:sym typeface="Georgia"/>
              </a:rPr>
              <a:t>Le nombre d’offres aux data engineer a un lien avec le nombre d'employés.</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Le nombre d’offres aux data scientist a un lien avec la période depuis la création de l’entreprise.</a:t>
            </a:r>
            <a:endParaRPr>
              <a:solidFill>
                <a:schemeClr val="dk1"/>
              </a:solidFill>
              <a:latin typeface="Georgia"/>
              <a:ea typeface="Georgia"/>
              <a:cs typeface="Georgia"/>
              <a:sym typeface="Georgia"/>
            </a:endParaRPr>
          </a:p>
        </p:txBody>
      </p:sp>
      <p:grpSp>
        <p:nvGrpSpPr>
          <p:cNvPr id="362" name="Google Shape;362;p29"/>
          <p:cNvGrpSpPr/>
          <p:nvPr/>
        </p:nvGrpSpPr>
        <p:grpSpPr>
          <a:xfrm>
            <a:off x="4238996" y="1662451"/>
            <a:ext cx="333016" cy="333016"/>
            <a:chOff x="2594050" y="1631825"/>
            <a:chExt cx="439625" cy="439625"/>
          </a:xfrm>
        </p:grpSpPr>
        <p:sp>
          <p:nvSpPr>
            <p:cNvPr id="363" name="Google Shape;363;p2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7" name="Google Shape;367;p29"/>
          <p:cNvGrpSpPr/>
          <p:nvPr/>
        </p:nvGrpSpPr>
        <p:grpSpPr>
          <a:xfrm>
            <a:off x="4238996" y="2305751"/>
            <a:ext cx="333016" cy="333016"/>
            <a:chOff x="2594050" y="1631825"/>
            <a:chExt cx="439625" cy="439625"/>
          </a:xfrm>
        </p:grpSpPr>
        <p:sp>
          <p:nvSpPr>
            <p:cNvPr id="368" name="Google Shape;368;p2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p29"/>
          <p:cNvGrpSpPr/>
          <p:nvPr/>
        </p:nvGrpSpPr>
        <p:grpSpPr>
          <a:xfrm>
            <a:off x="4238996" y="2949051"/>
            <a:ext cx="333016" cy="333016"/>
            <a:chOff x="2594050" y="1631825"/>
            <a:chExt cx="439625" cy="439625"/>
          </a:xfrm>
        </p:grpSpPr>
        <p:sp>
          <p:nvSpPr>
            <p:cNvPr id="373" name="Google Shape;373;p2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382" name="Google Shape;382;p30"/>
          <p:cNvSpPr txBox="1"/>
          <p:nvPr>
            <p:ph type="title"/>
          </p:nvPr>
        </p:nvSpPr>
        <p:spPr>
          <a:xfrm>
            <a:off x="690350" y="392600"/>
            <a:ext cx="63498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t>Lien entre le type de profil recherché et les caractéristiques des entreprises </a:t>
            </a:r>
            <a:endParaRPr/>
          </a:p>
        </p:txBody>
      </p:sp>
      <p:sp>
        <p:nvSpPr>
          <p:cNvPr id="383" name="Google Shape;383;p30"/>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grpSp>
        <p:nvGrpSpPr>
          <p:cNvPr id="384" name="Google Shape;384;p30"/>
          <p:cNvGrpSpPr/>
          <p:nvPr/>
        </p:nvGrpSpPr>
        <p:grpSpPr>
          <a:xfrm>
            <a:off x="407435" y="606139"/>
            <a:ext cx="283159" cy="315593"/>
            <a:chOff x="6718575" y="2318625"/>
            <a:chExt cx="256950" cy="407375"/>
          </a:xfrm>
        </p:grpSpPr>
        <p:sp>
          <p:nvSpPr>
            <p:cNvPr id="385" name="Google Shape;385;p3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3" name="Google Shape;393;p30"/>
          <p:cNvPicPr preferRelativeResize="0"/>
          <p:nvPr/>
        </p:nvPicPr>
        <p:blipFill>
          <a:blip r:embed="rId3">
            <a:alphaModFix/>
          </a:blip>
          <a:stretch>
            <a:fillRect/>
          </a:stretch>
        </p:blipFill>
        <p:spPr>
          <a:xfrm>
            <a:off x="0" y="1158800"/>
            <a:ext cx="5712524" cy="3984700"/>
          </a:xfrm>
          <a:prstGeom prst="rect">
            <a:avLst/>
          </a:prstGeom>
          <a:noFill/>
          <a:ln>
            <a:noFill/>
          </a:ln>
        </p:spPr>
      </p:pic>
      <p:sp>
        <p:nvSpPr>
          <p:cNvPr id="394" name="Google Shape;394;p30"/>
          <p:cNvSpPr txBox="1"/>
          <p:nvPr/>
        </p:nvSpPr>
        <p:spPr>
          <a:xfrm>
            <a:off x="5768300" y="1852100"/>
            <a:ext cx="32355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Pas de distinction entre les grandes et les petites entreprises quant à la recherche de data-worker</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400" name="Google Shape;400;p31"/>
          <p:cNvSpPr txBox="1"/>
          <p:nvPr>
            <p:ph type="title"/>
          </p:nvPr>
        </p:nvSpPr>
        <p:spPr>
          <a:xfrm>
            <a:off x="814275" y="392575"/>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Algorithme de K-means</a:t>
            </a:r>
            <a:endParaRPr sz="2200">
              <a:solidFill>
                <a:schemeClr val="lt1"/>
              </a:solidFill>
            </a:endParaRPr>
          </a:p>
        </p:txBody>
      </p:sp>
      <p:sp>
        <p:nvSpPr>
          <p:cNvPr id="401" name="Google Shape;401;p31"/>
          <p:cNvSpPr txBox="1"/>
          <p:nvPr/>
        </p:nvSpPr>
        <p:spPr>
          <a:xfrm>
            <a:off x="188189" y="1591196"/>
            <a:ext cx="7429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i="0" sz="1700" u="none" cap="none" strike="noStrike">
              <a:solidFill>
                <a:schemeClr val="dk1"/>
              </a:solidFill>
              <a:latin typeface="Roboto Condensed"/>
              <a:ea typeface="Roboto Condensed"/>
              <a:cs typeface="Roboto Condensed"/>
              <a:sym typeface="Roboto Condensed"/>
            </a:endParaRPr>
          </a:p>
        </p:txBody>
      </p:sp>
      <p:sp>
        <p:nvSpPr>
          <p:cNvPr id="402" name="Google Shape;402;p31"/>
          <p:cNvSpPr txBox="1"/>
          <p:nvPr/>
        </p:nvSpPr>
        <p:spPr>
          <a:xfrm>
            <a:off x="720128" y="2787911"/>
            <a:ext cx="5743800" cy="47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Georgia"/>
              <a:ea typeface="Georgia"/>
              <a:cs typeface="Georgia"/>
              <a:sym typeface="Georgia"/>
            </a:endParaRPr>
          </a:p>
        </p:txBody>
      </p:sp>
      <p:grpSp>
        <p:nvGrpSpPr>
          <p:cNvPr id="403" name="Google Shape;403;p31"/>
          <p:cNvGrpSpPr/>
          <p:nvPr/>
        </p:nvGrpSpPr>
        <p:grpSpPr>
          <a:xfrm>
            <a:off x="315470" y="619779"/>
            <a:ext cx="404733" cy="311806"/>
            <a:chOff x="3927500" y="301425"/>
            <a:chExt cx="461550" cy="411625"/>
          </a:xfrm>
        </p:grpSpPr>
        <p:sp>
          <p:nvSpPr>
            <p:cNvPr id="404" name="Google Shape;404;p31"/>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1"/>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1"/>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1"/>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1"/>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1"/>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1"/>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1"/>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1"/>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1"/>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1"/>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1"/>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1"/>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1"/>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1"/>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1"/>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1"/>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1"/>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1"/>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1"/>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1" name="Google Shape;431;p31"/>
          <p:cNvPicPr preferRelativeResize="0"/>
          <p:nvPr/>
        </p:nvPicPr>
        <p:blipFill>
          <a:blip r:embed="rId3">
            <a:alphaModFix/>
          </a:blip>
          <a:stretch>
            <a:fillRect/>
          </a:stretch>
        </p:blipFill>
        <p:spPr>
          <a:xfrm>
            <a:off x="501275" y="1372350"/>
            <a:ext cx="5267025" cy="3637275"/>
          </a:xfrm>
          <a:prstGeom prst="rect">
            <a:avLst/>
          </a:prstGeom>
          <a:noFill/>
          <a:ln>
            <a:noFill/>
          </a:ln>
        </p:spPr>
      </p:pic>
      <p:sp>
        <p:nvSpPr>
          <p:cNvPr id="432" name="Google Shape;432;p31"/>
          <p:cNvSpPr txBox="1"/>
          <p:nvPr/>
        </p:nvSpPr>
        <p:spPr>
          <a:xfrm>
            <a:off x="5768300" y="2589850"/>
            <a:ext cx="322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 nombre optimal de cluster est de </a:t>
            </a:r>
            <a:r>
              <a:rPr lang="fr">
                <a:latin typeface="Times New Roman"/>
                <a:ea typeface="Times New Roman"/>
                <a:cs typeface="Times New Roman"/>
                <a:sym typeface="Times New Roman"/>
              </a:rPr>
              <a:t>4</a:t>
            </a:r>
            <a:r>
              <a:rPr lang="fr">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438" name="Google Shape;438;p32"/>
          <p:cNvSpPr txBox="1"/>
          <p:nvPr>
            <p:ph type="title"/>
          </p:nvPr>
        </p:nvSpPr>
        <p:spPr>
          <a:xfrm>
            <a:off x="814275" y="392575"/>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Algorithme de K-means</a:t>
            </a:r>
            <a:endParaRPr sz="2200">
              <a:solidFill>
                <a:schemeClr val="lt1"/>
              </a:solidFill>
            </a:endParaRPr>
          </a:p>
        </p:txBody>
      </p:sp>
      <p:sp>
        <p:nvSpPr>
          <p:cNvPr id="439" name="Google Shape;439;p32"/>
          <p:cNvSpPr txBox="1"/>
          <p:nvPr/>
        </p:nvSpPr>
        <p:spPr>
          <a:xfrm>
            <a:off x="188189" y="1591196"/>
            <a:ext cx="7429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i="0" sz="1700" u="none" cap="none" strike="noStrike">
              <a:solidFill>
                <a:schemeClr val="dk1"/>
              </a:solidFill>
              <a:latin typeface="Roboto Condensed"/>
              <a:ea typeface="Roboto Condensed"/>
              <a:cs typeface="Roboto Condensed"/>
              <a:sym typeface="Roboto Condensed"/>
            </a:endParaRPr>
          </a:p>
        </p:txBody>
      </p:sp>
      <p:sp>
        <p:nvSpPr>
          <p:cNvPr id="440" name="Google Shape;440;p32"/>
          <p:cNvSpPr txBox="1"/>
          <p:nvPr/>
        </p:nvSpPr>
        <p:spPr>
          <a:xfrm>
            <a:off x="720128" y="2787911"/>
            <a:ext cx="5743800" cy="473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i="0" sz="2400" u="none" cap="none" strike="noStrike">
              <a:solidFill>
                <a:schemeClr val="dk1"/>
              </a:solidFill>
              <a:latin typeface="Georgia"/>
              <a:ea typeface="Georgia"/>
              <a:cs typeface="Georgia"/>
              <a:sym typeface="Georgia"/>
            </a:endParaRPr>
          </a:p>
        </p:txBody>
      </p:sp>
      <p:grpSp>
        <p:nvGrpSpPr>
          <p:cNvPr id="441" name="Google Shape;441;p32"/>
          <p:cNvGrpSpPr/>
          <p:nvPr/>
        </p:nvGrpSpPr>
        <p:grpSpPr>
          <a:xfrm>
            <a:off x="315470" y="619779"/>
            <a:ext cx="404733" cy="311806"/>
            <a:chOff x="3927500" y="301425"/>
            <a:chExt cx="461550" cy="411625"/>
          </a:xfrm>
        </p:grpSpPr>
        <p:sp>
          <p:nvSpPr>
            <p:cNvPr id="442" name="Google Shape;442;p32"/>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2"/>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2"/>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2"/>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2"/>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2"/>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2"/>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2"/>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2"/>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2"/>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2"/>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2"/>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2"/>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2"/>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2"/>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2"/>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2"/>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2"/>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2"/>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69" name="Google Shape;469;p32"/>
          <p:cNvPicPr preferRelativeResize="0"/>
          <p:nvPr/>
        </p:nvPicPr>
        <p:blipFill>
          <a:blip r:embed="rId3">
            <a:alphaModFix/>
          </a:blip>
          <a:stretch>
            <a:fillRect/>
          </a:stretch>
        </p:blipFill>
        <p:spPr>
          <a:xfrm>
            <a:off x="88900" y="1509375"/>
            <a:ext cx="3510425" cy="2901650"/>
          </a:xfrm>
          <a:prstGeom prst="rect">
            <a:avLst/>
          </a:prstGeom>
          <a:noFill/>
          <a:ln>
            <a:noFill/>
          </a:ln>
        </p:spPr>
      </p:pic>
      <p:pic>
        <p:nvPicPr>
          <p:cNvPr id="470" name="Google Shape;470;p32"/>
          <p:cNvPicPr preferRelativeResize="0"/>
          <p:nvPr/>
        </p:nvPicPr>
        <p:blipFill>
          <a:blip r:embed="rId4">
            <a:alphaModFix/>
          </a:blip>
          <a:stretch>
            <a:fillRect/>
          </a:stretch>
        </p:blipFill>
        <p:spPr>
          <a:xfrm>
            <a:off x="3435625" y="2096375"/>
            <a:ext cx="5669774" cy="918975"/>
          </a:xfrm>
          <a:prstGeom prst="rect">
            <a:avLst/>
          </a:prstGeom>
          <a:noFill/>
          <a:ln>
            <a:noFill/>
          </a:ln>
        </p:spPr>
      </p:pic>
      <p:sp>
        <p:nvSpPr>
          <p:cNvPr id="471" name="Google Shape;471;p32"/>
          <p:cNvSpPr txBox="1"/>
          <p:nvPr/>
        </p:nvSpPr>
        <p:spPr>
          <a:xfrm>
            <a:off x="109225" y="4527875"/>
            <a:ext cx="4597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sz="1300">
                <a:solidFill>
                  <a:schemeClr val="dk1"/>
                </a:solidFill>
                <a:latin typeface="Georgia"/>
                <a:ea typeface="Georgia"/>
                <a:cs typeface="Georgia"/>
                <a:sym typeface="Georgia"/>
              </a:rPr>
              <a:t> Le dernier cluster ne contient qu'un seul individu.</a:t>
            </a:r>
            <a:endParaRPr sz="1600">
              <a:latin typeface="Roboto Condensed Light"/>
              <a:ea typeface="Roboto Condensed Light"/>
              <a:cs typeface="Roboto Condensed Light"/>
              <a:sym typeface="Roboto Condensed Light"/>
            </a:endParaRPr>
          </a:p>
        </p:txBody>
      </p:sp>
      <p:sp>
        <p:nvSpPr>
          <p:cNvPr id="472" name="Google Shape;472;p32"/>
          <p:cNvSpPr txBox="1"/>
          <p:nvPr/>
        </p:nvSpPr>
        <p:spPr>
          <a:xfrm>
            <a:off x="3435625" y="1509375"/>
            <a:ext cx="33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L’entreprise de dernier cluster</a:t>
            </a:r>
            <a:r>
              <a:rPr lang="fr">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pic>
        <p:nvPicPr>
          <p:cNvPr id="473" name="Google Shape;473;p32"/>
          <p:cNvPicPr preferRelativeResize="0"/>
          <p:nvPr/>
        </p:nvPicPr>
        <p:blipFill>
          <a:blip r:embed="rId5">
            <a:alphaModFix/>
          </a:blip>
          <a:stretch>
            <a:fillRect/>
          </a:stretch>
        </p:blipFill>
        <p:spPr>
          <a:xfrm>
            <a:off x="3398625" y="3382150"/>
            <a:ext cx="5743800" cy="552450"/>
          </a:xfrm>
          <a:prstGeom prst="rect">
            <a:avLst/>
          </a:prstGeom>
          <a:noFill/>
          <a:ln>
            <a:noFill/>
          </a:ln>
        </p:spPr>
      </p:pic>
      <p:sp>
        <p:nvSpPr>
          <p:cNvPr id="474" name="Google Shape;474;p32"/>
          <p:cNvSpPr/>
          <p:nvPr/>
        </p:nvSpPr>
        <p:spPr>
          <a:xfrm>
            <a:off x="6184875" y="2981950"/>
            <a:ext cx="171300" cy="400200"/>
          </a:xfrm>
          <a:prstGeom prst="downArrow">
            <a:avLst>
              <a:gd fmla="val 50000" name="adj1"/>
              <a:gd fmla="val 50000" name="adj2"/>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480" name="Google Shape;480;p33"/>
          <p:cNvSpPr txBox="1"/>
          <p:nvPr>
            <p:ph type="title"/>
          </p:nvPr>
        </p:nvSpPr>
        <p:spPr>
          <a:xfrm>
            <a:off x="814275" y="392575"/>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Algorithme de K-means</a:t>
            </a:r>
            <a:endParaRPr sz="2200">
              <a:solidFill>
                <a:schemeClr val="lt1"/>
              </a:solidFill>
            </a:endParaRPr>
          </a:p>
        </p:txBody>
      </p:sp>
      <p:sp>
        <p:nvSpPr>
          <p:cNvPr id="481" name="Google Shape;481;p33"/>
          <p:cNvSpPr txBox="1"/>
          <p:nvPr/>
        </p:nvSpPr>
        <p:spPr>
          <a:xfrm>
            <a:off x="188189" y="1591196"/>
            <a:ext cx="7429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i="0" sz="1700" u="none" cap="none" strike="noStrike">
              <a:solidFill>
                <a:schemeClr val="dk1"/>
              </a:solidFill>
              <a:latin typeface="Roboto Condensed"/>
              <a:ea typeface="Roboto Condensed"/>
              <a:cs typeface="Roboto Condensed"/>
              <a:sym typeface="Roboto Condensed"/>
            </a:endParaRPr>
          </a:p>
        </p:txBody>
      </p:sp>
      <p:grpSp>
        <p:nvGrpSpPr>
          <p:cNvPr id="482" name="Google Shape;482;p33"/>
          <p:cNvGrpSpPr/>
          <p:nvPr/>
        </p:nvGrpSpPr>
        <p:grpSpPr>
          <a:xfrm>
            <a:off x="315470" y="619779"/>
            <a:ext cx="404733" cy="311806"/>
            <a:chOff x="3927500" y="301425"/>
            <a:chExt cx="461550" cy="411625"/>
          </a:xfrm>
        </p:grpSpPr>
        <p:sp>
          <p:nvSpPr>
            <p:cNvPr id="483" name="Google Shape;483;p33"/>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3"/>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3"/>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3"/>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3"/>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3"/>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3"/>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3"/>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3"/>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3"/>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3"/>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3"/>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3"/>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3"/>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3"/>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3"/>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3"/>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3"/>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3"/>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3"/>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3"/>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3"/>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3"/>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3"/>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3"/>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3"/>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3"/>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10" name="Google Shape;510;p33"/>
          <p:cNvPicPr preferRelativeResize="0"/>
          <p:nvPr/>
        </p:nvPicPr>
        <p:blipFill>
          <a:blip r:embed="rId3">
            <a:alphaModFix/>
          </a:blip>
          <a:stretch>
            <a:fillRect/>
          </a:stretch>
        </p:blipFill>
        <p:spPr>
          <a:xfrm>
            <a:off x="402363" y="1426788"/>
            <a:ext cx="4733925" cy="3362325"/>
          </a:xfrm>
          <a:prstGeom prst="rect">
            <a:avLst/>
          </a:prstGeom>
          <a:noFill/>
          <a:ln>
            <a:noFill/>
          </a:ln>
        </p:spPr>
      </p:pic>
      <p:sp>
        <p:nvSpPr>
          <p:cNvPr id="511" name="Google Shape;511;p33"/>
          <p:cNvSpPr txBox="1"/>
          <p:nvPr/>
        </p:nvSpPr>
        <p:spPr>
          <a:xfrm>
            <a:off x="5460500" y="2331675"/>
            <a:ext cx="322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 nombre optimal de cluster est de </a:t>
            </a:r>
            <a:r>
              <a:rPr lang="fr">
                <a:latin typeface="Times New Roman"/>
                <a:ea typeface="Times New Roman"/>
                <a:cs typeface="Times New Roman"/>
                <a:sym typeface="Times New Roman"/>
              </a:rPr>
              <a:t>3</a:t>
            </a:r>
            <a:r>
              <a:rPr lang="fr">
                <a:latin typeface="Roboto Condensed Light"/>
                <a:ea typeface="Roboto Condensed Light"/>
                <a:cs typeface="Roboto Condensed Light"/>
                <a:sym typeface="Roboto Condensed Light"/>
              </a:rPr>
              <a:t>.</a:t>
            </a:r>
            <a:endParaRPr>
              <a:latin typeface="Roboto Condensed Light"/>
              <a:ea typeface="Roboto Condensed Light"/>
              <a:cs typeface="Roboto Condensed Light"/>
              <a:sym typeface="Roboto Condense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517" name="Google Shape;517;p34"/>
          <p:cNvSpPr txBox="1"/>
          <p:nvPr>
            <p:ph type="title"/>
          </p:nvPr>
        </p:nvSpPr>
        <p:spPr>
          <a:xfrm>
            <a:off x="814275" y="392575"/>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Algorithme de K-means</a:t>
            </a:r>
            <a:endParaRPr sz="2200">
              <a:solidFill>
                <a:schemeClr val="lt1"/>
              </a:solidFill>
            </a:endParaRPr>
          </a:p>
        </p:txBody>
      </p:sp>
      <p:sp>
        <p:nvSpPr>
          <p:cNvPr id="518" name="Google Shape;518;p34"/>
          <p:cNvSpPr txBox="1"/>
          <p:nvPr/>
        </p:nvSpPr>
        <p:spPr>
          <a:xfrm>
            <a:off x="188189" y="1591196"/>
            <a:ext cx="7429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i="0" sz="1700" u="none" cap="none" strike="noStrike">
              <a:solidFill>
                <a:schemeClr val="dk1"/>
              </a:solidFill>
              <a:latin typeface="Roboto Condensed"/>
              <a:ea typeface="Roboto Condensed"/>
              <a:cs typeface="Roboto Condensed"/>
              <a:sym typeface="Roboto Condensed"/>
            </a:endParaRPr>
          </a:p>
        </p:txBody>
      </p:sp>
      <p:grpSp>
        <p:nvGrpSpPr>
          <p:cNvPr id="519" name="Google Shape;519;p34"/>
          <p:cNvGrpSpPr/>
          <p:nvPr/>
        </p:nvGrpSpPr>
        <p:grpSpPr>
          <a:xfrm>
            <a:off x="315470" y="619779"/>
            <a:ext cx="404733" cy="311806"/>
            <a:chOff x="3927500" y="301425"/>
            <a:chExt cx="461550" cy="411625"/>
          </a:xfrm>
        </p:grpSpPr>
        <p:sp>
          <p:nvSpPr>
            <p:cNvPr id="520" name="Google Shape;520;p34"/>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4"/>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4"/>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4"/>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4"/>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4"/>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4"/>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4"/>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4"/>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4"/>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4"/>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4"/>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4"/>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4"/>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4"/>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4"/>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4"/>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4"/>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4"/>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4"/>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4"/>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4"/>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4"/>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4"/>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4"/>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4"/>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4"/>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47" name="Google Shape;547;p34"/>
          <p:cNvPicPr preferRelativeResize="0"/>
          <p:nvPr/>
        </p:nvPicPr>
        <p:blipFill>
          <a:blip r:embed="rId3">
            <a:alphaModFix/>
          </a:blip>
          <a:stretch>
            <a:fillRect/>
          </a:stretch>
        </p:blipFill>
        <p:spPr>
          <a:xfrm>
            <a:off x="720188" y="1378763"/>
            <a:ext cx="3971925" cy="3438525"/>
          </a:xfrm>
          <a:prstGeom prst="rect">
            <a:avLst/>
          </a:prstGeom>
          <a:noFill/>
          <a:ln>
            <a:noFill/>
          </a:ln>
        </p:spPr>
      </p:pic>
      <p:sp>
        <p:nvSpPr>
          <p:cNvPr id="548" name="Google Shape;548;p34"/>
          <p:cNvSpPr txBox="1"/>
          <p:nvPr/>
        </p:nvSpPr>
        <p:spPr>
          <a:xfrm>
            <a:off x="4686750" y="2512175"/>
            <a:ext cx="427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Les trois clusters sont bien répartis sur les deux premières composantes de l’ACP. </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554" name="Google Shape;554;p35"/>
          <p:cNvSpPr txBox="1"/>
          <p:nvPr>
            <p:ph type="title"/>
          </p:nvPr>
        </p:nvSpPr>
        <p:spPr>
          <a:xfrm>
            <a:off x="814275" y="392575"/>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Algorithme de K-means</a:t>
            </a:r>
            <a:endParaRPr sz="2200">
              <a:solidFill>
                <a:schemeClr val="lt1"/>
              </a:solidFill>
            </a:endParaRPr>
          </a:p>
        </p:txBody>
      </p:sp>
      <p:sp>
        <p:nvSpPr>
          <p:cNvPr id="555" name="Google Shape;555;p35"/>
          <p:cNvSpPr txBox="1"/>
          <p:nvPr/>
        </p:nvSpPr>
        <p:spPr>
          <a:xfrm>
            <a:off x="188189" y="1591196"/>
            <a:ext cx="7429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i="0" sz="1700" u="none" cap="none" strike="noStrike">
              <a:solidFill>
                <a:schemeClr val="dk1"/>
              </a:solidFill>
              <a:latin typeface="Roboto Condensed"/>
              <a:ea typeface="Roboto Condensed"/>
              <a:cs typeface="Roboto Condensed"/>
              <a:sym typeface="Roboto Condensed"/>
            </a:endParaRPr>
          </a:p>
        </p:txBody>
      </p:sp>
      <p:grpSp>
        <p:nvGrpSpPr>
          <p:cNvPr id="556" name="Google Shape;556;p35"/>
          <p:cNvGrpSpPr/>
          <p:nvPr/>
        </p:nvGrpSpPr>
        <p:grpSpPr>
          <a:xfrm>
            <a:off x="315470" y="619779"/>
            <a:ext cx="404733" cy="311806"/>
            <a:chOff x="3927500" y="301425"/>
            <a:chExt cx="461550" cy="411625"/>
          </a:xfrm>
        </p:grpSpPr>
        <p:sp>
          <p:nvSpPr>
            <p:cNvPr id="557" name="Google Shape;557;p35"/>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5"/>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5"/>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5"/>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5"/>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5"/>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35"/>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5"/>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5"/>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5"/>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5"/>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5"/>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35"/>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5"/>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5"/>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5"/>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5"/>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5"/>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5"/>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5"/>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84" name="Google Shape;584;p35"/>
          <p:cNvPicPr preferRelativeResize="0"/>
          <p:nvPr/>
        </p:nvPicPr>
        <p:blipFill>
          <a:blip r:embed="rId3">
            <a:alphaModFix/>
          </a:blip>
          <a:stretch>
            <a:fillRect/>
          </a:stretch>
        </p:blipFill>
        <p:spPr>
          <a:xfrm>
            <a:off x="660900" y="1419950"/>
            <a:ext cx="5597399" cy="3167500"/>
          </a:xfrm>
          <a:prstGeom prst="rect">
            <a:avLst/>
          </a:prstGeom>
          <a:noFill/>
          <a:ln>
            <a:noFill/>
          </a:ln>
        </p:spPr>
      </p:pic>
      <p:sp>
        <p:nvSpPr>
          <p:cNvPr id="585" name="Google Shape;585;p35"/>
          <p:cNvSpPr txBox="1"/>
          <p:nvPr/>
        </p:nvSpPr>
        <p:spPr>
          <a:xfrm>
            <a:off x="5848500" y="1737650"/>
            <a:ext cx="3207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 premier cluster contient les petites entreprises.</a:t>
            </a:r>
            <a:endParaRPr>
              <a:latin typeface="Georgia"/>
              <a:ea typeface="Georgia"/>
              <a:cs typeface="Georgia"/>
              <a:sym typeface="Georgia"/>
            </a:endParaRPr>
          </a:p>
          <a:p>
            <a:pPr indent="0" lvl="0" marL="0" rtl="0" algn="l">
              <a:spcBef>
                <a:spcPts val="0"/>
              </a:spcBef>
              <a:spcAft>
                <a:spcPts val="0"/>
              </a:spcAft>
              <a:buNone/>
            </a:pPr>
            <a:r>
              <a:rPr lang="fr">
                <a:latin typeface="Georgia"/>
                <a:ea typeface="Georgia"/>
                <a:cs typeface="Georgia"/>
                <a:sym typeface="Georgia"/>
              </a:rPr>
              <a:t>Le second cluster contient les </a:t>
            </a:r>
            <a:r>
              <a:rPr lang="fr">
                <a:solidFill>
                  <a:schemeClr val="dk1"/>
                </a:solidFill>
                <a:latin typeface="Georgia"/>
                <a:ea typeface="Georgia"/>
                <a:cs typeface="Georgia"/>
                <a:sym typeface="Georgia"/>
              </a:rPr>
              <a:t>moyennes </a:t>
            </a:r>
            <a:r>
              <a:rPr lang="fr">
                <a:latin typeface="Georgia"/>
                <a:ea typeface="Georgia"/>
                <a:cs typeface="Georgia"/>
                <a:sym typeface="Georgia"/>
              </a:rPr>
              <a:t>entreprises.</a:t>
            </a:r>
            <a:endParaRPr>
              <a:latin typeface="Georgia"/>
              <a:ea typeface="Georgia"/>
              <a:cs typeface="Georgia"/>
              <a:sym typeface="Georgia"/>
            </a:endParaRPr>
          </a:p>
          <a:p>
            <a:pPr indent="0" lvl="0" marL="0" rtl="0" algn="l">
              <a:spcBef>
                <a:spcPts val="0"/>
              </a:spcBef>
              <a:spcAft>
                <a:spcPts val="0"/>
              </a:spcAft>
              <a:buNone/>
            </a:pPr>
            <a:r>
              <a:rPr lang="fr">
                <a:latin typeface="Georgia"/>
                <a:ea typeface="Georgia"/>
                <a:cs typeface="Georgia"/>
                <a:sym typeface="Georgia"/>
              </a:rPr>
              <a:t>Le dernier cluster contient les grandes entreprises.</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591" name="Google Shape;591;p36"/>
          <p:cNvSpPr txBox="1"/>
          <p:nvPr>
            <p:ph type="title"/>
          </p:nvPr>
        </p:nvSpPr>
        <p:spPr>
          <a:xfrm>
            <a:off x="814275" y="392575"/>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Algorithme de K-means</a:t>
            </a:r>
            <a:endParaRPr sz="2200">
              <a:solidFill>
                <a:schemeClr val="lt1"/>
              </a:solidFill>
            </a:endParaRPr>
          </a:p>
        </p:txBody>
      </p:sp>
      <p:sp>
        <p:nvSpPr>
          <p:cNvPr id="592" name="Google Shape;592;p36"/>
          <p:cNvSpPr txBox="1"/>
          <p:nvPr/>
        </p:nvSpPr>
        <p:spPr>
          <a:xfrm>
            <a:off x="188189" y="1591196"/>
            <a:ext cx="7429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i="0" sz="1700" u="none" cap="none" strike="noStrike">
              <a:solidFill>
                <a:schemeClr val="dk1"/>
              </a:solidFill>
              <a:latin typeface="Roboto Condensed"/>
              <a:ea typeface="Roboto Condensed"/>
              <a:cs typeface="Roboto Condensed"/>
              <a:sym typeface="Roboto Condensed"/>
            </a:endParaRPr>
          </a:p>
        </p:txBody>
      </p:sp>
      <p:grpSp>
        <p:nvGrpSpPr>
          <p:cNvPr id="593" name="Google Shape;593;p36"/>
          <p:cNvGrpSpPr/>
          <p:nvPr/>
        </p:nvGrpSpPr>
        <p:grpSpPr>
          <a:xfrm>
            <a:off x="315470" y="619779"/>
            <a:ext cx="404733" cy="311806"/>
            <a:chOff x="3927500" y="301425"/>
            <a:chExt cx="461550" cy="411625"/>
          </a:xfrm>
        </p:grpSpPr>
        <p:sp>
          <p:nvSpPr>
            <p:cNvPr id="594" name="Google Shape;594;p36"/>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36"/>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6"/>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6"/>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6"/>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6"/>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6"/>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6"/>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6"/>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6"/>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6"/>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6"/>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6"/>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21" name="Google Shape;621;p36"/>
          <p:cNvPicPr preferRelativeResize="0"/>
          <p:nvPr/>
        </p:nvPicPr>
        <p:blipFill>
          <a:blip r:embed="rId3">
            <a:alphaModFix/>
          </a:blip>
          <a:stretch>
            <a:fillRect/>
          </a:stretch>
        </p:blipFill>
        <p:spPr>
          <a:xfrm>
            <a:off x="-204100" y="1694925"/>
            <a:ext cx="2978850" cy="2354550"/>
          </a:xfrm>
          <a:prstGeom prst="rect">
            <a:avLst/>
          </a:prstGeom>
          <a:noFill/>
          <a:ln>
            <a:noFill/>
          </a:ln>
        </p:spPr>
      </p:pic>
      <p:pic>
        <p:nvPicPr>
          <p:cNvPr id="622" name="Google Shape;622;p36"/>
          <p:cNvPicPr preferRelativeResize="0"/>
          <p:nvPr/>
        </p:nvPicPr>
        <p:blipFill>
          <a:blip r:embed="rId4">
            <a:alphaModFix/>
          </a:blip>
          <a:stretch>
            <a:fillRect/>
          </a:stretch>
        </p:blipFill>
        <p:spPr>
          <a:xfrm>
            <a:off x="2906425" y="1694913"/>
            <a:ext cx="2978850" cy="2216450"/>
          </a:xfrm>
          <a:prstGeom prst="rect">
            <a:avLst/>
          </a:prstGeom>
          <a:noFill/>
          <a:ln>
            <a:noFill/>
          </a:ln>
        </p:spPr>
      </p:pic>
      <p:pic>
        <p:nvPicPr>
          <p:cNvPr id="623" name="Google Shape;623;p36"/>
          <p:cNvPicPr preferRelativeResize="0"/>
          <p:nvPr/>
        </p:nvPicPr>
        <p:blipFill>
          <a:blip r:embed="rId5">
            <a:alphaModFix/>
          </a:blip>
          <a:stretch>
            <a:fillRect/>
          </a:stretch>
        </p:blipFill>
        <p:spPr>
          <a:xfrm>
            <a:off x="6016950" y="1694913"/>
            <a:ext cx="2978850" cy="2288100"/>
          </a:xfrm>
          <a:prstGeom prst="rect">
            <a:avLst/>
          </a:prstGeom>
          <a:noFill/>
          <a:ln>
            <a:noFill/>
          </a:ln>
        </p:spPr>
      </p:pic>
      <p:sp>
        <p:nvSpPr>
          <p:cNvPr id="624" name="Google Shape;624;p36"/>
          <p:cNvSpPr txBox="1"/>
          <p:nvPr/>
        </p:nvSpPr>
        <p:spPr>
          <a:xfrm>
            <a:off x="129075" y="1330550"/>
            <a:ext cx="75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Nombre d’offres pour chaque type de profil dans les trois clusters</a:t>
            </a:r>
            <a:endParaRPr>
              <a:latin typeface="Georgia"/>
              <a:ea typeface="Georgia"/>
              <a:cs typeface="Georgia"/>
              <a:sym typeface="Georgia"/>
            </a:endParaRPr>
          </a:p>
        </p:txBody>
      </p:sp>
      <p:sp>
        <p:nvSpPr>
          <p:cNvPr id="625" name="Google Shape;625;p36"/>
          <p:cNvSpPr txBox="1"/>
          <p:nvPr/>
        </p:nvSpPr>
        <p:spPr>
          <a:xfrm>
            <a:off x="-39725" y="3907450"/>
            <a:ext cx="317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Les entreprises de premier cluster recrutent plus les Data analyst.</a:t>
            </a:r>
            <a:endParaRPr>
              <a:latin typeface="Georgia"/>
              <a:ea typeface="Georgia"/>
              <a:cs typeface="Georgia"/>
              <a:sym typeface="Georgia"/>
            </a:endParaRPr>
          </a:p>
        </p:txBody>
      </p:sp>
      <p:sp>
        <p:nvSpPr>
          <p:cNvPr id="626" name="Google Shape;626;p36"/>
          <p:cNvSpPr txBox="1"/>
          <p:nvPr/>
        </p:nvSpPr>
        <p:spPr>
          <a:xfrm>
            <a:off x="3018000" y="3907450"/>
            <a:ext cx="310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Les entreprises de seconde cluster recrutent plus les Data scientist.</a:t>
            </a:r>
            <a:endParaRPr>
              <a:latin typeface="Georgia"/>
              <a:ea typeface="Georgia"/>
              <a:cs typeface="Georgia"/>
              <a:sym typeface="Georgia"/>
            </a:endParaRPr>
          </a:p>
        </p:txBody>
      </p:sp>
      <p:sp>
        <p:nvSpPr>
          <p:cNvPr id="627" name="Google Shape;627;p36"/>
          <p:cNvSpPr txBox="1"/>
          <p:nvPr/>
        </p:nvSpPr>
        <p:spPr>
          <a:xfrm>
            <a:off x="6116400" y="3907450"/>
            <a:ext cx="302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Les entreprises de troisième cluster recrutent moins les Data scientist.</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3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633" name="Google Shape;633;p37"/>
          <p:cNvSpPr txBox="1"/>
          <p:nvPr/>
        </p:nvSpPr>
        <p:spPr>
          <a:xfrm>
            <a:off x="0" y="-45425"/>
            <a:ext cx="2201100" cy="77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Roboto Condensed Light"/>
              <a:buNone/>
            </a:pPr>
            <a:r>
              <a:rPr b="1" lang="fr">
                <a:solidFill>
                  <a:schemeClr val="lt1"/>
                </a:solidFill>
                <a:latin typeface="Roboto Condensed Light"/>
                <a:ea typeface="Roboto Condensed Light"/>
                <a:cs typeface="Roboto Condensed Light"/>
                <a:sym typeface="Roboto Condensed Light"/>
              </a:rPr>
              <a:t>Classification hiérarchique</a:t>
            </a:r>
            <a:r>
              <a:rPr b="1" i="0" lang="fr" sz="1400" u="none" cap="none" strike="noStrike">
                <a:solidFill>
                  <a:schemeClr val="lt1"/>
                </a:solidFill>
                <a:latin typeface="Roboto Condensed Light"/>
                <a:ea typeface="Roboto Condensed Light"/>
                <a:cs typeface="Roboto Condensed Light"/>
                <a:sym typeface="Roboto Condensed Light"/>
              </a:rPr>
              <a:t>:</a:t>
            </a:r>
            <a:endParaRPr b="1" i="0" sz="1400" u="none" cap="none" strike="noStrike">
              <a:solidFill>
                <a:schemeClr val="lt1"/>
              </a:solidFill>
              <a:latin typeface="Roboto Condensed Light"/>
              <a:ea typeface="Roboto Condensed Light"/>
              <a:cs typeface="Roboto Condensed Light"/>
              <a:sym typeface="Roboto Condensed Light"/>
            </a:endParaRPr>
          </a:p>
        </p:txBody>
      </p:sp>
      <p:sp>
        <p:nvSpPr>
          <p:cNvPr id="634" name="Google Shape;634;p37"/>
          <p:cNvSpPr txBox="1"/>
          <p:nvPr/>
        </p:nvSpPr>
        <p:spPr>
          <a:xfrm>
            <a:off x="328150" y="579250"/>
            <a:ext cx="205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 sz="1100">
                <a:solidFill>
                  <a:srgbClr val="002060"/>
                </a:solidFill>
                <a:latin typeface="Georgia"/>
                <a:ea typeface="Georgia"/>
                <a:cs typeface="Georgia"/>
                <a:sym typeface="Georgia"/>
              </a:rPr>
              <a:t>Groupe 01:</a:t>
            </a:r>
            <a:endParaRPr sz="1200">
              <a:latin typeface="Roboto Condensed Light"/>
              <a:ea typeface="Roboto Condensed Light"/>
              <a:cs typeface="Roboto Condensed Light"/>
              <a:sym typeface="Roboto Condensed Light"/>
            </a:endParaRPr>
          </a:p>
        </p:txBody>
      </p:sp>
      <p:pic>
        <p:nvPicPr>
          <p:cNvPr id="635" name="Google Shape;635;p37"/>
          <p:cNvPicPr preferRelativeResize="0"/>
          <p:nvPr/>
        </p:nvPicPr>
        <p:blipFill>
          <a:blip r:embed="rId3">
            <a:alphaModFix/>
          </a:blip>
          <a:stretch>
            <a:fillRect/>
          </a:stretch>
        </p:blipFill>
        <p:spPr>
          <a:xfrm>
            <a:off x="7023250" y="59575"/>
            <a:ext cx="1832400" cy="4892525"/>
          </a:xfrm>
          <a:prstGeom prst="rect">
            <a:avLst/>
          </a:prstGeom>
          <a:noFill/>
          <a:ln>
            <a:noFill/>
          </a:ln>
        </p:spPr>
      </p:pic>
      <p:pic>
        <p:nvPicPr>
          <p:cNvPr id="636" name="Google Shape;636;p37"/>
          <p:cNvPicPr preferRelativeResize="0"/>
          <p:nvPr/>
        </p:nvPicPr>
        <p:blipFill>
          <a:blip r:embed="rId4">
            <a:alphaModFix/>
          </a:blip>
          <a:stretch>
            <a:fillRect/>
          </a:stretch>
        </p:blipFill>
        <p:spPr>
          <a:xfrm>
            <a:off x="278025" y="1016150"/>
            <a:ext cx="1251000" cy="1399962"/>
          </a:xfrm>
          <a:prstGeom prst="rect">
            <a:avLst/>
          </a:prstGeom>
          <a:noFill/>
          <a:ln>
            <a:noFill/>
          </a:ln>
        </p:spPr>
      </p:pic>
      <p:pic>
        <p:nvPicPr>
          <p:cNvPr id="637" name="Google Shape;637;p37"/>
          <p:cNvPicPr preferRelativeResize="0"/>
          <p:nvPr/>
        </p:nvPicPr>
        <p:blipFill>
          <a:blip r:embed="rId5">
            <a:alphaModFix/>
          </a:blip>
          <a:stretch>
            <a:fillRect/>
          </a:stretch>
        </p:blipFill>
        <p:spPr>
          <a:xfrm>
            <a:off x="2313575" y="152400"/>
            <a:ext cx="1618525" cy="4574049"/>
          </a:xfrm>
          <a:prstGeom prst="rect">
            <a:avLst/>
          </a:prstGeom>
          <a:noFill/>
          <a:ln>
            <a:noFill/>
          </a:ln>
        </p:spPr>
      </p:pic>
      <p:sp>
        <p:nvSpPr>
          <p:cNvPr id="638" name="Google Shape;638;p37"/>
          <p:cNvSpPr txBox="1"/>
          <p:nvPr/>
        </p:nvSpPr>
        <p:spPr>
          <a:xfrm>
            <a:off x="2387950" y="-99300"/>
            <a:ext cx="1832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 sz="1100">
                <a:solidFill>
                  <a:srgbClr val="002060"/>
                </a:solidFill>
                <a:latin typeface="Georgia"/>
                <a:ea typeface="Georgia"/>
                <a:cs typeface="Georgia"/>
                <a:sym typeface="Georgia"/>
              </a:rPr>
              <a:t>Groupe 02:</a:t>
            </a:r>
            <a:endParaRPr sz="1200">
              <a:latin typeface="Roboto Condensed Light"/>
              <a:ea typeface="Roboto Condensed Light"/>
              <a:cs typeface="Roboto Condensed Light"/>
              <a:sym typeface="Roboto Condensed Light"/>
            </a:endParaRPr>
          </a:p>
        </p:txBody>
      </p:sp>
      <p:sp>
        <p:nvSpPr>
          <p:cNvPr id="639" name="Google Shape;639;p37"/>
          <p:cNvSpPr txBox="1"/>
          <p:nvPr/>
        </p:nvSpPr>
        <p:spPr>
          <a:xfrm>
            <a:off x="4349125" y="19850"/>
            <a:ext cx="1251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fr" sz="1100">
                <a:solidFill>
                  <a:srgbClr val="002060"/>
                </a:solidFill>
                <a:latin typeface="Georgia"/>
                <a:ea typeface="Georgia"/>
                <a:cs typeface="Georgia"/>
                <a:sym typeface="Georgia"/>
              </a:rPr>
              <a:t>Groupe 0</a:t>
            </a:r>
            <a:r>
              <a:rPr b="1" lang="fr" sz="1100">
                <a:solidFill>
                  <a:srgbClr val="002060"/>
                </a:solidFill>
                <a:latin typeface="Times New Roman"/>
                <a:ea typeface="Times New Roman"/>
                <a:cs typeface="Times New Roman"/>
                <a:sym typeface="Times New Roman"/>
              </a:rPr>
              <a:t>3</a:t>
            </a:r>
            <a:r>
              <a:rPr b="1" lang="fr" sz="1100">
                <a:solidFill>
                  <a:srgbClr val="002060"/>
                </a:solidFill>
                <a:latin typeface="Georgia"/>
                <a:ea typeface="Georgia"/>
                <a:cs typeface="Georgia"/>
                <a:sym typeface="Georgia"/>
              </a:rPr>
              <a:t>:</a:t>
            </a:r>
            <a:endParaRPr>
              <a:latin typeface="Roboto Condensed Light"/>
              <a:ea typeface="Roboto Condensed Light"/>
              <a:cs typeface="Roboto Condensed Light"/>
              <a:sym typeface="Roboto Condensed Light"/>
            </a:endParaRPr>
          </a:p>
        </p:txBody>
      </p:sp>
      <p:pic>
        <p:nvPicPr>
          <p:cNvPr id="640" name="Google Shape;640;p37"/>
          <p:cNvPicPr preferRelativeResize="0"/>
          <p:nvPr/>
        </p:nvPicPr>
        <p:blipFill>
          <a:blip r:embed="rId6">
            <a:alphaModFix/>
          </a:blip>
          <a:stretch>
            <a:fillRect/>
          </a:stretch>
        </p:blipFill>
        <p:spPr>
          <a:xfrm>
            <a:off x="4279925" y="662150"/>
            <a:ext cx="1251000" cy="440025"/>
          </a:xfrm>
          <a:prstGeom prst="rect">
            <a:avLst/>
          </a:prstGeom>
          <a:noFill/>
          <a:ln>
            <a:noFill/>
          </a:ln>
        </p:spPr>
      </p:pic>
      <p:sp>
        <p:nvSpPr>
          <p:cNvPr id="641" name="Google Shape;641;p37"/>
          <p:cNvSpPr txBox="1"/>
          <p:nvPr/>
        </p:nvSpPr>
        <p:spPr>
          <a:xfrm>
            <a:off x="4160475" y="1231275"/>
            <a:ext cx="22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Les grandes entreprises</a:t>
            </a:r>
            <a:endParaRPr>
              <a:latin typeface="Georgia"/>
              <a:ea typeface="Georgia"/>
              <a:cs typeface="Georgia"/>
              <a:sym typeface="Georgia"/>
            </a:endParaRPr>
          </a:p>
        </p:txBody>
      </p:sp>
      <p:sp>
        <p:nvSpPr>
          <p:cNvPr id="642" name="Google Shape;642;p37"/>
          <p:cNvSpPr txBox="1"/>
          <p:nvPr/>
        </p:nvSpPr>
        <p:spPr>
          <a:xfrm>
            <a:off x="2109600" y="4726550"/>
            <a:ext cx="24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Les petites entreprises</a:t>
            </a:r>
            <a:endParaRPr>
              <a:latin typeface="Georgia"/>
              <a:ea typeface="Georgia"/>
              <a:cs typeface="Georgia"/>
              <a:sym typeface="Georgia"/>
            </a:endParaRPr>
          </a:p>
        </p:txBody>
      </p:sp>
      <p:sp>
        <p:nvSpPr>
          <p:cNvPr id="643" name="Google Shape;643;p37"/>
          <p:cNvSpPr txBox="1"/>
          <p:nvPr/>
        </p:nvSpPr>
        <p:spPr>
          <a:xfrm>
            <a:off x="15475" y="2522100"/>
            <a:ext cx="22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Les </a:t>
            </a:r>
            <a:r>
              <a:rPr lang="fr">
                <a:solidFill>
                  <a:schemeClr val="dk1"/>
                </a:solidFill>
                <a:latin typeface="Georgia"/>
                <a:ea typeface="Georgia"/>
                <a:cs typeface="Georgia"/>
                <a:sym typeface="Georgia"/>
              </a:rPr>
              <a:t>entreprises de taille moyenne</a:t>
            </a:r>
            <a:endParaRPr>
              <a:latin typeface="Roboto Condensed Light"/>
              <a:ea typeface="Roboto Condensed Light"/>
              <a:cs typeface="Roboto Condensed Light"/>
              <a:sym typeface="Roboto Condense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649" name="Google Shape;649;p38"/>
          <p:cNvSpPr txBox="1"/>
          <p:nvPr>
            <p:ph type="title"/>
          </p:nvPr>
        </p:nvSpPr>
        <p:spPr>
          <a:xfrm>
            <a:off x="814275" y="392575"/>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 </a:t>
            </a:r>
            <a:r>
              <a:rPr lang="fr">
                <a:solidFill>
                  <a:schemeClr val="lt1"/>
                </a:solidFill>
              </a:rPr>
              <a:t>Classification</a:t>
            </a:r>
            <a:r>
              <a:rPr lang="fr">
                <a:solidFill>
                  <a:schemeClr val="lt1"/>
                </a:solidFill>
                <a:highlight>
                  <a:srgbClr val="3F5378"/>
                </a:highlight>
              </a:rPr>
              <a:t> hiérarchique</a:t>
            </a:r>
            <a:endParaRPr sz="2400">
              <a:solidFill>
                <a:schemeClr val="lt1"/>
              </a:solidFill>
              <a:highlight>
                <a:srgbClr val="3F5378"/>
              </a:highlight>
            </a:endParaRPr>
          </a:p>
        </p:txBody>
      </p:sp>
      <p:sp>
        <p:nvSpPr>
          <p:cNvPr id="650" name="Google Shape;650;p38"/>
          <p:cNvSpPr txBox="1"/>
          <p:nvPr/>
        </p:nvSpPr>
        <p:spPr>
          <a:xfrm>
            <a:off x="188189" y="1591196"/>
            <a:ext cx="7429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i="0" sz="1700" u="none" cap="none" strike="noStrike">
              <a:solidFill>
                <a:schemeClr val="dk1"/>
              </a:solidFill>
              <a:latin typeface="Roboto Condensed"/>
              <a:ea typeface="Roboto Condensed"/>
              <a:cs typeface="Roboto Condensed"/>
              <a:sym typeface="Roboto Condensed"/>
            </a:endParaRPr>
          </a:p>
        </p:txBody>
      </p:sp>
      <p:grpSp>
        <p:nvGrpSpPr>
          <p:cNvPr id="651" name="Google Shape;651;p38"/>
          <p:cNvGrpSpPr/>
          <p:nvPr/>
        </p:nvGrpSpPr>
        <p:grpSpPr>
          <a:xfrm>
            <a:off x="315470" y="619779"/>
            <a:ext cx="404733" cy="311806"/>
            <a:chOff x="3927500" y="301425"/>
            <a:chExt cx="461550" cy="411625"/>
          </a:xfrm>
        </p:grpSpPr>
        <p:sp>
          <p:nvSpPr>
            <p:cNvPr id="652" name="Google Shape;652;p38"/>
            <p:cNvSpPr/>
            <p:nvPr/>
          </p:nvSpPr>
          <p:spPr>
            <a:xfrm>
              <a:off x="4080925" y="302050"/>
              <a:ext cx="154075" cy="411000"/>
            </a:xfrm>
            <a:custGeom>
              <a:rect b="b" l="l" r="r" t="t"/>
              <a:pathLst>
                <a:path extrusionOk="0" fill="none" h="16440" w="6163">
                  <a:moveTo>
                    <a:pt x="6162" y="3118"/>
                  </a:moveTo>
                  <a:lnTo>
                    <a:pt x="0" y="0"/>
                  </a:lnTo>
                  <a:lnTo>
                    <a:pt x="0" y="13322"/>
                  </a:lnTo>
                  <a:lnTo>
                    <a:pt x="6162" y="16440"/>
                  </a:lnTo>
                  <a:lnTo>
                    <a:pt x="6162" y="3118"/>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8"/>
            <p:cNvSpPr/>
            <p:nvPr/>
          </p:nvSpPr>
          <p:spPr>
            <a:xfrm>
              <a:off x="3927500" y="301425"/>
              <a:ext cx="153450" cy="406150"/>
            </a:xfrm>
            <a:custGeom>
              <a:rect b="b" l="l" r="r" t="t"/>
              <a:pathLst>
                <a:path extrusionOk="0" fill="none" h="16246" w="6138">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8"/>
            <p:cNvSpPr/>
            <p:nvPr/>
          </p:nvSpPr>
          <p:spPr>
            <a:xfrm>
              <a:off x="4234975" y="306925"/>
              <a:ext cx="154075" cy="405525"/>
            </a:xfrm>
            <a:custGeom>
              <a:rect b="b" l="l" r="r" t="t"/>
              <a:pathLst>
                <a:path extrusionOk="0" fill="none" h="16221" w="6163">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8"/>
            <p:cNvSpPr/>
            <p:nvPr/>
          </p:nvSpPr>
          <p:spPr>
            <a:xfrm>
              <a:off x="4295850" y="442075"/>
              <a:ext cx="46300" cy="26225"/>
            </a:xfrm>
            <a:custGeom>
              <a:rect b="b" l="l" r="r" t="t"/>
              <a:pathLst>
                <a:path extrusionOk="0" fill="none" h="1049" w="1852">
                  <a:moveTo>
                    <a:pt x="1" y="1"/>
                  </a:moveTo>
                  <a:lnTo>
                    <a:pt x="1852" y="104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8"/>
            <p:cNvSpPr/>
            <p:nvPr/>
          </p:nvSpPr>
          <p:spPr>
            <a:xfrm>
              <a:off x="4296475" y="415900"/>
              <a:ext cx="45075" cy="78575"/>
            </a:xfrm>
            <a:custGeom>
              <a:rect b="b" l="l" r="r" t="t"/>
              <a:pathLst>
                <a:path extrusionOk="0" fill="none" h="3143" w="1803">
                  <a:moveTo>
                    <a:pt x="1802" y="1"/>
                  </a:moveTo>
                  <a:lnTo>
                    <a:pt x="0" y="314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8"/>
            <p:cNvSpPr/>
            <p:nvPr/>
          </p:nvSpPr>
          <p:spPr>
            <a:xfrm>
              <a:off x="3968275" y="590050"/>
              <a:ext cx="25" cy="6100"/>
            </a:xfrm>
            <a:custGeom>
              <a:rect b="b" l="l" r="r" t="t"/>
              <a:pathLst>
                <a:path extrusionOk="0" fill="none" h="244" w="1">
                  <a:moveTo>
                    <a:pt x="1" y="244"/>
                  </a:moveTo>
                  <a:lnTo>
                    <a:pt x="1"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8"/>
            <p:cNvSpPr/>
            <p:nvPr/>
          </p:nvSpPr>
          <p:spPr>
            <a:xfrm>
              <a:off x="3970725" y="558375"/>
              <a:ext cx="1850" cy="12200"/>
            </a:xfrm>
            <a:custGeom>
              <a:rect b="b" l="l" r="r" t="t"/>
              <a:pathLst>
                <a:path extrusionOk="0" fill="none" h="488" w="74">
                  <a:moveTo>
                    <a:pt x="0" y="488"/>
                  </a:moveTo>
                  <a:lnTo>
                    <a:pt x="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8"/>
            <p:cNvSpPr/>
            <p:nvPr/>
          </p:nvSpPr>
          <p:spPr>
            <a:xfrm>
              <a:off x="3976200" y="527325"/>
              <a:ext cx="3675" cy="12200"/>
            </a:xfrm>
            <a:custGeom>
              <a:rect b="b" l="l" r="r" t="t"/>
              <a:pathLst>
                <a:path extrusionOk="0" fill="none" h="488" w="147">
                  <a:moveTo>
                    <a:pt x="0" y="488"/>
                  </a:moveTo>
                  <a:lnTo>
                    <a:pt x="98" y="147"/>
                  </a:lnTo>
                  <a:lnTo>
                    <a:pt x="147"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8"/>
            <p:cNvSpPr/>
            <p:nvPr/>
          </p:nvSpPr>
          <p:spPr>
            <a:xfrm>
              <a:off x="3985950" y="498100"/>
              <a:ext cx="4875" cy="10975"/>
            </a:xfrm>
            <a:custGeom>
              <a:rect b="b" l="l" r="r" t="t"/>
              <a:pathLst>
                <a:path extrusionOk="0" fill="none" h="439" w="195">
                  <a:moveTo>
                    <a:pt x="0" y="439"/>
                  </a:moveTo>
                  <a:lnTo>
                    <a:pt x="195" y="25"/>
                  </a:ln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8"/>
            <p:cNvSpPr/>
            <p:nvPr/>
          </p:nvSpPr>
          <p:spPr>
            <a:xfrm>
              <a:off x="4000550" y="471300"/>
              <a:ext cx="7325" cy="9775"/>
            </a:xfrm>
            <a:custGeom>
              <a:rect b="b" l="l" r="r" t="t"/>
              <a:pathLst>
                <a:path extrusionOk="0" fill="none" h="391" w="293">
                  <a:moveTo>
                    <a:pt x="1" y="391"/>
                  </a:moveTo>
                  <a:lnTo>
                    <a:pt x="74" y="269"/>
                  </a:lnTo>
                  <a:lnTo>
                    <a:pt x="29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8"/>
            <p:cNvSpPr/>
            <p:nvPr/>
          </p:nvSpPr>
          <p:spPr>
            <a:xfrm>
              <a:off x="4021250" y="450600"/>
              <a:ext cx="10375" cy="6725"/>
            </a:xfrm>
            <a:custGeom>
              <a:rect b="b" l="l" r="r" t="t"/>
              <a:pathLst>
                <a:path extrusionOk="0" fill="none" h="269" w="415">
                  <a:moveTo>
                    <a:pt x="1" y="269"/>
                  </a:moveTo>
                  <a:lnTo>
                    <a:pt x="25" y="244"/>
                  </a:lnTo>
                  <a:lnTo>
                    <a:pt x="220" y="123"/>
                  </a:lnTo>
                  <a:lnTo>
                    <a:pt x="41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8"/>
            <p:cNvSpPr/>
            <p:nvPr/>
          </p:nvSpPr>
          <p:spPr>
            <a:xfrm>
              <a:off x="4049250" y="440250"/>
              <a:ext cx="11600" cy="2475"/>
            </a:xfrm>
            <a:custGeom>
              <a:rect b="b" l="l" r="r" t="t"/>
              <a:pathLst>
                <a:path extrusionOk="0" fill="none" h="99" w="464">
                  <a:moveTo>
                    <a:pt x="1" y="98"/>
                  </a:moveTo>
                  <a:lnTo>
                    <a:pt x="220" y="50"/>
                  </a:lnTo>
                  <a:lnTo>
                    <a:pt x="464" y="1"/>
                  </a:lnTo>
                  <a:lnTo>
                    <a:pt x="464"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8"/>
            <p:cNvSpPr/>
            <p:nvPr/>
          </p:nvSpPr>
          <p:spPr>
            <a:xfrm>
              <a:off x="4080325" y="439650"/>
              <a:ext cx="12200" cy="1850"/>
            </a:xfrm>
            <a:custGeom>
              <a:rect b="b" l="l" r="r" t="t"/>
              <a:pathLst>
                <a:path extrusionOk="0" fill="none" h="74" w="488">
                  <a:moveTo>
                    <a:pt x="0" y="0"/>
                  </a:moveTo>
                  <a:lnTo>
                    <a:pt x="146" y="0"/>
                  </a:lnTo>
                  <a:lnTo>
                    <a:pt x="463" y="74"/>
                  </a:lnTo>
                  <a:lnTo>
                    <a:pt x="487" y="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8"/>
            <p:cNvSpPr/>
            <p:nvPr/>
          </p:nvSpPr>
          <p:spPr>
            <a:xfrm>
              <a:off x="4110150" y="450000"/>
              <a:ext cx="9150" cy="7950"/>
            </a:xfrm>
            <a:custGeom>
              <a:rect b="b" l="l" r="r" t="t"/>
              <a:pathLst>
                <a:path extrusionOk="0" fill="none" h="318" w="366">
                  <a:moveTo>
                    <a:pt x="0" y="1"/>
                  </a:moveTo>
                  <a:lnTo>
                    <a:pt x="98" y="74"/>
                  </a:lnTo>
                  <a:lnTo>
                    <a:pt x="317" y="268"/>
                  </a:lnTo>
                  <a:lnTo>
                    <a:pt x="366" y="31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8"/>
            <p:cNvSpPr/>
            <p:nvPr/>
          </p:nvSpPr>
          <p:spPr>
            <a:xfrm>
              <a:off x="4130250" y="473750"/>
              <a:ext cx="4900" cy="10975"/>
            </a:xfrm>
            <a:custGeom>
              <a:rect b="b" l="l" r="r" t="t"/>
              <a:pathLst>
                <a:path extrusionOk="0" fill="none" h="439" w="196">
                  <a:moveTo>
                    <a:pt x="0" y="0"/>
                  </a:moveTo>
                  <a:lnTo>
                    <a:pt x="25" y="73"/>
                  </a:lnTo>
                  <a:lnTo>
                    <a:pt x="171" y="366"/>
                  </a:lnTo>
                  <a:lnTo>
                    <a:pt x="195"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8"/>
            <p:cNvSpPr/>
            <p:nvPr/>
          </p:nvSpPr>
          <p:spPr>
            <a:xfrm>
              <a:off x="4141800" y="502975"/>
              <a:ext cx="3700" cy="11600"/>
            </a:xfrm>
            <a:custGeom>
              <a:rect b="b" l="l" r="r" t="t"/>
              <a:pathLst>
                <a:path extrusionOk="0" fill="none" h="464" w="148">
                  <a:moveTo>
                    <a:pt x="1" y="0"/>
                  </a:moveTo>
                  <a:lnTo>
                    <a:pt x="147"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a:off x="4150950" y="533425"/>
              <a:ext cx="3675" cy="11575"/>
            </a:xfrm>
            <a:custGeom>
              <a:rect b="b" l="l" r="r" t="t"/>
              <a:pathLst>
                <a:path extrusionOk="0" fill="none" h="463" w="147">
                  <a:moveTo>
                    <a:pt x="0" y="0"/>
                  </a:moveTo>
                  <a:lnTo>
                    <a:pt x="146" y="46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8"/>
            <p:cNvSpPr/>
            <p:nvPr/>
          </p:nvSpPr>
          <p:spPr>
            <a:xfrm>
              <a:off x="4160675" y="563850"/>
              <a:ext cx="4900" cy="11000"/>
            </a:xfrm>
            <a:custGeom>
              <a:rect b="b" l="l" r="r" t="t"/>
              <a:pathLst>
                <a:path extrusionOk="0" fill="none" h="440" w="196">
                  <a:moveTo>
                    <a:pt x="1" y="1"/>
                  </a:moveTo>
                  <a:lnTo>
                    <a:pt x="50" y="123"/>
                  </a:lnTo>
                  <a:lnTo>
                    <a:pt x="196" y="415"/>
                  </a:lnTo>
                  <a:lnTo>
                    <a:pt x="196" y="439"/>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8"/>
            <p:cNvSpPr/>
            <p:nvPr/>
          </p:nvSpPr>
          <p:spPr>
            <a:xfrm>
              <a:off x="4175300" y="591875"/>
              <a:ext cx="7325" cy="9150"/>
            </a:xfrm>
            <a:custGeom>
              <a:rect b="b" l="l" r="r" t="t"/>
              <a:pathLst>
                <a:path extrusionOk="0" fill="none" h="366" w="293">
                  <a:moveTo>
                    <a:pt x="0" y="0"/>
                  </a:moveTo>
                  <a:lnTo>
                    <a:pt x="98" y="146"/>
                  </a:lnTo>
                  <a:lnTo>
                    <a:pt x="293" y="36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8"/>
            <p:cNvSpPr/>
            <p:nvPr/>
          </p:nvSpPr>
          <p:spPr>
            <a:xfrm>
              <a:off x="4198425" y="613175"/>
              <a:ext cx="11000" cy="4900"/>
            </a:xfrm>
            <a:custGeom>
              <a:rect b="b" l="l" r="r" t="t"/>
              <a:pathLst>
                <a:path extrusionOk="0" fill="none" h="196" w="440">
                  <a:moveTo>
                    <a:pt x="1" y="1"/>
                  </a:moveTo>
                  <a:lnTo>
                    <a:pt x="171" y="98"/>
                  </a:lnTo>
                  <a:lnTo>
                    <a:pt x="439" y="19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8"/>
            <p:cNvSpPr/>
            <p:nvPr/>
          </p:nvSpPr>
          <p:spPr>
            <a:xfrm>
              <a:off x="4228275" y="621100"/>
              <a:ext cx="12200" cy="625"/>
            </a:xfrm>
            <a:custGeom>
              <a:rect b="b" l="l" r="r" t="t"/>
              <a:pathLst>
                <a:path extrusionOk="0" fill="none" h="25" w="488">
                  <a:moveTo>
                    <a:pt x="0" y="0"/>
                  </a:moveTo>
                  <a:lnTo>
                    <a:pt x="49" y="25"/>
                  </a:lnTo>
                  <a:lnTo>
                    <a:pt x="487" y="0"/>
                  </a:lnTo>
                  <a:lnTo>
                    <a:pt x="48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8"/>
            <p:cNvSpPr/>
            <p:nvPr/>
          </p:nvSpPr>
          <p:spPr>
            <a:xfrm>
              <a:off x="4259925" y="616225"/>
              <a:ext cx="11600" cy="3075"/>
            </a:xfrm>
            <a:custGeom>
              <a:rect b="b" l="l" r="r" t="t"/>
              <a:pathLst>
                <a:path extrusionOk="0" fill="none" h="123" w="464">
                  <a:moveTo>
                    <a:pt x="1" y="122"/>
                  </a:moveTo>
                  <a:lnTo>
                    <a:pt x="196" y="73"/>
                  </a:lnTo>
                  <a:lnTo>
                    <a:pt x="464" y="0"/>
                  </a:lnTo>
                  <a:lnTo>
                    <a:pt x="4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8"/>
            <p:cNvSpPr/>
            <p:nvPr/>
          </p:nvSpPr>
          <p:spPr>
            <a:xfrm>
              <a:off x="4289775" y="602225"/>
              <a:ext cx="10375" cy="6725"/>
            </a:xfrm>
            <a:custGeom>
              <a:rect b="b" l="l" r="r" t="t"/>
              <a:pathLst>
                <a:path extrusionOk="0" fill="none" h="269" w="415">
                  <a:moveTo>
                    <a:pt x="0" y="268"/>
                  </a:moveTo>
                  <a:lnTo>
                    <a:pt x="195" y="146"/>
                  </a:lnTo>
                  <a:lnTo>
                    <a:pt x="390" y="0"/>
                  </a:lnTo>
                  <a:lnTo>
                    <a:pt x="41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8"/>
            <p:cNvSpPr/>
            <p:nvPr/>
          </p:nvSpPr>
          <p:spPr>
            <a:xfrm>
              <a:off x="4313525" y="577875"/>
              <a:ext cx="6100" cy="10375"/>
            </a:xfrm>
            <a:custGeom>
              <a:rect b="b" l="l" r="r" t="t"/>
              <a:pathLst>
                <a:path extrusionOk="0" fill="none" h="415" w="244">
                  <a:moveTo>
                    <a:pt x="0" y="414"/>
                  </a:moveTo>
                  <a:lnTo>
                    <a:pt x="24" y="365"/>
                  </a:lnTo>
                  <a:lnTo>
                    <a:pt x="146" y="195"/>
                  </a:lnTo>
                  <a:lnTo>
                    <a:pt x="24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8"/>
            <p:cNvSpPr/>
            <p:nvPr/>
          </p:nvSpPr>
          <p:spPr>
            <a:xfrm>
              <a:off x="4326300" y="547425"/>
              <a:ext cx="2450" cy="12200"/>
            </a:xfrm>
            <a:custGeom>
              <a:rect b="b" l="l" r="r" t="t"/>
              <a:pathLst>
                <a:path extrusionOk="0" fill="none" h="488" w="98">
                  <a:moveTo>
                    <a:pt x="0" y="487"/>
                  </a:moveTo>
                  <a:lnTo>
                    <a:pt x="49" y="293"/>
                  </a:lnTo>
                  <a:lnTo>
                    <a:pt x="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8"/>
            <p:cNvSpPr/>
            <p:nvPr/>
          </p:nvSpPr>
          <p:spPr>
            <a:xfrm>
              <a:off x="4329350" y="515750"/>
              <a:ext cx="625" cy="12200"/>
            </a:xfrm>
            <a:custGeom>
              <a:rect b="b" l="l" r="r" t="t"/>
              <a:pathLst>
                <a:path extrusionOk="0" fill="none" h="488" w="25">
                  <a:moveTo>
                    <a:pt x="25" y="488"/>
                  </a:moveTo>
                  <a:lnTo>
                    <a:pt x="25" y="464"/>
                  </a:lnTo>
                  <a:lnTo>
                    <a:pt x="25" y="123"/>
                  </a:ln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8"/>
            <p:cNvSpPr/>
            <p:nvPr/>
          </p:nvSpPr>
          <p:spPr>
            <a:xfrm>
              <a:off x="4325075" y="488975"/>
              <a:ext cx="1250" cy="6100"/>
            </a:xfrm>
            <a:custGeom>
              <a:rect b="b" l="l" r="r" t="t"/>
              <a:pathLst>
                <a:path extrusionOk="0" fill="none" h="244" w="50">
                  <a:moveTo>
                    <a:pt x="49" y="244"/>
                  </a:moveTo>
                  <a:lnTo>
                    <a:pt x="49" y="244"/>
                  </a:lnTo>
                  <a:lnTo>
                    <a:pt x="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9" name="Google Shape;679;p38"/>
          <p:cNvSpPr txBox="1"/>
          <p:nvPr/>
        </p:nvSpPr>
        <p:spPr>
          <a:xfrm>
            <a:off x="109225" y="1350425"/>
            <a:ext cx="549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Nombre d’offres pour chaque type de profil dans les trois clusters</a:t>
            </a:r>
            <a:endParaRPr>
              <a:latin typeface="Roboto Condensed Light"/>
              <a:ea typeface="Roboto Condensed Light"/>
              <a:cs typeface="Roboto Condensed Light"/>
              <a:sym typeface="Roboto Condensed Light"/>
            </a:endParaRPr>
          </a:p>
        </p:txBody>
      </p:sp>
      <p:pic>
        <p:nvPicPr>
          <p:cNvPr id="680" name="Google Shape;680;p38"/>
          <p:cNvPicPr preferRelativeResize="0"/>
          <p:nvPr/>
        </p:nvPicPr>
        <p:blipFill>
          <a:blip r:embed="rId3">
            <a:alphaModFix/>
          </a:blip>
          <a:stretch>
            <a:fillRect/>
          </a:stretch>
        </p:blipFill>
        <p:spPr>
          <a:xfrm>
            <a:off x="-258125" y="1750625"/>
            <a:ext cx="2840301" cy="2015025"/>
          </a:xfrm>
          <a:prstGeom prst="rect">
            <a:avLst/>
          </a:prstGeom>
          <a:noFill/>
          <a:ln>
            <a:noFill/>
          </a:ln>
        </p:spPr>
      </p:pic>
      <p:pic>
        <p:nvPicPr>
          <p:cNvPr id="681" name="Google Shape;681;p38"/>
          <p:cNvPicPr preferRelativeResize="0"/>
          <p:nvPr/>
        </p:nvPicPr>
        <p:blipFill>
          <a:blip r:embed="rId4">
            <a:alphaModFix/>
          </a:blip>
          <a:stretch>
            <a:fillRect/>
          </a:stretch>
        </p:blipFill>
        <p:spPr>
          <a:xfrm>
            <a:off x="2849175" y="1750625"/>
            <a:ext cx="2840301" cy="2015025"/>
          </a:xfrm>
          <a:prstGeom prst="rect">
            <a:avLst/>
          </a:prstGeom>
          <a:noFill/>
          <a:ln>
            <a:noFill/>
          </a:ln>
        </p:spPr>
      </p:pic>
      <p:pic>
        <p:nvPicPr>
          <p:cNvPr id="682" name="Google Shape;682;p38"/>
          <p:cNvPicPr preferRelativeResize="0"/>
          <p:nvPr/>
        </p:nvPicPr>
        <p:blipFill>
          <a:blip r:embed="rId5">
            <a:alphaModFix/>
          </a:blip>
          <a:stretch>
            <a:fillRect/>
          </a:stretch>
        </p:blipFill>
        <p:spPr>
          <a:xfrm>
            <a:off x="5956475" y="1750625"/>
            <a:ext cx="2741800" cy="2077625"/>
          </a:xfrm>
          <a:prstGeom prst="rect">
            <a:avLst/>
          </a:prstGeom>
          <a:noFill/>
          <a:ln>
            <a:noFill/>
          </a:ln>
        </p:spPr>
      </p:pic>
      <p:sp>
        <p:nvSpPr>
          <p:cNvPr id="683" name="Google Shape;683;p38"/>
          <p:cNvSpPr txBox="1"/>
          <p:nvPr/>
        </p:nvSpPr>
        <p:spPr>
          <a:xfrm>
            <a:off x="3137725" y="3683850"/>
            <a:ext cx="285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Les entreprises de second cluster recrutent plus les Data analyst.</a:t>
            </a:r>
            <a:endParaRPr>
              <a:latin typeface="Roboto Condensed Light"/>
              <a:ea typeface="Roboto Condensed Light"/>
              <a:cs typeface="Roboto Condensed Light"/>
              <a:sym typeface="Roboto Condensed Light"/>
            </a:endParaRPr>
          </a:p>
        </p:txBody>
      </p:sp>
      <p:sp>
        <p:nvSpPr>
          <p:cNvPr id="684" name="Google Shape;684;p38"/>
          <p:cNvSpPr txBox="1"/>
          <p:nvPr/>
        </p:nvSpPr>
        <p:spPr>
          <a:xfrm>
            <a:off x="6265000" y="3683850"/>
            <a:ext cx="284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Les entreprises de dernier cluster recrutent plus les Data scientist.</a:t>
            </a:r>
            <a:endParaRPr>
              <a:latin typeface="Roboto Condensed Light"/>
              <a:ea typeface="Roboto Condensed Light"/>
              <a:cs typeface="Roboto Condensed Light"/>
              <a:sym typeface="Roboto Condensed Light"/>
            </a:endParaRPr>
          </a:p>
        </p:txBody>
      </p:sp>
      <p:sp>
        <p:nvSpPr>
          <p:cNvPr id="685" name="Google Shape;685;p38"/>
          <p:cNvSpPr txBox="1"/>
          <p:nvPr/>
        </p:nvSpPr>
        <p:spPr>
          <a:xfrm>
            <a:off x="109225" y="3733500"/>
            <a:ext cx="28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Les entreprises de premier cluster recrutent moins les Data scientist</a:t>
            </a:r>
            <a:endParaRPr>
              <a:latin typeface="Roboto Condensed Light"/>
              <a:ea typeface="Roboto Condensed Light"/>
              <a:cs typeface="Roboto Condensed Light"/>
              <a:sym typeface="Roboto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cxnSp>
        <p:nvCxnSpPr>
          <p:cNvPr id="178" name="Google Shape;178;p21"/>
          <p:cNvCxnSpPr/>
          <p:nvPr/>
        </p:nvCxnSpPr>
        <p:spPr>
          <a:xfrm flipH="1">
            <a:off x="1092914" y="792309"/>
            <a:ext cx="36000" cy="355890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50"/>
              </a:srgbClr>
            </a:outerShdw>
          </a:effectLst>
        </p:spPr>
      </p:cxnSp>
      <p:sp>
        <p:nvSpPr>
          <p:cNvPr id="179" name="Google Shape;179;p2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180" name="Google Shape;180;p21"/>
          <p:cNvSpPr txBox="1"/>
          <p:nvPr/>
        </p:nvSpPr>
        <p:spPr>
          <a:xfrm>
            <a:off x="430027" y="-33688"/>
            <a:ext cx="5258400" cy="766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600"/>
              <a:buFont typeface="Roboto Condensed"/>
              <a:buNone/>
            </a:pPr>
            <a:r>
              <a:rPr b="0" i="0" lang="fr" sz="1600" u="none" cap="none" strike="noStrike">
                <a:solidFill>
                  <a:schemeClr val="lt1"/>
                </a:solidFill>
                <a:latin typeface="Roboto Condensed"/>
                <a:ea typeface="Roboto Condensed"/>
                <a:cs typeface="Roboto Condensed"/>
                <a:sym typeface="Roboto Condensed"/>
              </a:rPr>
              <a:t>Plan de travail</a:t>
            </a:r>
            <a:endParaRPr b="0" i="0" sz="1600" u="none" cap="none" strike="noStrike">
              <a:solidFill>
                <a:schemeClr val="lt1"/>
              </a:solidFill>
              <a:latin typeface="Roboto Condensed"/>
              <a:ea typeface="Roboto Condensed"/>
              <a:cs typeface="Roboto Condensed"/>
              <a:sym typeface="Roboto Condensed"/>
            </a:endParaRPr>
          </a:p>
        </p:txBody>
      </p:sp>
      <p:grpSp>
        <p:nvGrpSpPr>
          <p:cNvPr id="181" name="Google Shape;181;p21"/>
          <p:cNvGrpSpPr/>
          <p:nvPr/>
        </p:nvGrpSpPr>
        <p:grpSpPr>
          <a:xfrm>
            <a:off x="91811" y="191014"/>
            <a:ext cx="281176" cy="290248"/>
            <a:chOff x="590250" y="244200"/>
            <a:chExt cx="407975" cy="532175"/>
          </a:xfrm>
        </p:grpSpPr>
        <p:sp>
          <p:nvSpPr>
            <p:cNvPr id="182" name="Google Shape;182;p2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21"/>
          <p:cNvSpPr/>
          <p:nvPr/>
        </p:nvSpPr>
        <p:spPr>
          <a:xfrm>
            <a:off x="1195340" y="793642"/>
            <a:ext cx="43644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9800"/>
              </a:buClr>
              <a:buSzPts val="2000"/>
              <a:buFont typeface="Arial"/>
              <a:buNone/>
            </a:pPr>
            <a:r>
              <a:rPr b="1" i="0" lang="fr" sz="2000" u="none" cap="none" strike="noStrike">
                <a:solidFill>
                  <a:srgbClr val="FF9800"/>
                </a:solidFill>
                <a:latin typeface="Arial"/>
                <a:ea typeface="Arial"/>
                <a:cs typeface="Arial"/>
                <a:sym typeface="Arial"/>
              </a:rPr>
              <a:t>1</a:t>
            </a:r>
            <a:r>
              <a:rPr b="1" i="0" lang="fr" sz="1800" u="none" cap="none" strike="noStrike">
                <a:solidFill>
                  <a:srgbClr val="FF9800"/>
                </a:solidFill>
                <a:latin typeface="Arial"/>
                <a:ea typeface="Arial"/>
                <a:cs typeface="Arial"/>
                <a:sym typeface="Arial"/>
              </a:rPr>
              <a:t>. </a:t>
            </a:r>
            <a:r>
              <a:rPr b="1" i="0" lang="fr" sz="1800" u="none" cap="none" strike="noStrike">
                <a:solidFill>
                  <a:srgbClr val="002060"/>
                </a:solidFill>
                <a:latin typeface="Arial"/>
                <a:ea typeface="Arial"/>
                <a:cs typeface="Arial"/>
                <a:sym typeface="Arial"/>
              </a:rPr>
              <a:t>Introduction.</a:t>
            </a:r>
            <a:endParaRPr b="1" i="0" sz="1800" u="none" cap="none" strike="noStrike">
              <a:solidFill>
                <a:srgbClr val="002060"/>
              </a:solidFill>
              <a:latin typeface="Arial"/>
              <a:ea typeface="Arial"/>
              <a:cs typeface="Arial"/>
              <a:sym typeface="Arial"/>
            </a:endParaRPr>
          </a:p>
        </p:txBody>
      </p:sp>
      <p:sp>
        <p:nvSpPr>
          <p:cNvPr id="197" name="Google Shape;197;p21"/>
          <p:cNvSpPr/>
          <p:nvPr/>
        </p:nvSpPr>
        <p:spPr>
          <a:xfrm>
            <a:off x="1195355" y="1317150"/>
            <a:ext cx="74514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9800"/>
              </a:buClr>
              <a:buSzPts val="2000"/>
              <a:buFont typeface="Arial"/>
              <a:buNone/>
            </a:pPr>
            <a:r>
              <a:rPr b="1" i="0" lang="fr" sz="2000" u="none" cap="none" strike="noStrike">
                <a:solidFill>
                  <a:srgbClr val="FF9800"/>
                </a:solidFill>
                <a:latin typeface="Arial"/>
                <a:ea typeface="Arial"/>
                <a:cs typeface="Arial"/>
                <a:sym typeface="Arial"/>
              </a:rPr>
              <a:t>2</a:t>
            </a:r>
            <a:r>
              <a:rPr b="1" i="0" lang="fr" sz="1800" u="none" cap="none" strike="noStrike">
                <a:solidFill>
                  <a:srgbClr val="FF9800"/>
                </a:solidFill>
                <a:latin typeface="Arial"/>
                <a:ea typeface="Arial"/>
                <a:cs typeface="Arial"/>
                <a:sym typeface="Arial"/>
              </a:rPr>
              <a:t>.</a:t>
            </a:r>
            <a:r>
              <a:rPr b="1" lang="fr" sz="1800">
                <a:solidFill>
                  <a:srgbClr val="FF9800"/>
                </a:solidFill>
              </a:rPr>
              <a:t> </a:t>
            </a:r>
            <a:r>
              <a:rPr b="1" lang="fr" sz="1800">
                <a:solidFill>
                  <a:srgbClr val="002060"/>
                </a:solidFill>
              </a:rPr>
              <a:t>Situation actuelle du marché du travail des métiers de la data</a:t>
            </a:r>
            <a:r>
              <a:rPr b="1" lang="fr" sz="1800">
                <a:solidFill>
                  <a:srgbClr val="002060"/>
                </a:solidFill>
                <a:highlight>
                  <a:schemeClr val="lt1"/>
                </a:highlight>
              </a:rPr>
              <a:t>.</a:t>
            </a:r>
            <a:endParaRPr b="1" i="0" sz="1900" u="none" cap="none" strike="noStrike">
              <a:solidFill>
                <a:srgbClr val="002060"/>
              </a:solidFill>
              <a:latin typeface="Arial"/>
              <a:ea typeface="Arial"/>
              <a:cs typeface="Arial"/>
              <a:sym typeface="Arial"/>
            </a:endParaRPr>
          </a:p>
        </p:txBody>
      </p:sp>
      <p:sp>
        <p:nvSpPr>
          <p:cNvPr id="198" name="Google Shape;198;p21"/>
          <p:cNvSpPr/>
          <p:nvPr/>
        </p:nvSpPr>
        <p:spPr>
          <a:xfrm>
            <a:off x="1128925" y="1935900"/>
            <a:ext cx="8232000" cy="320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9800"/>
              </a:buClr>
              <a:buSzPts val="2000"/>
              <a:buFont typeface="Arial"/>
              <a:buNone/>
            </a:pPr>
            <a:r>
              <a:rPr b="1" lang="fr" sz="2000">
                <a:solidFill>
                  <a:srgbClr val="FF9800"/>
                </a:solidFill>
              </a:rPr>
              <a:t> </a:t>
            </a:r>
            <a:r>
              <a:rPr b="1" i="0" lang="fr" sz="2000" u="none" cap="none" strike="noStrike">
                <a:solidFill>
                  <a:srgbClr val="FF9800"/>
                </a:solidFill>
                <a:latin typeface="Arial"/>
                <a:ea typeface="Arial"/>
                <a:cs typeface="Arial"/>
                <a:sym typeface="Arial"/>
              </a:rPr>
              <a:t>3. </a:t>
            </a:r>
            <a:r>
              <a:rPr b="1" lang="fr" sz="1800">
                <a:solidFill>
                  <a:srgbClr val="002060"/>
                </a:solidFill>
              </a:rPr>
              <a:t>Lien entre le type de profil recherché et les caractéristiques des entreprises.</a:t>
            </a:r>
            <a:endParaRPr b="1" sz="1800">
              <a:solidFill>
                <a:srgbClr val="002060"/>
              </a:solidFill>
              <a:highlight>
                <a:srgbClr val="FFFFFF"/>
              </a:highlight>
            </a:endParaRPr>
          </a:p>
          <a:p>
            <a:pPr indent="0" lvl="0" marL="0" marR="0" rtl="0" algn="l">
              <a:lnSpc>
                <a:spcPct val="100000"/>
              </a:lnSpc>
              <a:spcBef>
                <a:spcPts val="0"/>
              </a:spcBef>
              <a:spcAft>
                <a:spcPts val="0"/>
              </a:spcAft>
              <a:buClr>
                <a:srgbClr val="FF9800"/>
              </a:buClr>
              <a:buSzPts val="2000"/>
              <a:buFont typeface="Arial"/>
              <a:buNone/>
            </a:pPr>
            <a:r>
              <a:t/>
            </a:r>
            <a:endParaRPr b="1" sz="1800">
              <a:solidFill>
                <a:srgbClr val="002060"/>
              </a:solidFill>
              <a:highlight>
                <a:srgbClr val="FFFFFF"/>
              </a:highlight>
            </a:endParaRPr>
          </a:p>
          <a:p>
            <a:pPr indent="0" lvl="0" marL="0" marR="0" rtl="0" algn="l">
              <a:lnSpc>
                <a:spcPct val="100000"/>
              </a:lnSpc>
              <a:spcBef>
                <a:spcPts val="0"/>
              </a:spcBef>
              <a:spcAft>
                <a:spcPts val="0"/>
              </a:spcAft>
              <a:buClr>
                <a:srgbClr val="FF9800"/>
              </a:buClr>
              <a:buSzPts val="2000"/>
              <a:buFont typeface="Arial"/>
              <a:buNone/>
            </a:pPr>
            <a:r>
              <a:rPr b="1" lang="fr" sz="2000">
                <a:solidFill>
                  <a:srgbClr val="FF9800"/>
                </a:solidFill>
              </a:rPr>
              <a:t> 4. </a:t>
            </a:r>
            <a:r>
              <a:rPr b="1" lang="fr" sz="1800">
                <a:solidFill>
                  <a:srgbClr val="002060"/>
                </a:solidFill>
              </a:rPr>
              <a:t>Algorithme de K-means</a:t>
            </a:r>
            <a:r>
              <a:rPr b="1" lang="fr" sz="1800">
                <a:solidFill>
                  <a:srgbClr val="002060"/>
                </a:solidFill>
                <a:highlight>
                  <a:schemeClr val="lt1"/>
                </a:highlight>
              </a:rPr>
              <a:t>. </a:t>
            </a:r>
            <a:endParaRPr b="1" sz="1800">
              <a:solidFill>
                <a:srgbClr val="002060"/>
              </a:solidFill>
              <a:highlight>
                <a:schemeClr val="lt1"/>
              </a:highlight>
            </a:endParaRPr>
          </a:p>
          <a:p>
            <a:pPr indent="0" lvl="0" marL="0" rtl="0" algn="l">
              <a:spcBef>
                <a:spcPts val="0"/>
              </a:spcBef>
              <a:spcAft>
                <a:spcPts val="0"/>
              </a:spcAft>
              <a:buClr>
                <a:srgbClr val="FF9800"/>
              </a:buClr>
              <a:buSzPts val="2000"/>
              <a:buFont typeface="Arial"/>
              <a:buNone/>
            </a:pPr>
            <a:r>
              <a:t/>
            </a:r>
            <a:endParaRPr b="1" sz="1800">
              <a:solidFill>
                <a:srgbClr val="002060"/>
              </a:solidFill>
              <a:highlight>
                <a:schemeClr val="lt1"/>
              </a:highlight>
            </a:endParaRPr>
          </a:p>
          <a:p>
            <a:pPr indent="0" lvl="0" marL="0" rtl="0" algn="l">
              <a:spcBef>
                <a:spcPts val="0"/>
              </a:spcBef>
              <a:spcAft>
                <a:spcPts val="0"/>
              </a:spcAft>
              <a:buClr>
                <a:srgbClr val="FF9800"/>
              </a:buClr>
              <a:buSzPts val="2000"/>
              <a:buFont typeface="Arial"/>
              <a:buNone/>
            </a:pPr>
            <a:r>
              <a:rPr b="1" lang="fr" sz="2000">
                <a:solidFill>
                  <a:srgbClr val="FF9800"/>
                </a:solidFill>
              </a:rPr>
              <a:t> 5. </a:t>
            </a:r>
            <a:r>
              <a:rPr b="1" lang="fr" sz="1800">
                <a:solidFill>
                  <a:srgbClr val="002060"/>
                </a:solidFill>
              </a:rPr>
              <a:t>Classification</a:t>
            </a:r>
            <a:r>
              <a:rPr b="1" lang="fr" sz="1800">
                <a:solidFill>
                  <a:srgbClr val="002060"/>
                </a:solidFill>
                <a:highlight>
                  <a:schemeClr val="lt1"/>
                </a:highlight>
              </a:rPr>
              <a:t> hiérarchique.</a:t>
            </a:r>
            <a:endParaRPr b="1" sz="1800">
              <a:solidFill>
                <a:srgbClr val="002060"/>
              </a:solidFill>
            </a:endParaRPr>
          </a:p>
          <a:p>
            <a:pPr indent="0" lvl="0" marL="0" rtl="0" algn="l">
              <a:spcBef>
                <a:spcPts val="0"/>
              </a:spcBef>
              <a:spcAft>
                <a:spcPts val="0"/>
              </a:spcAft>
              <a:buClr>
                <a:srgbClr val="FF9800"/>
              </a:buClr>
              <a:buSzPts val="2000"/>
              <a:buFont typeface="Arial"/>
              <a:buNone/>
            </a:pPr>
            <a:r>
              <a:t/>
            </a:r>
            <a:endParaRPr b="1" sz="1800">
              <a:solidFill>
                <a:srgbClr val="002060"/>
              </a:solidFill>
            </a:endParaRPr>
          </a:p>
          <a:p>
            <a:pPr indent="0" lvl="0" marL="0" rtl="0" algn="l">
              <a:spcBef>
                <a:spcPts val="0"/>
              </a:spcBef>
              <a:spcAft>
                <a:spcPts val="0"/>
              </a:spcAft>
              <a:buClr>
                <a:srgbClr val="FF9800"/>
              </a:buClr>
              <a:buSzPts val="2000"/>
              <a:buFont typeface="Arial"/>
              <a:buNone/>
            </a:pPr>
            <a:r>
              <a:rPr b="1" lang="fr" sz="2000">
                <a:solidFill>
                  <a:srgbClr val="FF9800"/>
                </a:solidFill>
              </a:rPr>
              <a:t> 6.</a:t>
            </a:r>
            <a:r>
              <a:rPr b="1" lang="fr" sz="1800">
                <a:solidFill>
                  <a:srgbClr val="002060"/>
                </a:solidFill>
              </a:rPr>
              <a:t> Conclusion.</a:t>
            </a:r>
            <a:endParaRPr b="1" sz="1800">
              <a:solidFill>
                <a:srgbClr val="002060"/>
              </a:solidFill>
            </a:endParaRPr>
          </a:p>
          <a:p>
            <a:pPr indent="0" lvl="0" marL="0" rtl="0" algn="l">
              <a:spcBef>
                <a:spcPts val="0"/>
              </a:spcBef>
              <a:spcAft>
                <a:spcPts val="0"/>
              </a:spcAft>
              <a:buClr>
                <a:srgbClr val="FF9800"/>
              </a:buClr>
              <a:buSzPts val="2000"/>
              <a:buFont typeface="Arial"/>
              <a:buNone/>
            </a:pPr>
            <a:r>
              <a:t/>
            </a:r>
            <a:endParaRPr b="1" sz="1800">
              <a:solidFill>
                <a:srgbClr val="002060"/>
              </a:solidFill>
            </a:endParaRPr>
          </a:p>
          <a:p>
            <a:pPr indent="0" lvl="0" marL="0" rtl="0" algn="l">
              <a:spcBef>
                <a:spcPts val="0"/>
              </a:spcBef>
              <a:spcAft>
                <a:spcPts val="0"/>
              </a:spcAft>
              <a:buClr>
                <a:srgbClr val="FF9800"/>
              </a:buClr>
              <a:buSzPts val="2000"/>
              <a:buFont typeface="Arial"/>
              <a:buNone/>
            </a:pPr>
            <a:r>
              <a:t/>
            </a:r>
            <a:endParaRPr b="1" sz="1800">
              <a:solidFill>
                <a:srgbClr val="002060"/>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par>
                          <p:cTn fill="hold">
                            <p:stCondLst>
                              <p:cond delay="502"/>
                            </p:stCondLst>
                            <p:childTnLst>
                              <p:par>
                                <p:cTn fill="hold" nodeType="after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par>
                          <p:cTn fill="hold">
                            <p:stCondLst>
                              <p:cond delay="503"/>
                            </p:stCondLst>
                            <p:childTnLst>
                              <p:par>
                                <p:cTn fill="hold" nodeType="after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par>
                          <p:cTn fill="hold">
                            <p:stCondLst>
                              <p:cond delay="504"/>
                            </p:stCondLst>
                            <p:childTnLst>
                              <p:par>
                                <p:cTn fill="hold" nodeType="after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par>
                          <p:cTn fill="hold">
                            <p:stCondLst>
                              <p:cond delay="505"/>
                            </p:stCondLst>
                            <p:childTnLst>
                              <p:par>
                                <p:cTn fill="hold" nodeType="afterEffect" presetClass="entr" presetID="1"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childTnLst>
                                </p:cTn>
                              </p:par>
                            </p:childTnLst>
                          </p:cTn>
                        </p:par>
                        <p:par>
                          <p:cTn fill="hold">
                            <p:stCondLst>
                              <p:cond delay="506"/>
                            </p:stCondLst>
                            <p:childTnLst>
                              <p:par>
                                <p:cTn fill="hold" nodeType="afterEffect" presetClass="entr" presetID="1"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childTnLst>
                                </p:cTn>
                              </p:par>
                            </p:childTnLst>
                          </p:cTn>
                        </p:par>
                        <p:par>
                          <p:cTn fill="hold">
                            <p:stCondLst>
                              <p:cond delay="507"/>
                            </p:stCondLst>
                            <p:childTnLst>
                              <p:par>
                                <p:cTn fill="hold" nodeType="afterEffect" presetClass="entr" presetID="1"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childTnLst>
                                </p:cTn>
                              </p:par>
                            </p:childTnLst>
                          </p:cTn>
                        </p:par>
                        <p:par>
                          <p:cTn fill="hold">
                            <p:stCondLst>
                              <p:cond delay="508"/>
                            </p:stCondLst>
                            <p:childTnLst>
                              <p:par>
                                <p:cTn fill="hold" nodeType="afterEffect" presetClass="entr" presetID="1" presetSubtype="0">
                                  <p:stCondLst>
                                    <p:cond delay="0"/>
                                  </p:stCondLst>
                                  <p:childTnLst>
                                    <p:set>
                                      <p:cBhvr>
                                        <p:cTn dur="1" fill="hold">
                                          <p:stCondLst>
                                            <p:cond delay="0"/>
                                          </p:stCondLst>
                                        </p:cTn>
                                        <p:tgtEl>
                                          <p:spTgt spid="198">
                                            <p:txEl>
                                              <p:pRg end="6" st="6"/>
                                            </p:txEl>
                                          </p:spTgt>
                                        </p:tgtEl>
                                        <p:attrNameLst>
                                          <p:attrName>style.visibility</p:attrName>
                                        </p:attrNameLst>
                                      </p:cBhvr>
                                      <p:to>
                                        <p:strVal val="visible"/>
                                      </p:to>
                                    </p:set>
                                  </p:childTnLst>
                                </p:cTn>
                              </p:par>
                            </p:childTnLst>
                          </p:cTn>
                        </p:par>
                        <p:par>
                          <p:cTn fill="hold">
                            <p:stCondLst>
                              <p:cond delay="509"/>
                            </p:stCondLst>
                            <p:childTnLst>
                              <p:par>
                                <p:cTn fill="hold" nodeType="afterEffect" presetClass="entr" presetID="1" presetSubtype="0">
                                  <p:stCondLst>
                                    <p:cond delay="0"/>
                                  </p:stCondLst>
                                  <p:childTnLst>
                                    <p:set>
                                      <p:cBhvr>
                                        <p:cTn dur="1" fill="hold">
                                          <p:stCondLst>
                                            <p:cond delay="0"/>
                                          </p:stCondLst>
                                        </p:cTn>
                                        <p:tgtEl>
                                          <p:spTgt spid="198">
                                            <p:txEl>
                                              <p:pRg end="7" st="7"/>
                                            </p:txEl>
                                          </p:spTgt>
                                        </p:tgtEl>
                                        <p:attrNameLst>
                                          <p:attrName>style.visibility</p:attrName>
                                        </p:attrNameLst>
                                      </p:cBhvr>
                                      <p:to>
                                        <p:strVal val="visible"/>
                                      </p:to>
                                    </p:set>
                                  </p:childTnLst>
                                </p:cTn>
                              </p:par>
                            </p:childTnLst>
                          </p:cTn>
                        </p:par>
                        <p:par>
                          <p:cTn fill="hold">
                            <p:stCondLst>
                              <p:cond delay="510"/>
                            </p:stCondLst>
                            <p:childTnLst>
                              <p:par>
                                <p:cTn fill="hold" nodeType="afterEffect" presetClass="entr" presetID="1" presetSubtype="0">
                                  <p:stCondLst>
                                    <p:cond delay="0"/>
                                  </p:stCondLst>
                                  <p:childTnLst>
                                    <p:set>
                                      <p:cBhvr>
                                        <p:cTn dur="1" fill="hold">
                                          <p:stCondLst>
                                            <p:cond delay="0"/>
                                          </p:stCondLst>
                                        </p:cTn>
                                        <p:tgtEl>
                                          <p:spTgt spid="19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39"/>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691" name="Google Shape;691;p39"/>
          <p:cNvSpPr txBox="1"/>
          <p:nvPr>
            <p:ph type="title"/>
          </p:nvPr>
        </p:nvSpPr>
        <p:spPr>
          <a:xfrm>
            <a:off x="690350" y="392588"/>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Conclusion </a:t>
            </a:r>
            <a:r>
              <a:rPr lang="fr"/>
              <a:t>:</a:t>
            </a:r>
            <a:endParaRPr/>
          </a:p>
        </p:txBody>
      </p:sp>
      <p:sp>
        <p:nvSpPr>
          <p:cNvPr id="692" name="Google Shape;692;p39"/>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grpSp>
        <p:nvGrpSpPr>
          <p:cNvPr id="693" name="Google Shape;693;p39"/>
          <p:cNvGrpSpPr/>
          <p:nvPr/>
        </p:nvGrpSpPr>
        <p:grpSpPr>
          <a:xfrm>
            <a:off x="311691" y="610574"/>
            <a:ext cx="330270" cy="330251"/>
            <a:chOff x="1923675" y="1633650"/>
            <a:chExt cx="436000" cy="435975"/>
          </a:xfrm>
        </p:grpSpPr>
        <p:sp>
          <p:nvSpPr>
            <p:cNvPr id="694" name="Google Shape;694;p3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0" name="Google Shape;700;p39"/>
          <p:cNvGrpSpPr/>
          <p:nvPr/>
        </p:nvGrpSpPr>
        <p:grpSpPr>
          <a:xfrm>
            <a:off x="334884" y="2128888"/>
            <a:ext cx="333016" cy="333016"/>
            <a:chOff x="2594050" y="1631825"/>
            <a:chExt cx="439625" cy="439625"/>
          </a:xfrm>
        </p:grpSpPr>
        <p:sp>
          <p:nvSpPr>
            <p:cNvPr id="701" name="Google Shape;701;p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5" name="Google Shape;705;p39"/>
          <p:cNvGrpSpPr/>
          <p:nvPr/>
        </p:nvGrpSpPr>
        <p:grpSpPr>
          <a:xfrm>
            <a:off x="334884" y="2698301"/>
            <a:ext cx="333016" cy="333016"/>
            <a:chOff x="2594050" y="1631825"/>
            <a:chExt cx="439625" cy="439625"/>
          </a:xfrm>
        </p:grpSpPr>
        <p:sp>
          <p:nvSpPr>
            <p:cNvPr id="706" name="Google Shape;706;p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0" name="Google Shape;710;p39"/>
          <p:cNvGrpSpPr/>
          <p:nvPr/>
        </p:nvGrpSpPr>
        <p:grpSpPr>
          <a:xfrm>
            <a:off x="310321" y="3246413"/>
            <a:ext cx="333016" cy="333016"/>
            <a:chOff x="2594050" y="1631825"/>
            <a:chExt cx="439625" cy="439625"/>
          </a:xfrm>
        </p:grpSpPr>
        <p:sp>
          <p:nvSpPr>
            <p:cNvPr id="711" name="Google Shape;711;p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9"/>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39"/>
          <p:cNvSpPr txBox="1"/>
          <p:nvPr/>
        </p:nvSpPr>
        <p:spPr>
          <a:xfrm>
            <a:off x="74150" y="1492300"/>
            <a:ext cx="6365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a:solidFill>
                  <a:schemeClr val="dk1"/>
                </a:solidFill>
                <a:highlight>
                  <a:srgbClr val="FFFFFF"/>
                </a:highlight>
                <a:latin typeface="Georgia"/>
                <a:ea typeface="Georgia"/>
                <a:cs typeface="Georgia"/>
                <a:sym typeface="Georgia"/>
              </a:rPr>
              <a:t> On peut conclure que:</a:t>
            </a:r>
            <a:endParaRPr sz="1600">
              <a:solidFill>
                <a:schemeClr val="dk1"/>
              </a:solidFill>
              <a:latin typeface="Georgia"/>
              <a:ea typeface="Georgia"/>
              <a:cs typeface="Georgia"/>
              <a:sym typeface="Georgia"/>
            </a:endParaRPr>
          </a:p>
        </p:txBody>
      </p:sp>
      <p:sp>
        <p:nvSpPr>
          <p:cNvPr id="716" name="Google Shape;716;p39"/>
          <p:cNvSpPr txBox="1"/>
          <p:nvPr/>
        </p:nvSpPr>
        <p:spPr>
          <a:xfrm>
            <a:off x="814400" y="189667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17" name="Google Shape;717;p39"/>
          <p:cNvSpPr txBox="1"/>
          <p:nvPr/>
        </p:nvSpPr>
        <p:spPr>
          <a:xfrm>
            <a:off x="641950" y="2032025"/>
            <a:ext cx="8761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a:solidFill>
                  <a:schemeClr val="dk1"/>
                </a:solidFill>
                <a:highlight>
                  <a:srgbClr val="FFFFFF"/>
                </a:highlight>
                <a:latin typeface="Georgia"/>
                <a:ea typeface="Georgia"/>
                <a:cs typeface="Georgia"/>
                <a:sym typeface="Georgia"/>
              </a:rPr>
              <a:t>   </a:t>
            </a:r>
            <a:r>
              <a:rPr lang="fr">
                <a:solidFill>
                  <a:schemeClr val="dk1"/>
                </a:solidFill>
                <a:latin typeface="Georgia"/>
                <a:ea typeface="Georgia"/>
                <a:cs typeface="Georgia"/>
                <a:sym typeface="Georgia"/>
              </a:rPr>
              <a:t>L’offre des postes entre les Data Analysts, Data Scientists et Data Engineers est relativement équilibrée.</a:t>
            </a:r>
            <a:r>
              <a:rPr lang="fr">
                <a:solidFill>
                  <a:srgbClr val="333333"/>
                </a:solidFill>
                <a:highlight>
                  <a:srgbClr val="FFFFFF"/>
                </a:highlight>
                <a:latin typeface="Georgia"/>
                <a:ea typeface="Georgia"/>
                <a:cs typeface="Georgia"/>
                <a:sym typeface="Georgia"/>
              </a:rPr>
              <a:t> </a:t>
            </a:r>
            <a:endParaRPr>
              <a:latin typeface="Georgia"/>
              <a:ea typeface="Georgia"/>
              <a:cs typeface="Georgia"/>
              <a:sym typeface="Georgia"/>
            </a:endParaRPr>
          </a:p>
        </p:txBody>
      </p:sp>
      <p:sp>
        <p:nvSpPr>
          <p:cNvPr id="718" name="Google Shape;718;p39"/>
          <p:cNvSpPr txBox="1"/>
          <p:nvPr/>
        </p:nvSpPr>
        <p:spPr>
          <a:xfrm>
            <a:off x="747225" y="2571750"/>
            <a:ext cx="826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highlight>
                  <a:schemeClr val="lt1"/>
                </a:highlight>
                <a:latin typeface="Georgia"/>
                <a:ea typeface="Georgia"/>
                <a:cs typeface="Georgia"/>
                <a:sym typeface="Georgia"/>
              </a:rPr>
              <a:t> Les petites entreprises embauchent majoritairement des Data Analysts (</a:t>
            </a:r>
            <a:r>
              <a:rPr lang="fr">
                <a:solidFill>
                  <a:schemeClr val="dk1"/>
                </a:solidFill>
                <a:highlight>
                  <a:schemeClr val="lt1"/>
                </a:highlight>
                <a:latin typeface="Times New Roman"/>
                <a:ea typeface="Times New Roman"/>
                <a:cs typeface="Times New Roman"/>
                <a:sym typeface="Times New Roman"/>
              </a:rPr>
              <a:t>38</a:t>
            </a:r>
            <a:r>
              <a:rPr lang="fr">
                <a:solidFill>
                  <a:schemeClr val="dk1"/>
                </a:solidFill>
                <a:highlight>
                  <a:schemeClr val="lt1"/>
                </a:highlight>
                <a:latin typeface="Georgia"/>
                <a:ea typeface="Georgia"/>
                <a:cs typeface="Georgia"/>
                <a:sym typeface="Georgia"/>
              </a:rPr>
              <a:t>%) , les moyennes entreprises des Data Scientists (</a:t>
            </a:r>
            <a:r>
              <a:rPr lang="fr">
                <a:solidFill>
                  <a:schemeClr val="dk1"/>
                </a:solidFill>
                <a:highlight>
                  <a:schemeClr val="lt1"/>
                </a:highlight>
                <a:latin typeface="Times New Roman"/>
                <a:ea typeface="Times New Roman"/>
                <a:cs typeface="Times New Roman"/>
                <a:sym typeface="Times New Roman"/>
              </a:rPr>
              <a:t>44</a:t>
            </a:r>
            <a:r>
              <a:rPr lang="fr">
                <a:solidFill>
                  <a:schemeClr val="dk1"/>
                </a:solidFill>
                <a:highlight>
                  <a:schemeClr val="lt1"/>
                </a:highlight>
                <a:latin typeface="Georgia"/>
                <a:ea typeface="Georgia"/>
                <a:cs typeface="Georgia"/>
                <a:sym typeface="Georgia"/>
              </a:rPr>
              <a:t>%), les grandes entreprises des Data Engineers (</a:t>
            </a:r>
            <a:r>
              <a:rPr lang="fr">
                <a:solidFill>
                  <a:schemeClr val="dk1"/>
                </a:solidFill>
                <a:highlight>
                  <a:schemeClr val="lt1"/>
                </a:highlight>
                <a:latin typeface="Times New Roman"/>
                <a:ea typeface="Times New Roman"/>
                <a:cs typeface="Times New Roman"/>
                <a:sym typeface="Times New Roman"/>
              </a:rPr>
              <a:t>36</a:t>
            </a:r>
            <a:r>
              <a:rPr lang="fr">
                <a:solidFill>
                  <a:schemeClr val="dk1"/>
                </a:solidFill>
                <a:highlight>
                  <a:schemeClr val="lt1"/>
                </a:highlight>
                <a:latin typeface="Georgia"/>
                <a:ea typeface="Georgia"/>
                <a:cs typeface="Georgia"/>
                <a:sym typeface="Georgia"/>
              </a:rPr>
              <a:t>%)</a:t>
            </a:r>
            <a:r>
              <a:rPr lang="fr">
                <a:solidFill>
                  <a:srgbClr val="333333"/>
                </a:solidFill>
                <a:highlight>
                  <a:srgbClr val="FFFFFF"/>
                </a:highlight>
                <a:latin typeface="Georgia"/>
                <a:ea typeface="Georgia"/>
                <a:cs typeface="Georgia"/>
                <a:sym typeface="Georgia"/>
              </a:rPr>
              <a:t>.</a:t>
            </a:r>
            <a:endParaRPr>
              <a:latin typeface="Georgia"/>
              <a:ea typeface="Georgia"/>
              <a:cs typeface="Georgia"/>
              <a:sym typeface="Georgia"/>
            </a:endParaRPr>
          </a:p>
        </p:txBody>
      </p:sp>
      <p:sp>
        <p:nvSpPr>
          <p:cNvPr id="719" name="Google Shape;719;p39"/>
          <p:cNvSpPr txBox="1"/>
          <p:nvPr/>
        </p:nvSpPr>
        <p:spPr>
          <a:xfrm>
            <a:off x="667900" y="3128975"/>
            <a:ext cx="6326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a:solidFill>
                  <a:schemeClr val="dk1"/>
                </a:solidFill>
                <a:highlight>
                  <a:srgbClr val="FFFFFF"/>
                </a:highlight>
                <a:latin typeface="Georgia"/>
                <a:ea typeface="Georgia"/>
                <a:cs typeface="Georgia"/>
                <a:sym typeface="Georgia"/>
              </a:rPr>
              <a:t>   </a:t>
            </a:r>
            <a:r>
              <a:rPr lang="fr">
                <a:solidFill>
                  <a:srgbClr val="333333"/>
                </a:solidFill>
                <a:highlight>
                  <a:srgbClr val="FFFFFF"/>
                </a:highlight>
                <a:latin typeface="Georgia"/>
                <a:ea typeface="Georgia"/>
                <a:cs typeface="Georgia"/>
                <a:sym typeface="Georgia"/>
              </a:rPr>
              <a:t>. </a:t>
            </a:r>
            <a:endParaRPr sz="1600">
              <a:latin typeface="Georgia"/>
              <a:ea typeface="Georgia"/>
              <a:cs typeface="Georgia"/>
              <a:sym typeface="Georgia"/>
            </a:endParaRPr>
          </a:p>
        </p:txBody>
      </p:sp>
      <p:sp>
        <p:nvSpPr>
          <p:cNvPr id="720" name="Google Shape;720;p39"/>
          <p:cNvSpPr txBox="1"/>
          <p:nvPr/>
        </p:nvSpPr>
        <p:spPr>
          <a:xfrm>
            <a:off x="334875" y="4021450"/>
            <a:ext cx="7300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4292F"/>
                </a:solidFill>
                <a:highlight>
                  <a:srgbClr val="FFFFFF"/>
                </a:highlight>
                <a:latin typeface="Georgia"/>
                <a:ea typeface="Georgia"/>
                <a:cs typeface="Georgia"/>
                <a:sym typeface="Georgia"/>
              </a:rPr>
              <a:t>Le rapport de ce projet est disponible en format pdf et un dashboard a été </a:t>
            </a:r>
            <a:r>
              <a:rPr lang="fr" sz="1300">
                <a:solidFill>
                  <a:srgbClr val="24292F"/>
                </a:solidFill>
                <a:highlight>
                  <a:srgbClr val="FFFFFF"/>
                </a:highlight>
                <a:latin typeface="Georgia"/>
                <a:ea typeface="Georgia"/>
                <a:cs typeface="Georgia"/>
                <a:sym typeface="Georgia"/>
              </a:rPr>
              <a:t>créé</a:t>
            </a:r>
            <a:r>
              <a:rPr lang="fr" sz="1300">
                <a:solidFill>
                  <a:srgbClr val="24292F"/>
                </a:solidFill>
                <a:highlight>
                  <a:srgbClr val="FFFFFF"/>
                </a:highlight>
                <a:latin typeface="Georgia"/>
                <a:ea typeface="Georgia"/>
                <a:cs typeface="Georgia"/>
                <a:sym typeface="Georgia"/>
              </a:rPr>
              <a:t> avec les différentes variables utilisées pour la réalisation de l'étude</a:t>
            </a:r>
            <a:r>
              <a:rPr lang="fr" sz="1200">
                <a:solidFill>
                  <a:srgbClr val="24292F"/>
                </a:solidFill>
                <a:highlight>
                  <a:srgbClr val="FFFFFF"/>
                </a:highlight>
              </a:rPr>
              <a:t>: </a:t>
            </a:r>
            <a:r>
              <a:rPr lang="fr" sz="1100" u="sng">
                <a:solidFill>
                  <a:schemeClr val="hlink"/>
                </a:solidFill>
                <a:hlinkClick r:id="rId3"/>
              </a:rPr>
              <a:t>projet8 | Tableau Public</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0"/>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726" name="Google Shape;726;p40"/>
          <p:cNvSpPr txBox="1"/>
          <p:nvPr>
            <p:ph type="title"/>
          </p:nvPr>
        </p:nvSpPr>
        <p:spPr>
          <a:xfrm>
            <a:off x="690350" y="392588"/>
            <a:ext cx="5597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solidFill>
                  <a:schemeClr val="lt1"/>
                </a:solidFill>
              </a:rPr>
              <a:t>Conclusion</a:t>
            </a:r>
            <a:r>
              <a:rPr lang="fr"/>
              <a:t>:</a:t>
            </a:r>
            <a:endParaRPr/>
          </a:p>
        </p:txBody>
      </p:sp>
      <p:sp>
        <p:nvSpPr>
          <p:cNvPr id="727" name="Google Shape;727;p40"/>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grpSp>
        <p:nvGrpSpPr>
          <p:cNvPr id="728" name="Google Shape;728;p40"/>
          <p:cNvGrpSpPr/>
          <p:nvPr/>
        </p:nvGrpSpPr>
        <p:grpSpPr>
          <a:xfrm>
            <a:off x="311691" y="610574"/>
            <a:ext cx="330270" cy="330251"/>
            <a:chOff x="1923675" y="1633650"/>
            <a:chExt cx="436000" cy="435975"/>
          </a:xfrm>
        </p:grpSpPr>
        <p:sp>
          <p:nvSpPr>
            <p:cNvPr id="729" name="Google Shape;729;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5" name="Google Shape;735;p40"/>
          <p:cNvSpPr txBox="1"/>
          <p:nvPr/>
        </p:nvSpPr>
        <p:spPr>
          <a:xfrm>
            <a:off x="814400" y="189667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36" name="Google Shape;736;p40"/>
          <p:cNvSpPr txBox="1"/>
          <p:nvPr/>
        </p:nvSpPr>
        <p:spPr>
          <a:xfrm>
            <a:off x="255450" y="1469550"/>
            <a:ext cx="7300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4292F"/>
                </a:solidFill>
                <a:highlight>
                  <a:srgbClr val="FFFFFF"/>
                </a:highlight>
                <a:latin typeface="Georgia"/>
                <a:ea typeface="Georgia"/>
                <a:cs typeface="Georgia"/>
                <a:sym typeface="Georgia"/>
              </a:rPr>
              <a:t>Le rapport de ce projet est disponible en format pdf</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742" name="Google Shape;742;p41"/>
          <p:cNvSpPr txBox="1"/>
          <p:nvPr>
            <p:ph type="title"/>
          </p:nvPr>
        </p:nvSpPr>
        <p:spPr>
          <a:xfrm>
            <a:off x="690350" y="392588"/>
            <a:ext cx="5597400" cy="7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fr">
                <a:solidFill>
                  <a:schemeClr val="lt1"/>
                </a:solidFill>
              </a:rPr>
              <a:t>Rapport :</a:t>
            </a:r>
            <a:endParaRPr/>
          </a:p>
        </p:txBody>
      </p:sp>
      <p:sp>
        <p:nvSpPr>
          <p:cNvPr id="743" name="Google Shape;743;p41"/>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grpSp>
        <p:nvGrpSpPr>
          <p:cNvPr id="744" name="Google Shape;744;p41"/>
          <p:cNvGrpSpPr/>
          <p:nvPr/>
        </p:nvGrpSpPr>
        <p:grpSpPr>
          <a:xfrm>
            <a:off x="311691" y="610574"/>
            <a:ext cx="330270" cy="330251"/>
            <a:chOff x="1923675" y="1633650"/>
            <a:chExt cx="436000" cy="435975"/>
          </a:xfrm>
        </p:grpSpPr>
        <p:sp>
          <p:nvSpPr>
            <p:cNvPr id="745" name="Google Shape;745;p4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1" name="Google Shape;751;p41"/>
          <p:cNvSpPr txBox="1"/>
          <p:nvPr/>
        </p:nvSpPr>
        <p:spPr>
          <a:xfrm>
            <a:off x="814400" y="189667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52" name="Google Shape;752;p41"/>
          <p:cNvSpPr txBox="1"/>
          <p:nvPr/>
        </p:nvSpPr>
        <p:spPr>
          <a:xfrm>
            <a:off x="334875" y="4021450"/>
            <a:ext cx="730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300">
                <a:solidFill>
                  <a:srgbClr val="24292F"/>
                </a:solidFill>
                <a:highlight>
                  <a:srgbClr val="FFFFFF"/>
                </a:highlight>
                <a:latin typeface="Georgia"/>
                <a:ea typeface="Georgia"/>
                <a:cs typeface="Georgia"/>
                <a:sym typeface="Georgia"/>
              </a:rPr>
              <a:t>un dashboard a été créé avec les différentes variables utilisées pour la réalisation de l'étude</a:t>
            </a:r>
            <a:r>
              <a:rPr lang="fr" sz="1200">
                <a:solidFill>
                  <a:srgbClr val="24292F"/>
                </a:solidFill>
                <a:highlight>
                  <a:srgbClr val="FFFFFF"/>
                </a:highlight>
              </a:rPr>
              <a:t>:</a:t>
            </a:r>
            <a:r>
              <a:rPr lang="fr" sz="1100" u="sng">
                <a:solidFill>
                  <a:schemeClr val="hlink"/>
                </a:solidFill>
                <a:hlinkClick r:id="rId3"/>
              </a:rPr>
              <a:t>projet8 | Tableau Public</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4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758" name="Google Shape;758;p42"/>
          <p:cNvSpPr txBox="1"/>
          <p:nvPr>
            <p:ph type="title"/>
          </p:nvPr>
        </p:nvSpPr>
        <p:spPr>
          <a:xfrm>
            <a:off x="690350" y="392588"/>
            <a:ext cx="5597400" cy="7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fr">
                <a:solidFill>
                  <a:schemeClr val="lt1"/>
                </a:solidFill>
              </a:rPr>
              <a:t>Merci pour votre attention </a:t>
            </a:r>
            <a:endParaRPr/>
          </a:p>
        </p:txBody>
      </p:sp>
      <p:sp>
        <p:nvSpPr>
          <p:cNvPr id="759" name="Google Shape;759;p42"/>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60" name="Google Shape;760;p42"/>
          <p:cNvSpPr txBox="1"/>
          <p:nvPr/>
        </p:nvSpPr>
        <p:spPr>
          <a:xfrm>
            <a:off x="814400" y="189667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
        <p:nvSpPr>
          <p:cNvPr id="761" name="Google Shape;761;p42"/>
          <p:cNvSpPr/>
          <p:nvPr/>
        </p:nvSpPr>
        <p:spPr>
          <a:xfrm>
            <a:off x="434477" y="634095"/>
            <a:ext cx="315499" cy="283210"/>
          </a:xfrm>
          <a:custGeom>
            <a:rect b="b" l="l" r="r" t="t"/>
            <a:pathLst>
              <a:path extrusionOk="0" fill="none" h="14955" w="1666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42"/>
          <p:cNvSpPr txBox="1"/>
          <p:nvPr/>
        </p:nvSpPr>
        <p:spPr>
          <a:xfrm>
            <a:off x="2445550" y="2017650"/>
            <a:ext cx="3887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 sz="6000">
                <a:solidFill>
                  <a:srgbClr val="FF9800"/>
                </a:solidFill>
                <a:latin typeface="Roboto Condensed"/>
                <a:ea typeface="Roboto Condensed"/>
                <a:cs typeface="Roboto Condensed"/>
                <a:sym typeface="Roboto Condensed"/>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204" name="Google Shape;204;p22"/>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t>Introduction : </a:t>
            </a:r>
            <a:endParaRPr/>
          </a:p>
        </p:txBody>
      </p:sp>
      <p:grpSp>
        <p:nvGrpSpPr>
          <p:cNvPr id="205" name="Google Shape;205;p22"/>
          <p:cNvGrpSpPr/>
          <p:nvPr/>
        </p:nvGrpSpPr>
        <p:grpSpPr>
          <a:xfrm>
            <a:off x="375966" y="610549"/>
            <a:ext cx="330270" cy="330251"/>
            <a:chOff x="1923675" y="1633650"/>
            <a:chExt cx="436000" cy="435975"/>
          </a:xfrm>
        </p:grpSpPr>
        <p:sp>
          <p:nvSpPr>
            <p:cNvPr id="206" name="Google Shape;206;p2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22"/>
          <p:cNvSpPr/>
          <p:nvPr/>
        </p:nvSpPr>
        <p:spPr>
          <a:xfrm>
            <a:off x="852625" y="1767150"/>
            <a:ext cx="6900300" cy="2350500"/>
          </a:xfrm>
          <a:prstGeom prst="rect">
            <a:avLst/>
          </a:prstGeom>
          <a:solidFill>
            <a:srgbClr val="FFFFFF"/>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3" name="Google Shape;213;p22"/>
          <p:cNvSpPr txBox="1"/>
          <p:nvPr/>
        </p:nvSpPr>
        <p:spPr>
          <a:xfrm>
            <a:off x="902075" y="1880675"/>
            <a:ext cx="6850800" cy="309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200">
                <a:solidFill>
                  <a:schemeClr val="dk1"/>
                </a:solidFill>
                <a:latin typeface="Times New Roman"/>
                <a:ea typeface="Times New Roman"/>
                <a:cs typeface="Times New Roman"/>
                <a:sym typeface="Times New Roman"/>
              </a:rPr>
              <a:t> </a:t>
            </a:r>
            <a:r>
              <a:rPr lang="fr">
                <a:solidFill>
                  <a:schemeClr val="dk1"/>
                </a:solidFill>
                <a:latin typeface="Georgia"/>
                <a:ea typeface="Georgia"/>
                <a:cs typeface="Georgia"/>
                <a:sym typeface="Georgia"/>
              </a:rPr>
              <a:t>Le traitement des données nécessite diverses compétences distinctes qui forment des métiers bien spécifiques et complémentaires.</a:t>
            </a:r>
            <a:r>
              <a:rPr lang="fr" sz="1300">
                <a:solidFill>
                  <a:schemeClr val="dk1"/>
                </a:solidFill>
                <a:latin typeface="Times New Roman"/>
                <a:ea typeface="Times New Roman"/>
                <a:cs typeface="Times New Roman"/>
                <a:sym typeface="Times New Roman"/>
              </a:rPr>
              <a:t> </a:t>
            </a:r>
            <a:r>
              <a:rPr lang="fr">
                <a:solidFill>
                  <a:schemeClr val="dk1"/>
                </a:solidFill>
                <a:latin typeface="Georgia"/>
                <a:ea typeface="Georgia"/>
                <a:cs typeface="Georgia"/>
                <a:sym typeface="Georgia"/>
              </a:rPr>
              <a:t>En effet le travail des données comporte des débouchées variées telles que data analyst, data scientist et data engineer.</a:t>
            </a:r>
            <a:endParaRPr>
              <a:solidFill>
                <a:schemeClr val="dk1"/>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Les entreprises traitant leurs données peuvent employer l’une ou l’autre de ces fonctions selon des spécificités propres à chacune d’entre elles.</a:t>
            </a:r>
            <a:endParaRPr>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b="1">
              <a:latin typeface="Roboto Condensed"/>
              <a:ea typeface="Roboto Condensed"/>
              <a:cs typeface="Roboto Condensed"/>
              <a:sym typeface="Roboto Condensed"/>
            </a:endParaRPr>
          </a:p>
          <a:p>
            <a:pPr indent="0" lvl="0" marL="0" rtl="0" algn="l">
              <a:spcBef>
                <a:spcPts val="0"/>
              </a:spcBef>
              <a:spcAft>
                <a:spcPts val="0"/>
              </a:spcAft>
              <a:buNone/>
            </a:pPr>
            <a:r>
              <a:t/>
            </a:r>
            <a:endParaRPr b="1">
              <a:latin typeface="Roboto Condensed"/>
              <a:ea typeface="Roboto Condensed"/>
              <a:cs typeface="Roboto Condensed"/>
              <a:sym typeface="Roboto Condensed"/>
            </a:endParaRPr>
          </a:p>
          <a:p>
            <a:pPr indent="0" lvl="0" marL="457200" rtl="0" algn="l">
              <a:spcBef>
                <a:spcPts val="0"/>
              </a:spcBef>
              <a:spcAft>
                <a:spcPts val="0"/>
              </a:spcAft>
              <a:buNone/>
            </a:pPr>
            <a:r>
              <a:t/>
            </a:r>
            <a:endParaRPr b="1">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219" name="Google Shape;219;p23"/>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t>Problématique:</a:t>
            </a:r>
            <a:endParaRPr/>
          </a:p>
        </p:txBody>
      </p:sp>
      <p:grpSp>
        <p:nvGrpSpPr>
          <p:cNvPr id="220" name="Google Shape;220;p23"/>
          <p:cNvGrpSpPr/>
          <p:nvPr/>
        </p:nvGrpSpPr>
        <p:grpSpPr>
          <a:xfrm>
            <a:off x="496636" y="631305"/>
            <a:ext cx="288740" cy="288740"/>
            <a:chOff x="2623275" y="2333250"/>
            <a:chExt cx="381175" cy="381175"/>
          </a:xfrm>
        </p:grpSpPr>
        <p:sp>
          <p:nvSpPr>
            <p:cNvPr id="221" name="Google Shape;221;p23"/>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3"/>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3"/>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3"/>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23"/>
          <p:cNvGrpSpPr/>
          <p:nvPr/>
        </p:nvGrpSpPr>
        <p:grpSpPr>
          <a:xfrm>
            <a:off x="976607" y="4347760"/>
            <a:ext cx="288740" cy="288740"/>
            <a:chOff x="2623275" y="2333250"/>
            <a:chExt cx="381175" cy="381175"/>
          </a:xfrm>
        </p:grpSpPr>
        <p:sp>
          <p:nvSpPr>
            <p:cNvPr id="226" name="Google Shape;226;p23"/>
            <p:cNvSpPr/>
            <p:nvPr/>
          </p:nvSpPr>
          <p:spPr>
            <a:xfrm>
              <a:off x="2623275" y="2333250"/>
              <a:ext cx="381175" cy="381175"/>
            </a:xfrm>
            <a:custGeom>
              <a:rect b="b" l="l" r="r" t="t"/>
              <a:pathLst>
                <a:path extrusionOk="0" fill="none" h="15247" w="15247">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a:off x="2869875" y="2503125"/>
              <a:ext cx="43875" cy="47525"/>
            </a:xfrm>
            <a:custGeom>
              <a:rect b="b" l="l" r="r" t="t"/>
              <a:pathLst>
                <a:path extrusionOk="0" fill="none" h="1901" w="1755">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3"/>
            <p:cNvSpPr/>
            <p:nvPr/>
          </p:nvSpPr>
          <p:spPr>
            <a:xfrm>
              <a:off x="2714000" y="2503125"/>
              <a:ext cx="43875" cy="47525"/>
            </a:xfrm>
            <a:custGeom>
              <a:rect b="b" l="l" r="r" t="t"/>
              <a:pathLst>
                <a:path extrusionOk="0" fill="none" h="1901" w="1755">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3"/>
            <p:cNvSpPr/>
            <p:nvPr/>
          </p:nvSpPr>
          <p:spPr>
            <a:xfrm>
              <a:off x="2810200" y="2595675"/>
              <a:ext cx="99875" cy="31075"/>
            </a:xfrm>
            <a:custGeom>
              <a:rect b="b" l="l" r="r" t="t"/>
              <a:pathLst>
                <a:path extrusionOk="0" fill="none" h="1243" w="3995">
                  <a:moveTo>
                    <a:pt x="1" y="1242"/>
                  </a:moveTo>
                  <a:lnTo>
                    <a:pt x="399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23"/>
          <p:cNvSpPr/>
          <p:nvPr/>
        </p:nvSpPr>
        <p:spPr>
          <a:xfrm>
            <a:off x="565360" y="1287455"/>
            <a:ext cx="6794100" cy="2561400"/>
          </a:xfrm>
          <a:prstGeom prst="cloudCallout">
            <a:avLst>
              <a:gd fmla="val -33817" name="adj1"/>
              <a:gd fmla="val 72924" name="adj2"/>
            </a:avLst>
          </a:prstGeom>
          <a:solidFill>
            <a:srgbClr val="FF98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2000"/>
              <a:buFont typeface="Arial"/>
              <a:buNone/>
            </a:pPr>
            <a:r>
              <a:rPr b="1" lang="fr" sz="2000">
                <a:solidFill>
                  <a:schemeClr val="lt1"/>
                </a:solidFill>
              </a:rPr>
              <a:t>Quelles sont les caractéristiques d’entreprise correspondant le mieux au métier de la data?</a:t>
            </a:r>
            <a:r>
              <a:rPr b="1" i="0" lang="fr" sz="2000" u="none" cap="none" strike="noStrike">
                <a:solidFill>
                  <a:schemeClr val="lt1"/>
                </a:solidFill>
              </a:rPr>
              <a:t> </a:t>
            </a:r>
            <a:endParaRPr b="1" i="0" sz="2000" u="none" cap="none" strike="noStrike">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2" presetSubtype="8">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236" name="Google Shape;236;p24"/>
          <p:cNvSpPr txBox="1"/>
          <p:nvPr>
            <p:ph type="title"/>
          </p:nvPr>
        </p:nvSpPr>
        <p:spPr>
          <a:xfrm>
            <a:off x="814275" y="392575"/>
            <a:ext cx="57909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sz="1800">
                <a:solidFill>
                  <a:schemeClr val="lt1"/>
                </a:solidFill>
              </a:rPr>
              <a:t>Situation actuelle du marché du travail des métiers de la data</a:t>
            </a:r>
            <a:endParaRPr sz="1800">
              <a:solidFill>
                <a:schemeClr val="lt1"/>
              </a:solidFill>
            </a:endParaRPr>
          </a:p>
        </p:txBody>
      </p:sp>
      <p:sp>
        <p:nvSpPr>
          <p:cNvPr id="237" name="Google Shape;237;p24"/>
          <p:cNvSpPr txBox="1"/>
          <p:nvPr/>
        </p:nvSpPr>
        <p:spPr>
          <a:xfrm>
            <a:off x="0" y="1373650"/>
            <a:ext cx="3391800" cy="76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latin typeface="Georgia"/>
                <a:ea typeface="Georgia"/>
                <a:cs typeface="Georgia"/>
                <a:sym typeface="Georgia"/>
              </a:rPr>
              <a:t>Base de données 1</a:t>
            </a:r>
            <a:endParaRPr>
              <a:latin typeface="Georgia"/>
              <a:ea typeface="Georgia"/>
              <a:cs typeface="Georgia"/>
              <a:sym typeface="Georgia"/>
            </a:endParaRPr>
          </a:p>
          <a:p>
            <a:pPr indent="0" lvl="0" marL="0" marR="0" rtl="0" algn="l">
              <a:lnSpc>
                <a:spcPct val="100000"/>
              </a:lnSpc>
              <a:spcBef>
                <a:spcPts val="0"/>
              </a:spcBef>
              <a:spcAft>
                <a:spcPts val="0"/>
              </a:spcAft>
              <a:buClr>
                <a:srgbClr val="FFFFFF"/>
              </a:buClr>
              <a:buSzPts val="2000"/>
              <a:buFont typeface="Roboto Condensed"/>
              <a:buNone/>
            </a:pPr>
            <a:r>
              <a:t/>
            </a:r>
            <a:endParaRPr sz="1500">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FFFFFF"/>
              </a:buClr>
              <a:buSzPts val="2000"/>
              <a:buFont typeface="Roboto Condensed"/>
              <a:buNone/>
            </a:pPr>
            <a:r>
              <a:t/>
            </a:r>
            <a:endParaRPr sz="1500">
              <a:solidFill>
                <a:schemeClr val="dk1"/>
              </a:solidFill>
              <a:latin typeface="Georgia"/>
              <a:ea typeface="Georgia"/>
              <a:cs typeface="Georgia"/>
              <a:sym typeface="Georgia"/>
            </a:endParaRPr>
          </a:p>
        </p:txBody>
      </p:sp>
      <p:sp>
        <p:nvSpPr>
          <p:cNvPr id="238" name="Google Shape;238;p24"/>
          <p:cNvSpPr txBox="1"/>
          <p:nvPr/>
        </p:nvSpPr>
        <p:spPr>
          <a:xfrm>
            <a:off x="720126" y="4319883"/>
            <a:ext cx="5743800" cy="473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t/>
            </a:r>
            <a:endParaRPr b="1" i="0" sz="2000" u="none" cap="none" strike="noStrike">
              <a:solidFill>
                <a:schemeClr val="dk1"/>
              </a:solidFill>
              <a:latin typeface="Roboto Condensed"/>
              <a:ea typeface="Roboto Condensed"/>
              <a:cs typeface="Roboto Condensed"/>
              <a:sym typeface="Roboto Condensed"/>
            </a:endParaRPr>
          </a:p>
        </p:txBody>
      </p:sp>
      <p:grpSp>
        <p:nvGrpSpPr>
          <p:cNvPr id="239" name="Google Shape;239;p24"/>
          <p:cNvGrpSpPr/>
          <p:nvPr/>
        </p:nvGrpSpPr>
        <p:grpSpPr>
          <a:xfrm>
            <a:off x="339092" y="610085"/>
            <a:ext cx="349624" cy="331179"/>
            <a:chOff x="2583100" y="2973775"/>
            <a:chExt cx="461550" cy="437200"/>
          </a:xfrm>
        </p:grpSpPr>
        <p:sp>
          <p:nvSpPr>
            <p:cNvPr id="240" name="Google Shape;240;p24"/>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2" name="Google Shape;242;p24"/>
          <p:cNvPicPr preferRelativeResize="0"/>
          <p:nvPr/>
        </p:nvPicPr>
        <p:blipFill>
          <a:blip r:embed="rId3">
            <a:alphaModFix/>
          </a:blip>
          <a:stretch>
            <a:fillRect/>
          </a:stretch>
        </p:blipFill>
        <p:spPr>
          <a:xfrm>
            <a:off x="0" y="1751700"/>
            <a:ext cx="8524151" cy="1305400"/>
          </a:xfrm>
          <a:prstGeom prst="rect">
            <a:avLst/>
          </a:prstGeom>
          <a:noFill/>
          <a:ln>
            <a:noFill/>
          </a:ln>
        </p:spPr>
      </p:pic>
      <p:pic>
        <p:nvPicPr>
          <p:cNvPr id="243" name="Google Shape;243;p24"/>
          <p:cNvPicPr preferRelativeResize="0"/>
          <p:nvPr/>
        </p:nvPicPr>
        <p:blipFill>
          <a:blip r:embed="rId4">
            <a:alphaModFix/>
          </a:blip>
          <a:stretch>
            <a:fillRect/>
          </a:stretch>
        </p:blipFill>
        <p:spPr>
          <a:xfrm>
            <a:off x="0" y="3597125"/>
            <a:ext cx="8524149" cy="1099350"/>
          </a:xfrm>
          <a:prstGeom prst="rect">
            <a:avLst/>
          </a:prstGeom>
          <a:noFill/>
          <a:ln>
            <a:noFill/>
          </a:ln>
        </p:spPr>
      </p:pic>
      <p:sp>
        <p:nvSpPr>
          <p:cNvPr id="244" name="Google Shape;244;p24"/>
          <p:cNvSpPr txBox="1"/>
          <p:nvPr/>
        </p:nvSpPr>
        <p:spPr>
          <a:xfrm>
            <a:off x="11150" y="3079400"/>
            <a:ext cx="36372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fr">
                <a:solidFill>
                  <a:schemeClr val="dk1"/>
                </a:solidFill>
                <a:latin typeface="Georgia"/>
                <a:ea typeface="Georgia"/>
                <a:cs typeface="Georgia"/>
                <a:sym typeface="Georgia"/>
              </a:rPr>
              <a:t>Base de données 2</a:t>
            </a:r>
            <a:endParaRPr>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250" name="Google Shape;250;p25"/>
          <p:cNvSpPr txBox="1"/>
          <p:nvPr>
            <p:ph type="title"/>
          </p:nvPr>
        </p:nvSpPr>
        <p:spPr>
          <a:xfrm>
            <a:off x="814275" y="392575"/>
            <a:ext cx="57909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sz="1800">
                <a:solidFill>
                  <a:schemeClr val="lt1"/>
                </a:solidFill>
              </a:rPr>
              <a:t>Situation actuelle du marché du travail des métiers de la data</a:t>
            </a:r>
            <a:endParaRPr sz="1800">
              <a:solidFill>
                <a:schemeClr val="lt1"/>
              </a:solidFill>
            </a:endParaRPr>
          </a:p>
        </p:txBody>
      </p:sp>
      <p:sp>
        <p:nvSpPr>
          <p:cNvPr id="251" name="Google Shape;251;p25"/>
          <p:cNvSpPr txBox="1"/>
          <p:nvPr/>
        </p:nvSpPr>
        <p:spPr>
          <a:xfrm>
            <a:off x="530500" y="3715350"/>
            <a:ext cx="6521100" cy="1337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a:solidFill>
                  <a:schemeClr val="dk1"/>
                </a:solidFill>
                <a:latin typeface="Georgia"/>
                <a:ea typeface="Georgia"/>
                <a:cs typeface="Georgia"/>
                <a:sym typeface="Georgia"/>
              </a:rPr>
              <a:t> Les data analyst sont les plus recherchés.</a:t>
            </a:r>
            <a:endParaRPr>
              <a:solidFill>
                <a:schemeClr val="dk1"/>
              </a:solidFill>
              <a:latin typeface="Georgia"/>
              <a:ea typeface="Georgia"/>
              <a:cs typeface="Georgia"/>
              <a:sym typeface="Georgia"/>
            </a:endParaRPr>
          </a:p>
          <a:p>
            <a:pPr indent="0" lvl="0" marL="457200" marR="0" rtl="0" algn="l">
              <a:lnSpc>
                <a:spcPct val="100000"/>
              </a:lnSpc>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50000"/>
              </a:lnSpc>
              <a:spcBef>
                <a:spcPts val="0"/>
              </a:spcBef>
              <a:spcAft>
                <a:spcPts val="0"/>
              </a:spcAft>
              <a:buNone/>
            </a:pPr>
            <a:r>
              <a:rPr lang="fr">
                <a:solidFill>
                  <a:schemeClr val="dk1"/>
                </a:solidFill>
                <a:highlight>
                  <a:srgbClr val="FFFFFF"/>
                </a:highlight>
                <a:latin typeface="Georgia"/>
                <a:ea typeface="Georgia"/>
                <a:cs typeface="Georgia"/>
                <a:sym typeface="Georgia"/>
              </a:rPr>
              <a:t> </a:t>
            </a:r>
            <a:r>
              <a:rPr lang="fr">
                <a:solidFill>
                  <a:schemeClr val="dk1"/>
                </a:solidFill>
                <a:highlight>
                  <a:srgbClr val="FFFFFF"/>
                </a:highlight>
                <a:latin typeface="Georgia"/>
                <a:ea typeface="Georgia"/>
                <a:cs typeface="Georgia"/>
                <a:sym typeface="Georgia"/>
              </a:rPr>
              <a:t>les contrats de travail sont souvent de type CDI.</a:t>
            </a:r>
            <a:endParaRPr>
              <a:solidFill>
                <a:schemeClr val="dk1"/>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None/>
            </a:pPr>
            <a:r>
              <a:rPr lang="fr">
                <a:solidFill>
                  <a:schemeClr val="dk1"/>
                </a:solidFill>
                <a:highlight>
                  <a:srgbClr val="FFFFFF"/>
                </a:highlight>
                <a:latin typeface="Georgia"/>
                <a:ea typeface="Georgia"/>
                <a:cs typeface="Georgia"/>
                <a:sym typeface="Georgia"/>
              </a:rPr>
              <a:t> Une entreprise demande plus de trois data engineer. </a:t>
            </a:r>
            <a:endParaRPr>
              <a:solidFill>
                <a:schemeClr val="dk1"/>
              </a:solidFill>
              <a:highlight>
                <a:srgbClr val="FFFFFF"/>
              </a:highlight>
              <a:latin typeface="Georgia"/>
              <a:ea typeface="Georgia"/>
              <a:cs typeface="Georgia"/>
              <a:sym typeface="Georgia"/>
            </a:endParaRPr>
          </a:p>
          <a:p>
            <a:pPr indent="0" lvl="0" marL="0" marR="0" rtl="0" algn="l">
              <a:lnSpc>
                <a:spcPct val="100000"/>
              </a:lnSpc>
              <a:spcBef>
                <a:spcPts val="0"/>
              </a:spcBef>
              <a:spcAft>
                <a:spcPts val="0"/>
              </a:spcAft>
              <a:buNone/>
            </a:pPr>
            <a:r>
              <a:rPr lang="fr">
                <a:solidFill>
                  <a:schemeClr val="dk1"/>
                </a:solidFill>
                <a:highlight>
                  <a:srgbClr val="FFFFFF"/>
                </a:highlight>
                <a:latin typeface="Georgia"/>
                <a:ea typeface="Georgia"/>
                <a:cs typeface="Georgia"/>
                <a:sym typeface="Georgia"/>
              </a:rPr>
              <a:t> Les data engineer n'ont pas beaucoup </a:t>
            </a:r>
            <a:r>
              <a:rPr lang="fr">
                <a:solidFill>
                  <a:schemeClr val="dk1"/>
                </a:solidFill>
                <a:highlight>
                  <a:srgbClr val="FFFFFF"/>
                </a:highlight>
                <a:latin typeface="Georgia"/>
                <a:ea typeface="Georgia"/>
                <a:cs typeface="Georgia"/>
                <a:sym typeface="Georgia"/>
              </a:rPr>
              <a:t>d'opportunité</a:t>
            </a:r>
            <a:r>
              <a:rPr lang="fr">
                <a:solidFill>
                  <a:schemeClr val="dk1"/>
                </a:solidFill>
                <a:highlight>
                  <a:srgbClr val="FFFFFF"/>
                </a:highlight>
                <a:latin typeface="Georgia"/>
                <a:ea typeface="Georgia"/>
                <a:cs typeface="Georgia"/>
                <a:sym typeface="Georgia"/>
              </a:rPr>
              <a:t> </a:t>
            </a:r>
            <a:r>
              <a:rPr lang="fr">
                <a:solidFill>
                  <a:schemeClr val="dk1"/>
                </a:solidFill>
                <a:highlight>
                  <a:srgbClr val="FFFFFF"/>
                </a:highlight>
                <a:latin typeface="Georgia"/>
                <a:ea typeface="Georgia"/>
                <a:cs typeface="Georgia"/>
                <a:sym typeface="Georgia"/>
              </a:rPr>
              <a:t>pour effectuer </a:t>
            </a:r>
            <a:r>
              <a:rPr lang="fr">
                <a:solidFill>
                  <a:schemeClr val="dk1"/>
                </a:solidFill>
                <a:highlight>
                  <a:srgbClr val="FFFFFF"/>
                </a:highlight>
                <a:latin typeface="Georgia"/>
                <a:ea typeface="Georgia"/>
                <a:cs typeface="Georgia"/>
                <a:sym typeface="Georgia"/>
              </a:rPr>
              <a:t>un stage.</a:t>
            </a:r>
            <a:endParaRPr>
              <a:solidFill>
                <a:schemeClr val="dk1"/>
              </a:solidFill>
              <a:highlight>
                <a:srgbClr val="FFFFFF"/>
              </a:highlight>
              <a:latin typeface="Georgia"/>
              <a:ea typeface="Georgia"/>
              <a:cs typeface="Georgia"/>
              <a:sym typeface="Georgia"/>
            </a:endParaRPr>
          </a:p>
          <a:p>
            <a:pPr indent="0" lvl="0" marL="457200" marR="0" rtl="0" algn="l">
              <a:lnSpc>
                <a:spcPct val="100000"/>
              </a:lnSpc>
              <a:spcBef>
                <a:spcPts val="0"/>
              </a:spcBef>
              <a:spcAft>
                <a:spcPts val="0"/>
              </a:spcAft>
              <a:buNone/>
            </a:pPr>
            <a:r>
              <a:t/>
            </a:r>
            <a:endParaRPr sz="1050">
              <a:solidFill>
                <a:schemeClr val="dk1"/>
              </a:solidFill>
              <a:highlight>
                <a:srgbClr val="FFFFFF"/>
              </a:highlight>
            </a:endParaRPr>
          </a:p>
        </p:txBody>
      </p:sp>
      <p:grpSp>
        <p:nvGrpSpPr>
          <p:cNvPr id="252" name="Google Shape;252;p25"/>
          <p:cNvGrpSpPr/>
          <p:nvPr/>
        </p:nvGrpSpPr>
        <p:grpSpPr>
          <a:xfrm>
            <a:off x="339092" y="610085"/>
            <a:ext cx="349624" cy="331179"/>
            <a:chOff x="2583100" y="2973775"/>
            <a:chExt cx="461550" cy="437200"/>
          </a:xfrm>
        </p:grpSpPr>
        <p:sp>
          <p:nvSpPr>
            <p:cNvPr id="253" name="Google Shape;253;p25"/>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5"/>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5" name="Google Shape;255;p25"/>
          <p:cNvPicPr preferRelativeResize="0"/>
          <p:nvPr/>
        </p:nvPicPr>
        <p:blipFill>
          <a:blip r:embed="rId3">
            <a:alphaModFix/>
          </a:blip>
          <a:stretch>
            <a:fillRect/>
          </a:stretch>
        </p:blipFill>
        <p:spPr>
          <a:xfrm>
            <a:off x="530500" y="1339188"/>
            <a:ext cx="5794549" cy="2095326"/>
          </a:xfrm>
          <a:prstGeom prst="rect">
            <a:avLst/>
          </a:prstGeom>
          <a:noFill/>
          <a:ln>
            <a:noFill/>
          </a:ln>
        </p:spPr>
      </p:pic>
      <p:grpSp>
        <p:nvGrpSpPr>
          <p:cNvPr id="256" name="Google Shape;256;p25"/>
          <p:cNvGrpSpPr/>
          <p:nvPr/>
        </p:nvGrpSpPr>
        <p:grpSpPr>
          <a:xfrm>
            <a:off x="197484" y="3715351"/>
            <a:ext cx="333016" cy="333016"/>
            <a:chOff x="2594050" y="1631825"/>
            <a:chExt cx="439625" cy="439625"/>
          </a:xfrm>
        </p:grpSpPr>
        <p:sp>
          <p:nvSpPr>
            <p:cNvPr id="257" name="Google Shape;257;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25"/>
          <p:cNvGrpSpPr/>
          <p:nvPr/>
        </p:nvGrpSpPr>
        <p:grpSpPr>
          <a:xfrm>
            <a:off x="197484" y="4126476"/>
            <a:ext cx="333016" cy="333016"/>
            <a:chOff x="2594050" y="1631825"/>
            <a:chExt cx="439625" cy="439625"/>
          </a:xfrm>
        </p:grpSpPr>
        <p:sp>
          <p:nvSpPr>
            <p:cNvPr id="262" name="Google Shape;262;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5"/>
          <p:cNvGrpSpPr/>
          <p:nvPr/>
        </p:nvGrpSpPr>
        <p:grpSpPr>
          <a:xfrm>
            <a:off x="197484" y="4792526"/>
            <a:ext cx="333016" cy="333016"/>
            <a:chOff x="2594050" y="1631825"/>
            <a:chExt cx="439625" cy="439625"/>
          </a:xfrm>
        </p:grpSpPr>
        <p:sp>
          <p:nvSpPr>
            <p:cNvPr id="267" name="Google Shape;267;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25"/>
          <p:cNvGrpSpPr/>
          <p:nvPr/>
        </p:nvGrpSpPr>
        <p:grpSpPr>
          <a:xfrm>
            <a:off x="197484" y="4459501"/>
            <a:ext cx="333016" cy="333016"/>
            <a:chOff x="2594050" y="1631825"/>
            <a:chExt cx="439625" cy="439625"/>
          </a:xfrm>
        </p:grpSpPr>
        <p:sp>
          <p:nvSpPr>
            <p:cNvPr id="272" name="Google Shape;272;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281" name="Google Shape;281;p26"/>
          <p:cNvSpPr txBox="1"/>
          <p:nvPr>
            <p:ph type="title"/>
          </p:nvPr>
        </p:nvSpPr>
        <p:spPr>
          <a:xfrm>
            <a:off x="814275" y="392575"/>
            <a:ext cx="57909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sz="1800">
                <a:solidFill>
                  <a:schemeClr val="lt1"/>
                </a:solidFill>
              </a:rPr>
              <a:t>Situation actuelle du marché du travail des métiers de la data</a:t>
            </a:r>
            <a:endParaRPr sz="1800">
              <a:solidFill>
                <a:schemeClr val="lt1"/>
              </a:solidFill>
            </a:endParaRPr>
          </a:p>
        </p:txBody>
      </p:sp>
      <p:grpSp>
        <p:nvGrpSpPr>
          <p:cNvPr id="282" name="Google Shape;282;p26"/>
          <p:cNvGrpSpPr/>
          <p:nvPr/>
        </p:nvGrpSpPr>
        <p:grpSpPr>
          <a:xfrm>
            <a:off x="339092" y="610085"/>
            <a:ext cx="349624" cy="331179"/>
            <a:chOff x="2583100" y="2973775"/>
            <a:chExt cx="461550" cy="437200"/>
          </a:xfrm>
        </p:grpSpPr>
        <p:sp>
          <p:nvSpPr>
            <p:cNvPr id="283" name="Google Shape;283;p26"/>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6"/>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5" name="Google Shape;285;p26"/>
          <p:cNvPicPr preferRelativeResize="0"/>
          <p:nvPr/>
        </p:nvPicPr>
        <p:blipFill>
          <a:blip r:embed="rId3">
            <a:alphaModFix/>
          </a:blip>
          <a:stretch>
            <a:fillRect/>
          </a:stretch>
        </p:blipFill>
        <p:spPr>
          <a:xfrm>
            <a:off x="497000" y="1344650"/>
            <a:ext cx="5794550" cy="2099283"/>
          </a:xfrm>
          <a:prstGeom prst="rect">
            <a:avLst/>
          </a:prstGeom>
          <a:noFill/>
          <a:ln>
            <a:noFill/>
          </a:ln>
        </p:spPr>
      </p:pic>
      <p:sp>
        <p:nvSpPr>
          <p:cNvPr id="286" name="Google Shape;286;p26"/>
          <p:cNvSpPr txBox="1"/>
          <p:nvPr/>
        </p:nvSpPr>
        <p:spPr>
          <a:xfrm>
            <a:off x="497000" y="3629800"/>
            <a:ext cx="875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Différents secteurs emploient les data-worker, en particulier le secteur d'activité du conseil en systèmes et        </a:t>
            </a:r>
            <a:r>
              <a:rPr lang="fr">
                <a:solidFill>
                  <a:schemeClr val="dk1"/>
                </a:solidFill>
                <a:latin typeface="Georgia"/>
                <a:ea typeface="Georgia"/>
                <a:cs typeface="Georgia"/>
                <a:sym typeface="Georgia"/>
              </a:rPr>
              <a:t>logiciels informatiques.</a:t>
            </a:r>
            <a:endParaRPr>
              <a:solidFill>
                <a:schemeClr val="dk1"/>
              </a:solidFill>
              <a:latin typeface="Georgia"/>
              <a:ea typeface="Georgia"/>
              <a:cs typeface="Georgia"/>
              <a:sym typeface="Georgia"/>
            </a:endParaRPr>
          </a:p>
          <a:p>
            <a:pPr indent="0" lvl="0" marL="0" rtl="0" algn="l">
              <a:spcBef>
                <a:spcPts val="0"/>
              </a:spcBef>
              <a:spcAft>
                <a:spcPts val="0"/>
              </a:spcAft>
              <a:buNone/>
            </a:pPr>
            <a:r>
              <a:rPr lang="fr">
                <a:latin typeface="Georgia"/>
                <a:ea typeface="Georgia"/>
                <a:cs typeface="Georgia"/>
                <a:sym typeface="Georgia"/>
              </a:rPr>
              <a:t> </a:t>
            </a:r>
            <a:endParaRPr>
              <a:latin typeface="Georgia"/>
              <a:ea typeface="Georgia"/>
              <a:cs typeface="Georgia"/>
              <a:sym typeface="Georgia"/>
            </a:endParaRPr>
          </a:p>
          <a:p>
            <a:pPr indent="0" lvl="0" marL="0" rtl="0" algn="l">
              <a:spcBef>
                <a:spcPts val="0"/>
              </a:spcBef>
              <a:spcAft>
                <a:spcPts val="0"/>
              </a:spcAft>
              <a:buNone/>
            </a:pPr>
            <a:r>
              <a:rPr lang="fr">
                <a:latin typeface="Georgia"/>
                <a:ea typeface="Georgia"/>
                <a:cs typeface="Georgia"/>
                <a:sym typeface="Georgia"/>
              </a:rPr>
              <a:t> La plupart des offres d'emploi sont disponibles sur paris.</a:t>
            </a:r>
            <a:endParaRPr>
              <a:latin typeface="Georgia"/>
              <a:ea typeface="Georgia"/>
              <a:cs typeface="Georgia"/>
              <a:sym typeface="Georgia"/>
            </a:endParaRPr>
          </a:p>
        </p:txBody>
      </p:sp>
      <p:grpSp>
        <p:nvGrpSpPr>
          <p:cNvPr id="287" name="Google Shape;287;p26"/>
          <p:cNvGrpSpPr/>
          <p:nvPr/>
        </p:nvGrpSpPr>
        <p:grpSpPr>
          <a:xfrm>
            <a:off x="116159" y="3793476"/>
            <a:ext cx="333016" cy="333016"/>
            <a:chOff x="2594050" y="1631825"/>
            <a:chExt cx="439625" cy="439625"/>
          </a:xfrm>
        </p:grpSpPr>
        <p:sp>
          <p:nvSpPr>
            <p:cNvPr id="288" name="Google Shape;288;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26"/>
          <p:cNvGrpSpPr/>
          <p:nvPr/>
        </p:nvGrpSpPr>
        <p:grpSpPr>
          <a:xfrm>
            <a:off x="163984" y="4426963"/>
            <a:ext cx="333016" cy="333016"/>
            <a:chOff x="2594050" y="1631825"/>
            <a:chExt cx="439625" cy="439625"/>
          </a:xfrm>
        </p:grpSpPr>
        <p:sp>
          <p:nvSpPr>
            <p:cNvPr id="293" name="Google Shape;293;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400"/>
              <a:buFont typeface="Arial"/>
              <a:buNone/>
            </a:pPr>
            <a:fld id="{00000000-1234-1234-1234-123412341234}" type="slidenum">
              <a:rPr lang="fr"/>
              <a:t>‹#›</a:t>
            </a:fld>
            <a:endParaRPr/>
          </a:p>
        </p:txBody>
      </p:sp>
      <p:sp>
        <p:nvSpPr>
          <p:cNvPr id="302" name="Google Shape;302;p27"/>
          <p:cNvSpPr txBox="1"/>
          <p:nvPr>
            <p:ph type="title"/>
          </p:nvPr>
        </p:nvSpPr>
        <p:spPr>
          <a:xfrm>
            <a:off x="690350" y="392600"/>
            <a:ext cx="63498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t>Lien entre le type de profil recherché et les caractéristiques des entreprises</a:t>
            </a:r>
            <a:r>
              <a:rPr lang="fr"/>
              <a:t> </a:t>
            </a:r>
            <a:endParaRPr/>
          </a:p>
        </p:txBody>
      </p:sp>
      <p:sp>
        <p:nvSpPr>
          <p:cNvPr id="303" name="Google Shape;303;p27"/>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grpSp>
        <p:nvGrpSpPr>
          <p:cNvPr id="304" name="Google Shape;304;p27"/>
          <p:cNvGrpSpPr/>
          <p:nvPr/>
        </p:nvGrpSpPr>
        <p:grpSpPr>
          <a:xfrm>
            <a:off x="407435" y="606139"/>
            <a:ext cx="283159" cy="315593"/>
            <a:chOff x="6718575" y="2318625"/>
            <a:chExt cx="256950" cy="407375"/>
          </a:xfrm>
        </p:grpSpPr>
        <p:sp>
          <p:nvSpPr>
            <p:cNvPr id="305" name="Google Shape;305;p2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3" name="Google Shape;313;p27"/>
          <p:cNvPicPr preferRelativeResize="0"/>
          <p:nvPr/>
        </p:nvPicPr>
        <p:blipFill>
          <a:blip r:embed="rId3">
            <a:alphaModFix/>
          </a:blip>
          <a:stretch>
            <a:fillRect/>
          </a:stretch>
        </p:blipFill>
        <p:spPr>
          <a:xfrm>
            <a:off x="152400" y="1433925"/>
            <a:ext cx="4419601" cy="1913250"/>
          </a:xfrm>
          <a:prstGeom prst="rect">
            <a:avLst/>
          </a:prstGeom>
          <a:noFill/>
          <a:ln>
            <a:noFill/>
          </a:ln>
        </p:spPr>
      </p:pic>
      <p:pic>
        <p:nvPicPr>
          <p:cNvPr id="314" name="Google Shape;314;p27"/>
          <p:cNvPicPr preferRelativeResize="0"/>
          <p:nvPr/>
        </p:nvPicPr>
        <p:blipFill>
          <a:blip r:embed="rId4">
            <a:alphaModFix/>
          </a:blip>
          <a:stretch>
            <a:fillRect/>
          </a:stretch>
        </p:blipFill>
        <p:spPr>
          <a:xfrm>
            <a:off x="4704550" y="1867650"/>
            <a:ext cx="3876675" cy="457200"/>
          </a:xfrm>
          <a:prstGeom prst="rect">
            <a:avLst/>
          </a:prstGeom>
          <a:noFill/>
          <a:ln>
            <a:noFill/>
          </a:ln>
        </p:spPr>
      </p:pic>
      <p:pic>
        <p:nvPicPr>
          <p:cNvPr id="315" name="Google Shape;315;p27"/>
          <p:cNvPicPr preferRelativeResize="0"/>
          <p:nvPr/>
        </p:nvPicPr>
        <p:blipFill>
          <a:blip r:embed="rId5">
            <a:alphaModFix/>
          </a:blip>
          <a:stretch>
            <a:fillRect/>
          </a:stretch>
        </p:blipFill>
        <p:spPr>
          <a:xfrm>
            <a:off x="152400" y="3566525"/>
            <a:ext cx="8839199" cy="6811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fr"/>
              <a:t>‹#›</a:t>
            </a:fld>
            <a:endParaRPr/>
          </a:p>
        </p:txBody>
      </p:sp>
      <p:sp>
        <p:nvSpPr>
          <p:cNvPr id="321" name="Google Shape;321;p28"/>
          <p:cNvSpPr txBox="1"/>
          <p:nvPr>
            <p:ph type="title"/>
          </p:nvPr>
        </p:nvSpPr>
        <p:spPr>
          <a:xfrm>
            <a:off x="690350" y="392600"/>
            <a:ext cx="6349800" cy="766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fr"/>
              <a:t>Lien entre le type de profil recherché et les caractéristiques des entreprises </a:t>
            </a:r>
            <a:endParaRPr/>
          </a:p>
        </p:txBody>
      </p:sp>
      <p:sp>
        <p:nvSpPr>
          <p:cNvPr id="322" name="Google Shape;322;p28"/>
          <p:cNvSpPr txBox="1"/>
          <p:nvPr/>
        </p:nvSpPr>
        <p:spPr>
          <a:xfrm>
            <a:off x="8916200" y="1382925"/>
            <a:ext cx="1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grpSp>
        <p:nvGrpSpPr>
          <p:cNvPr id="323" name="Google Shape;323;p28"/>
          <p:cNvGrpSpPr/>
          <p:nvPr/>
        </p:nvGrpSpPr>
        <p:grpSpPr>
          <a:xfrm>
            <a:off x="407435" y="606139"/>
            <a:ext cx="283159" cy="315593"/>
            <a:chOff x="6718575" y="2318625"/>
            <a:chExt cx="256950" cy="407375"/>
          </a:xfrm>
        </p:grpSpPr>
        <p:sp>
          <p:nvSpPr>
            <p:cNvPr id="324" name="Google Shape;324;p2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2" name="Google Shape;332;p28"/>
          <p:cNvPicPr preferRelativeResize="0"/>
          <p:nvPr/>
        </p:nvPicPr>
        <p:blipFill>
          <a:blip r:embed="rId3">
            <a:alphaModFix/>
          </a:blip>
          <a:stretch>
            <a:fillRect/>
          </a:stretch>
        </p:blipFill>
        <p:spPr>
          <a:xfrm>
            <a:off x="93521" y="1327725"/>
            <a:ext cx="3983279" cy="3735100"/>
          </a:xfrm>
          <a:prstGeom prst="rect">
            <a:avLst/>
          </a:prstGeom>
          <a:noFill/>
          <a:ln>
            <a:noFill/>
          </a:ln>
        </p:spPr>
      </p:pic>
      <p:sp>
        <p:nvSpPr>
          <p:cNvPr id="333" name="Google Shape;333;p28"/>
          <p:cNvSpPr txBox="1"/>
          <p:nvPr/>
        </p:nvSpPr>
        <p:spPr>
          <a:xfrm>
            <a:off x="4429400" y="1729400"/>
            <a:ext cx="4820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Forte corrélation entre </a:t>
            </a:r>
            <a:r>
              <a:rPr lang="fr">
                <a:solidFill>
                  <a:schemeClr val="dk1"/>
                </a:solidFill>
                <a:latin typeface="Georgia"/>
                <a:ea typeface="Georgia"/>
                <a:cs typeface="Georgia"/>
                <a:sym typeface="Georgia"/>
              </a:rPr>
              <a:t>le chiffre d’affaires et les charges d’exploitation ainsi qu’entre le nombre d’employés max et le nombre d’employés min.</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solidFill>
                <a:schemeClr val="dk1"/>
              </a:solidFill>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fr">
                <a:solidFill>
                  <a:schemeClr val="dk1"/>
                </a:solidFill>
                <a:highlight>
                  <a:srgbClr val="FFFFFF"/>
                </a:highlight>
                <a:latin typeface="Georgia"/>
                <a:ea typeface="Georgia"/>
                <a:cs typeface="Georgia"/>
                <a:sym typeface="Georgia"/>
              </a:rPr>
              <a:t>Le nombre d'offres n'a aucun lien avec les autres variables.</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solidFill>
                <a:schemeClr val="dk1"/>
              </a:solidFill>
              <a:latin typeface="Georgia"/>
              <a:ea typeface="Georgia"/>
              <a:cs typeface="Georgia"/>
              <a:sym typeface="Georgia"/>
            </a:endParaRPr>
          </a:p>
        </p:txBody>
      </p:sp>
      <p:grpSp>
        <p:nvGrpSpPr>
          <p:cNvPr id="334" name="Google Shape;334;p28"/>
          <p:cNvGrpSpPr/>
          <p:nvPr/>
        </p:nvGrpSpPr>
        <p:grpSpPr>
          <a:xfrm>
            <a:off x="4086596" y="1852126"/>
            <a:ext cx="333016" cy="333016"/>
            <a:chOff x="2594050" y="1631825"/>
            <a:chExt cx="439625" cy="439625"/>
          </a:xfrm>
        </p:grpSpPr>
        <p:sp>
          <p:nvSpPr>
            <p:cNvPr id="335" name="Google Shape;335;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28"/>
          <p:cNvGrpSpPr/>
          <p:nvPr/>
        </p:nvGrpSpPr>
        <p:grpSpPr>
          <a:xfrm>
            <a:off x="4086596" y="2718626"/>
            <a:ext cx="333016" cy="333016"/>
            <a:chOff x="2594050" y="1631825"/>
            <a:chExt cx="439625" cy="439625"/>
          </a:xfrm>
        </p:grpSpPr>
        <p:sp>
          <p:nvSpPr>
            <p:cNvPr id="340" name="Google Shape;340;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8"/>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