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60" r:id="rId6"/>
    <p:sldId id="259" r:id="rId7"/>
    <p:sldId id="264" r:id="rId8"/>
    <p:sldId id="261"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0FA12C-CB9C-42F1-B384-02563190EDA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117677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FA12C-CB9C-42F1-B384-02563190EDA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17707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FA12C-CB9C-42F1-B384-02563190EDA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F1E867-F3F4-4874-95BC-759E73BD611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417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0FA12C-CB9C-42F1-B384-02563190EDA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3548570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0FA12C-CB9C-42F1-B384-02563190EDA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F1E867-F3F4-4874-95BC-759E73BD611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186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0FA12C-CB9C-42F1-B384-02563190EDA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280877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0FA12C-CB9C-42F1-B384-02563190EDA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187304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0FA12C-CB9C-42F1-B384-02563190EDA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205685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0FA12C-CB9C-42F1-B384-02563190EDA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18732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FA12C-CB9C-42F1-B384-02563190EDA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147029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0FA12C-CB9C-42F1-B384-02563190EDA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336287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0FA12C-CB9C-42F1-B384-02563190EDAE}"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25973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0FA12C-CB9C-42F1-B384-02563190EDAE}"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191228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FA12C-CB9C-42F1-B384-02563190EDAE}"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59371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FA12C-CB9C-42F1-B384-02563190EDA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262434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FA12C-CB9C-42F1-B384-02563190EDA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F1E867-F3F4-4874-95BC-759E73BD611F}" type="slidenum">
              <a:rPr lang="en-US" smtClean="0"/>
              <a:t>‹#›</a:t>
            </a:fld>
            <a:endParaRPr lang="en-US"/>
          </a:p>
        </p:txBody>
      </p:sp>
    </p:spTree>
    <p:extLst>
      <p:ext uri="{BB962C8B-B14F-4D97-AF65-F5344CB8AC3E}">
        <p14:creationId xmlns:p14="http://schemas.microsoft.com/office/powerpoint/2010/main" val="202035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0FA12C-CB9C-42F1-B384-02563190EDAE}" type="datetimeFigureOut">
              <a:rPr lang="en-US" smtClean="0"/>
              <a:t>12/5/2019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F1E867-F3F4-4874-95BC-759E73BD611F}" type="slidenum">
              <a:rPr lang="en-US" smtClean="0"/>
              <a:t>‹#›</a:t>
            </a:fld>
            <a:endParaRPr lang="en-US"/>
          </a:p>
        </p:txBody>
      </p:sp>
    </p:spTree>
    <p:extLst>
      <p:ext uri="{BB962C8B-B14F-4D97-AF65-F5344CB8AC3E}">
        <p14:creationId xmlns:p14="http://schemas.microsoft.com/office/powerpoint/2010/main" val="3210106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Hand Written Digit Recognition Using CNN</a:t>
            </a:r>
            <a:endParaRPr lang="en-US"/>
          </a:p>
        </p:txBody>
      </p:sp>
      <p:sp>
        <p:nvSpPr>
          <p:cNvPr id="3" name="Subtitle 2"/>
          <p:cNvSpPr>
            <a:spLocks noGrp="1"/>
          </p:cNvSpPr>
          <p:nvPr>
            <p:ph type="subTitle" idx="1"/>
          </p:nvPr>
        </p:nvSpPr>
        <p:spPr/>
        <p:txBody>
          <a:bodyPr>
            <a:normAutofit lnSpcReduction="10000"/>
          </a:bodyPr>
          <a:lstStyle/>
          <a:p>
            <a:r>
              <a:rPr lang="en-US" smtClean="0"/>
              <a:t>Presented By:</a:t>
            </a:r>
          </a:p>
          <a:p>
            <a:r>
              <a:rPr lang="en-US"/>
              <a:t>	</a:t>
            </a:r>
            <a:r>
              <a:rPr lang="en-US" smtClean="0"/>
              <a:t>		Sabahat Ijaz (P16-6055)</a:t>
            </a:r>
          </a:p>
          <a:p>
            <a:r>
              <a:rPr lang="en-US"/>
              <a:t>	</a:t>
            </a:r>
            <a:r>
              <a:rPr lang="en-US" smtClean="0"/>
              <a:t>		Laiba Gul (P16-6117)</a:t>
            </a:r>
            <a:endParaRPr lang="en-US"/>
          </a:p>
        </p:txBody>
      </p:sp>
    </p:spTree>
    <p:extLst>
      <p:ext uri="{BB962C8B-B14F-4D97-AF65-F5344CB8AC3E}">
        <p14:creationId xmlns:p14="http://schemas.microsoft.com/office/powerpoint/2010/main" val="4008142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 Final</a:t>
            </a:r>
            <a:endParaRPr lang="en-US"/>
          </a:p>
        </p:txBody>
      </p:sp>
      <p:sp>
        <p:nvSpPr>
          <p:cNvPr id="3" name="Content Placeholder 2"/>
          <p:cNvSpPr>
            <a:spLocks noGrp="1"/>
          </p:cNvSpPr>
          <p:nvPr>
            <p:ph idx="1"/>
          </p:nvPr>
        </p:nvSpPr>
        <p:spPr/>
        <p:txBody>
          <a:bodyPr/>
          <a:lstStyle/>
          <a:p>
            <a:r>
              <a:rPr lang="en-US"/>
              <a:t>Test Loss:     0.03%</a:t>
            </a:r>
          </a:p>
          <a:p>
            <a:r>
              <a:rPr lang="en-US"/>
              <a:t>Test Accuracy: 99.15%</a:t>
            </a:r>
          </a:p>
          <a:p>
            <a:r>
              <a:rPr lang="en-US"/>
              <a:t>Test Error:    0.85%</a:t>
            </a:r>
          </a:p>
        </p:txBody>
      </p:sp>
    </p:spTree>
    <p:extLst>
      <p:ext uri="{BB962C8B-B14F-4D97-AF65-F5344CB8AC3E}">
        <p14:creationId xmlns:p14="http://schemas.microsoft.com/office/powerpoint/2010/main" val="1412492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5128" y="1264555"/>
            <a:ext cx="7912749" cy="4107281"/>
          </a:xfrm>
        </p:spPr>
      </p:pic>
    </p:spTree>
    <p:extLst>
      <p:ext uri="{BB962C8B-B14F-4D97-AF65-F5344CB8AC3E}">
        <p14:creationId xmlns:p14="http://schemas.microsoft.com/office/powerpoint/2010/main" val="3140103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CNN</a:t>
            </a:r>
            <a:endParaRPr lang="en-US"/>
          </a:p>
        </p:txBody>
      </p:sp>
      <p:sp>
        <p:nvSpPr>
          <p:cNvPr id="3" name="Content Placeholder 2"/>
          <p:cNvSpPr>
            <a:spLocks noGrp="1"/>
          </p:cNvSpPr>
          <p:nvPr>
            <p:ph idx="1"/>
          </p:nvPr>
        </p:nvSpPr>
        <p:spPr/>
        <p:txBody>
          <a:bodyPr/>
          <a:lstStyle/>
          <a:p>
            <a:r>
              <a:rPr lang="en-US"/>
              <a:t>The performance of digit recognition largely depends on the feature extraction approach and the classification/learning scheme. For feature extraction of digit recognition, various approaches have been proposed. Many experiments have shown that the Convolutional Neural network feature is one of the most efficient features for hand-written digit recognition</a:t>
            </a:r>
            <a:r>
              <a:rPr lang="en-US" smtClean="0"/>
              <a:t>.</a:t>
            </a:r>
          </a:p>
          <a:p>
            <a:r>
              <a:rPr lang="en-US" smtClean="0"/>
              <a:t>Neural Network </a:t>
            </a:r>
            <a:r>
              <a:rPr lang="en-US"/>
              <a:t>seems to be better than other techniques used for recognition. </a:t>
            </a:r>
          </a:p>
        </p:txBody>
      </p:sp>
    </p:spTree>
    <p:extLst>
      <p:ext uri="{BB962C8B-B14F-4D97-AF65-F5344CB8AC3E}">
        <p14:creationId xmlns:p14="http://schemas.microsoft.com/office/powerpoint/2010/main" val="689795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Libraries Used</a:t>
            </a:r>
            <a:endParaRPr lang="en-US"/>
          </a:p>
        </p:txBody>
      </p:sp>
      <p:sp>
        <p:nvSpPr>
          <p:cNvPr id="3" name="Content Placeholder 2"/>
          <p:cNvSpPr>
            <a:spLocks noGrp="1"/>
          </p:cNvSpPr>
          <p:nvPr>
            <p:ph idx="1"/>
          </p:nvPr>
        </p:nvSpPr>
        <p:spPr/>
        <p:txBody>
          <a:bodyPr/>
          <a:lstStyle/>
          <a:p>
            <a:r>
              <a:rPr lang="en-US" smtClean="0"/>
              <a:t>Numpy</a:t>
            </a:r>
          </a:p>
          <a:p>
            <a:r>
              <a:rPr lang="en-US" smtClean="0"/>
              <a:t>Keras</a:t>
            </a:r>
          </a:p>
          <a:p>
            <a:r>
              <a:rPr lang="en-US" smtClean="0"/>
              <a:t>Matplotlib</a:t>
            </a:r>
            <a:endParaRPr lang="en-US"/>
          </a:p>
        </p:txBody>
      </p:sp>
    </p:spTree>
    <p:extLst>
      <p:ext uri="{BB962C8B-B14F-4D97-AF65-F5344CB8AC3E}">
        <p14:creationId xmlns:p14="http://schemas.microsoft.com/office/powerpoint/2010/main" val="1064187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Dataset</a:t>
            </a:r>
            <a:endParaRPr lang="en-US"/>
          </a:p>
        </p:txBody>
      </p:sp>
      <p:sp>
        <p:nvSpPr>
          <p:cNvPr id="3" name="Content Placeholder 2"/>
          <p:cNvSpPr>
            <a:spLocks noGrp="1"/>
          </p:cNvSpPr>
          <p:nvPr>
            <p:ph idx="1"/>
          </p:nvPr>
        </p:nvSpPr>
        <p:spPr/>
        <p:txBody>
          <a:bodyPr/>
          <a:lstStyle/>
          <a:p>
            <a:r>
              <a:rPr lang="en-US" smtClean="0"/>
              <a:t>MNIST dataset</a:t>
            </a:r>
          </a:p>
          <a:p>
            <a:r>
              <a:rPr lang="en-US" smtClean="0"/>
              <a:t>60000 training samples</a:t>
            </a:r>
          </a:p>
          <a:p>
            <a:r>
              <a:rPr lang="en-US" smtClean="0"/>
              <a:t>10000 testing samples</a:t>
            </a:r>
            <a:endParaRPr lang="en-US"/>
          </a:p>
        </p:txBody>
      </p:sp>
    </p:spTree>
    <p:extLst>
      <p:ext uri="{BB962C8B-B14F-4D97-AF65-F5344CB8AC3E}">
        <p14:creationId xmlns:p14="http://schemas.microsoft.com/office/powerpoint/2010/main" val="2254814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a:t>
            </a:r>
            <a:endParaRPr lang="en-US"/>
          </a:p>
        </p:txBody>
      </p:sp>
      <p:sp>
        <p:nvSpPr>
          <p:cNvPr id="3" name="Content Placeholder 2"/>
          <p:cNvSpPr>
            <a:spLocks noGrp="1"/>
          </p:cNvSpPr>
          <p:nvPr>
            <p:ph idx="1"/>
          </p:nvPr>
        </p:nvSpPr>
        <p:spPr/>
        <p:txBody>
          <a:bodyPr/>
          <a:lstStyle/>
          <a:p>
            <a:r>
              <a:rPr lang="en-US" smtClean="0"/>
              <a:t>Batch size=200</a:t>
            </a:r>
          </a:p>
          <a:p>
            <a:r>
              <a:rPr lang="en-US" smtClean="0"/>
              <a:t>Epochs=10</a:t>
            </a:r>
          </a:p>
          <a:p>
            <a:r>
              <a:rPr lang="en-US" smtClean="0"/>
              <a:t>Num_classes=10</a:t>
            </a:r>
            <a:endParaRPr lang="en-US"/>
          </a:p>
        </p:txBody>
      </p:sp>
    </p:spTree>
    <p:extLst>
      <p:ext uri="{BB962C8B-B14F-4D97-AF65-F5344CB8AC3E}">
        <p14:creationId xmlns:p14="http://schemas.microsoft.com/office/powerpoint/2010/main" val="3336009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Layers</a:t>
            </a:r>
            <a:endParaRPr lang="en-US"/>
          </a:p>
        </p:txBody>
      </p:sp>
      <p:sp>
        <p:nvSpPr>
          <p:cNvPr id="3" name="Content Placeholder 2"/>
          <p:cNvSpPr>
            <a:spLocks noGrp="1"/>
          </p:cNvSpPr>
          <p:nvPr>
            <p:ph idx="1"/>
          </p:nvPr>
        </p:nvSpPr>
        <p:spPr/>
        <p:txBody>
          <a:bodyPr>
            <a:normAutofit lnSpcReduction="10000"/>
          </a:bodyPr>
          <a:lstStyle/>
          <a:p>
            <a:r>
              <a:rPr lang="en-US" dirty="0" smtClean="0"/>
              <a:t>Input Layer contains 784=28*28 neurons</a:t>
            </a:r>
          </a:p>
          <a:p>
            <a:r>
              <a:rPr lang="en-US" dirty="0" smtClean="0"/>
              <a:t>Convolutional </a:t>
            </a:r>
            <a:r>
              <a:rPr lang="en-US" dirty="0"/>
              <a:t>layer with </a:t>
            </a:r>
            <a:r>
              <a:rPr lang="en-US" dirty="0" smtClean="0"/>
              <a:t>32 </a:t>
            </a:r>
            <a:r>
              <a:rPr lang="en-US" dirty="0"/>
              <a:t>feature maps of size </a:t>
            </a:r>
            <a:r>
              <a:rPr lang="en-US" dirty="0" smtClean="0"/>
              <a:t>5x5</a:t>
            </a:r>
          </a:p>
          <a:p>
            <a:r>
              <a:rPr lang="en-US" dirty="0" smtClean="0"/>
              <a:t>Pooling </a:t>
            </a:r>
            <a:r>
              <a:rPr lang="en-US" dirty="0"/>
              <a:t>layer taking the max over 2x2 patches </a:t>
            </a:r>
            <a:endParaRPr lang="en-US" dirty="0" smtClean="0"/>
          </a:p>
          <a:p>
            <a:r>
              <a:rPr lang="en-US" dirty="0" smtClean="0"/>
              <a:t>Convolutional </a:t>
            </a:r>
            <a:r>
              <a:rPr lang="en-US" dirty="0"/>
              <a:t>layer with </a:t>
            </a:r>
            <a:r>
              <a:rPr lang="en-US" dirty="0" smtClean="0"/>
              <a:t>16 </a:t>
            </a:r>
            <a:r>
              <a:rPr lang="en-US" dirty="0"/>
              <a:t>feature maps of size 3x3 </a:t>
            </a:r>
          </a:p>
          <a:p>
            <a:r>
              <a:rPr lang="en-US" dirty="0" smtClean="0"/>
              <a:t>Pooling </a:t>
            </a:r>
            <a:r>
              <a:rPr lang="en-US" dirty="0"/>
              <a:t>layer taking the max over 2x2 patches  </a:t>
            </a:r>
          </a:p>
          <a:p>
            <a:r>
              <a:rPr lang="en-US" dirty="0" smtClean="0"/>
              <a:t>Dropout </a:t>
            </a:r>
            <a:r>
              <a:rPr lang="en-US" dirty="0"/>
              <a:t>layer with probability of 20% </a:t>
            </a:r>
          </a:p>
          <a:p>
            <a:r>
              <a:rPr lang="en-US" dirty="0" smtClean="0"/>
              <a:t>Flatten </a:t>
            </a:r>
            <a:r>
              <a:rPr lang="en-US" dirty="0"/>
              <a:t>layer  </a:t>
            </a:r>
          </a:p>
          <a:p>
            <a:r>
              <a:rPr lang="en-US" dirty="0" smtClean="0"/>
              <a:t>Fully </a:t>
            </a:r>
            <a:r>
              <a:rPr lang="en-US" dirty="0"/>
              <a:t>connected layer with 128 neurons and rectifier activation  </a:t>
            </a:r>
          </a:p>
          <a:p>
            <a:r>
              <a:rPr lang="en-US" dirty="0" smtClean="0"/>
              <a:t>Fully </a:t>
            </a:r>
            <a:r>
              <a:rPr lang="en-US" dirty="0"/>
              <a:t>connected layer with 50 neurons and rectifier activation  </a:t>
            </a:r>
          </a:p>
          <a:p>
            <a:r>
              <a:rPr lang="en-US" dirty="0" smtClean="0"/>
              <a:t>Output </a:t>
            </a:r>
            <a:r>
              <a:rPr lang="en-US" dirty="0"/>
              <a:t>layer </a:t>
            </a:r>
            <a:r>
              <a:rPr lang="en-US" dirty="0" smtClean="0"/>
              <a:t> </a:t>
            </a:r>
            <a:endParaRPr lang="en-US" dirty="0"/>
          </a:p>
        </p:txBody>
      </p:sp>
    </p:spTree>
    <p:extLst>
      <p:ext uri="{BB962C8B-B14F-4D97-AF65-F5344CB8AC3E}">
        <p14:creationId xmlns:p14="http://schemas.microsoft.com/office/powerpoint/2010/main" val="3444409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CNN</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49" y="2589491"/>
            <a:ext cx="8915400" cy="3004489"/>
          </a:xfrm>
        </p:spPr>
      </p:pic>
    </p:spTree>
    <p:extLst>
      <p:ext uri="{BB962C8B-B14F-4D97-AF65-F5344CB8AC3E}">
        <p14:creationId xmlns:p14="http://schemas.microsoft.com/office/powerpoint/2010/main" val="356505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 epoch 1-5</a:t>
            </a:r>
            <a:endParaRPr lang="en-US"/>
          </a:p>
        </p:txBody>
      </p:sp>
      <p:sp>
        <p:nvSpPr>
          <p:cNvPr id="3" name="Content Placeholder 2"/>
          <p:cNvSpPr>
            <a:spLocks noGrp="1"/>
          </p:cNvSpPr>
          <p:nvPr>
            <p:ph idx="1"/>
          </p:nvPr>
        </p:nvSpPr>
        <p:spPr/>
        <p:txBody>
          <a:bodyPr>
            <a:normAutofit fontScale="62500" lnSpcReduction="20000"/>
          </a:bodyPr>
          <a:lstStyle/>
          <a:p>
            <a:r>
              <a:rPr lang="en-US" dirty="0" smtClean="0"/>
              <a:t>99.15 </a:t>
            </a:r>
            <a:r>
              <a:rPr lang="en-US" dirty="0"/>
              <a:t>% with training in 10 </a:t>
            </a:r>
            <a:r>
              <a:rPr lang="en-US" dirty="0" smtClean="0"/>
              <a:t>Epochs</a:t>
            </a:r>
          </a:p>
          <a:p>
            <a:pPr marL="0" indent="0">
              <a:buNone/>
            </a:pPr>
            <a:r>
              <a:rPr lang="en-US" dirty="0"/>
              <a:t>Epoch </a:t>
            </a:r>
            <a:r>
              <a:rPr lang="en-US" dirty="0" smtClean="0"/>
              <a:t>1/10</a:t>
            </a:r>
          </a:p>
          <a:p>
            <a:pPr marL="0" indent="0">
              <a:buNone/>
            </a:pPr>
            <a:r>
              <a:rPr lang="en-US" dirty="0"/>
              <a:t>60000/60000 [==============================] - 51s 846us/step - loss: 0.2429 - accuracy: 0.9296 - </a:t>
            </a:r>
            <a:r>
              <a:rPr lang="en-US" dirty="0" err="1"/>
              <a:t>val_loss</a:t>
            </a:r>
            <a:r>
              <a:rPr lang="en-US" dirty="0"/>
              <a:t>: 0.0697 - </a:t>
            </a:r>
            <a:r>
              <a:rPr lang="en-US" dirty="0" err="1"/>
              <a:t>val_accuracy</a:t>
            </a:r>
            <a:r>
              <a:rPr lang="en-US" dirty="0"/>
              <a:t>: 0.9791</a:t>
            </a:r>
          </a:p>
          <a:p>
            <a:pPr marL="0" indent="0">
              <a:buNone/>
            </a:pPr>
            <a:r>
              <a:rPr lang="en-US" dirty="0"/>
              <a:t>Epoch </a:t>
            </a:r>
            <a:r>
              <a:rPr lang="en-US" dirty="0" smtClean="0"/>
              <a:t>2/10</a:t>
            </a:r>
          </a:p>
          <a:p>
            <a:pPr marL="0" indent="0">
              <a:buNone/>
            </a:pPr>
            <a:r>
              <a:rPr lang="en-US" dirty="0"/>
              <a:t>60000/60000 [==============================] - 53s 882us/step - loss: 0.0701 - accuracy: 0.9792 - </a:t>
            </a:r>
            <a:r>
              <a:rPr lang="en-US" dirty="0" err="1"/>
              <a:t>val_loss</a:t>
            </a:r>
            <a:r>
              <a:rPr lang="en-US" dirty="0"/>
              <a:t>: 0.0452 - </a:t>
            </a:r>
            <a:r>
              <a:rPr lang="en-US" dirty="0" err="1"/>
              <a:t>val_accuracy</a:t>
            </a:r>
            <a:r>
              <a:rPr lang="en-US" dirty="0"/>
              <a:t>: 0.9853</a:t>
            </a:r>
          </a:p>
          <a:p>
            <a:pPr marL="0" indent="0">
              <a:buNone/>
            </a:pPr>
            <a:r>
              <a:rPr lang="en-US" dirty="0"/>
              <a:t>Epoch </a:t>
            </a:r>
            <a:r>
              <a:rPr lang="en-US" dirty="0" smtClean="0"/>
              <a:t>3/10</a:t>
            </a:r>
          </a:p>
          <a:p>
            <a:pPr marL="0" indent="0">
              <a:buNone/>
            </a:pPr>
            <a:r>
              <a:rPr lang="en-US" dirty="0"/>
              <a:t>60000/60000 [==============================] - 50s 840us/step - loss: 0.0484 - accuracy: 0.9853 - </a:t>
            </a:r>
            <a:r>
              <a:rPr lang="en-US" dirty="0" err="1"/>
              <a:t>val_loss</a:t>
            </a:r>
            <a:r>
              <a:rPr lang="en-US" dirty="0"/>
              <a:t>: 0.0428 - </a:t>
            </a:r>
            <a:r>
              <a:rPr lang="en-US" dirty="0" err="1"/>
              <a:t>val_accuracy</a:t>
            </a:r>
            <a:r>
              <a:rPr lang="en-US" dirty="0"/>
              <a:t>: 0.9847</a:t>
            </a:r>
          </a:p>
          <a:p>
            <a:pPr marL="0" indent="0">
              <a:buNone/>
            </a:pPr>
            <a:r>
              <a:rPr lang="en-US" dirty="0"/>
              <a:t>Epoch </a:t>
            </a:r>
            <a:r>
              <a:rPr lang="en-US" dirty="0" smtClean="0"/>
              <a:t>4/10</a:t>
            </a:r>
          </a:p>
          <a:p>
            <a:pPr marL="0" indent="0">
              <a:buNone/>
            </a:pPr>
            <a:r>
              <a:rPr lang="en-US" dirty="0"/>
              <a:t>60000/60000 [==============================] - 52s 874us/step - loss: 0.0369 - accuracy: 0.9884 - </a:t>
            </a:r>
            <a:r>
              <a:rPr lang="en-US" dirty="0" err="1"/>
              <a:t>val_loss</a:t>
            </a:r>
            <a:r>
              <a:rPr lang="en-US" dirty="0"/>
              <a:t>: 0.0357 - </a:t>
            </a:r>
            <a:r>
              <a:rPr lang="en-US" dirty="0" err="1"/>
              <a:t>val_accuracy</a:t>
            </a:r>
            <a:r>
              <a:rPr lang="en-US" dirty="0"/>
              <a:t>: 0.9883</a:t>
            </a:r>
          </a:p>
          <a:p>
            <a:pPr marL="0" indent="0">
              <a:buNone/>
            </a:pPr>
            <a:r>
              <a:rPr lang="en-US" dirty="0"/>
              <a:t>Epoch </a:t>
            </a:r>
            <a:r>
              <a:rPr lang="en-US" dirty="0" smtClean="0"/>
              <a:t>5/10</a:t>
            </a:r>
          </a:p>
          <a:p>
            <a:pPr marL="0" indent="0">
              <a:buNone/>
            </a:pPr>
            <a:r>
              <a:rPr lang="en-US" dirty="0"/>
              <a:t>60000/60000 [==============================] - 48s 808us/step - loss: 0.0279 - accuracy: 0.9916 - </a:t>
            </a:r>
            <a:r>
              <a:rPr lang="en-US" dirty="0" err="1"/>
              <a:t>val_loss</a:t>
            </a:r>
            <a:r>
              <a:rPr lang="en-US" dirty="0"/>
              <a:t>: 0.0336 - </a:t>
            </a:r>
            <a:r>
              <a:rPr lang="en-US" dirty="0" err="1"/>
              <a:t>val_accuracy</a:t>
            </a:r>
            <a:r>
              <a:rPr lang="en-US" dirty="0"/>
              <a:t>: 0.9888</a:t>
            </a:r>
            <a:endParaRPr lang="en-US" dirty="0" smtClean="0"/>
          </a:p>
          <a:p>
            <a:pPr marL="0" indent="0">
              <a:buNone/>
            </a:pPr>
            <a:endParaRPr lang="en-US" dirty="0" smtClean="0"/>
          </a:p>
        </p:txBody>
      </p:sp>
    </p:spTree>
    <p:extLst>
      <p:ext uri="{BB962C8B-B14F-4D97-AF65-F5344CB8AC3E}">
        <p14:creationId xmlns:p14="http://schemas.microsoft.com/office/powerpoint/2010/main" val="591551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 epoch 6-10</a:t>
            </a:r>
            <a:endParaRPr lang="en-US"/>
          </a:p>
        </p:txBody>
      </p:sp>
      <p:sp>
        <p:nvSpPr>
          <p:cNvPr id="3" name="Content Placeholder 2"/>
          <p:cNvSpPr>
            <a:spLocks noGrp="1"/>
          </p:cNvSpPr>
          <p:nvPr>
            <p:ph idx="1"/>
          </p:nvPr>
        </p:nvSpPr>
        <p:spPr/>
        <p:txBody>
          <a:bodyPr>
            <a:noAutofit/>
          </a:bodyPr>
          <a:lstStyle/>
          <a:p>
            <a:pPr marL="0" indent="0">
              <a:buNone/>
            </a:pPr>
            <a:r>
              <a:rPr lang="en-US" sz="1050" smtClean="0"/>
              <a:t>Epoch </a:t>
            </a:r>
            <a:r>
              <a:rPr lang="en-US" sz="1050"/>
              <a:t>6/10</a:t>
            </a:r>
          </a:p>
          <a:p>
            <a:pPr marL="0" indent="0">
              <a:buNone/>
            </a:pPr>
            <a:r>
              <a:rPr lang="en-US" sz="1050"/>
              <a:t>60000/60000 [==============================] - 47s 778us/step - loss: 0.0239 - accuracy: 0.9921 - val_loss: 0.0336 - val_accuracy: 0.9893</a:t>
            </a:r>
          </a:p>
          <a:p>
            <a:pPr marL="0" indent="0">
              <a:buNone/>
            </a:pPr>
            <a:r>
              <a:rPr lang="en-US" sz="1050"/>
              <a:t>Epoch 7/10</a:t>
            </a:r>
          </a:p>
          <a:p>
            <a:pPr marL="0" indent="0">
              <a:buNone/>
            </a:pPr>
            <a:r>
              <a:rPr lang="en-US" sz="1050"/>
              <a:t>60000/60000 [==============================] - 46s 772us/step - loss: 0.0196 - accuracy: 0.9937 - val_loss: 0.0319 - val_accuracy: 0.9893</a:t>
            </a:r>
          </a:p>
          <a:p>
            <a:pPr marL="0" indent="0">
              <a:buNone/>
            </a:pPr>
            <a:r>
              <a:rPr lang="en-US" sz="1050"/>
              <a:t>Epoch 8/10</a:t>
            </a:r>
          </a:p>
          <a:p>
            <a:pPr marL="0" indent="0">
              <a:buNone/>
            </a:pPr>
            <a:r>
              <a:rPr lang="en-US" sz="1050"/>
              <a:t>60000/60000 [==============================] - 46s 773us/step - loss: 0.0164 - accuracy: 0.9948 - val_loss: 0.0334 - val_accuracy: 0.9892</a:t>
            </a:r>
          </a:p>
          <a:p>
            <a:pPr marL="0" indent="0">
              <a:buNone/>
            </a:pPr>
            <a:r>
              <a:rPr lang="en-US" sz="1050"/>
              <a:t>Epoch 9/10</a:t>
            </a:r>
          </a:p>
          <a:p>
            <a:pPr marL="0" indent="0">
              <a:buNone/>
            </a:pPr>
            <a:r>
              <a:rPr lang="en-US" sz="1050"/>
              <a:t>60000/60000 [==============================] - 47s 782us/step - loss: 0.0147 - accuracy: 0.9955 - val_loss: 0.0412 - val_accuracy: 0.9873</a:t>
            </a:r>
          </a:p>
          <a:p>
            <a:pPr marL="0" indent="0">
              <a:buNone/>
            </a:pPr>
            <a:r>
              <a:rPr lang="en-US" sz="1050"/>
              <a:t>Epoch 10/10</a:t>
            </a:r>
          </a:p>
          <a:p>
            <a:pPr marL="0" indent="0">
              <a:buNone/>
            </a:pPr>
            <a:r>
              <a:rPr lang="en-US" sz="1050"/>
              <a:t>60000/60000 [==============================] - 46s 771us/step - loss: 0.0118 - accuracy: 0.9964 - val_loss: 0.0399 - val_accuracy: 0.9879</a:t>
            </a:r>
          </a:p>
          <a:p>
            <a:pPr marL="0" indent="0">
              <a:buNone/>
            </a:pPr>
            <a:r>
              <a:rPr lang="en-US" sz="1050"/>
              <a:t>[0.039899468541789974, 0.9879000186920166</a:t>
            </a:r>
            <a:r>
              <a:rPr lang="en-US" sz="1050" smtClean="0"/>
              <a:t>]</a:t>
            </a:r>
            <a:endParaRPr lang="en-US" sz="1050"/>
          </a:p>
        </p:txBody>
      </p:sp>
    </p:spTree>
    <p:extLst>
      <p:ext uri="{BB962C8B-B14F-4D97-AF65-F5344CB8AC3E}">
        <p14:creationId xmlns:p14="http://schemas.microsoft.com/office/powerpoint/2010/main" val="2569206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1467</TotalTime>
  <Words>431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Hand Written Digit Recognition Using CNN</vt:lpstr>
      <vt:lpstr>Why CNN</vt:lpstr>
      <vt:lpstr>Libraries Used</vt:lpstr>
      <vt:lpstr>Dataset</vt:lpstr>
      <vt:lpstr>Variables</vt:lpstr>
      <vt:lpstr>Layers</vt:lpstr>
      <vt:lpstr>CNN</vt:lpstr>
      <vt:lpstr>Result epoch 1-5</vt:lpstr>
      <vt:lpstr>Result epoch 6-10</vt:lpstr>
      <vt:lpstr>Result Final</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Recognition Using CNN</dc:title>
  <dc:creator>Sabahat Ejaz</dc:creator>
  <cp:lastModifiedBy>Sabahat Ejaz</cp:lastModifiedBy>
  <cp:revision>7</cp:revision>
  <dcterms:created xsi:type="dcterms:W3CDTF">2019-11-30T12:21:59Z</dcterms:created>
  <dcterms:modified xsi:type="dcterms:W3CDTF">2019-12-06T04:59:10Z</dcterms:modified>
</cp:coreProperties>
</file>