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 FOOD RESTURANT</a:t>
            </a:r>
            <a:endParaRPr lang="en-US" dirty="0"/>
          </a:p>
        </p:txBody>
      </p:sp>
      <p:sp>
        <p:nvSpPr>
          <p:cNvPr id="3" name="Subtitle 2"/>
          <p:cNvSpPr>
            <a:spLocks noGrp="1"/>
          </p:cNvSpPr>
          <p:nvPr>
            <p:ph type="subTitle" idx="1"/>
          </p:nvPr>
        </p:nvSpPr>
        <p:spPr/>
        <p:txBody>
          <a:bodyPr/>
          <a:lstStyle/>
          <a:p>
            <a:r>
              <a:rPr lang="en-US" b="1" dirty="0" smtClean="0"/>
              <a:t>Management System</a:t>
            </a:r>
          </a:p>
          <a:p>
            <a:r>
              <a:rPr lang="en-US" b="1" dirty="0" smtClean="0"/>
              <a:t>Client Name: Taimoor Khan</a:t>
            </a:r>
            <a:endParaRPr lang="en-US" b="1" dirty="0"/>
          </a:p>
        </p:txBody>
      </p:sp>
    </p:spTree>
    <p:extLst>
      <p:ext uri="{BB962C8B-B14F-4D97-AF65-F5344CB8AC3E}">
        <p14:creationId xmlns:p14="http://schemas.microsoft.com/office/powerpoint/2010/main" val="3952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09" y="99204"/>
            <a:ext cx="3657600" cy="556404"/>
          </a:xfrm>
        </p:spPr>
        <p:txBody>
          <a:bodyPr/>
          <a:lstStyle/>
          <a:p>
            <a:r>
              <a:rPr lang="en-US" dirty="0" smtClean="0"/>
              <a:t>Class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879894"/>
            <a:ext cx="10616391" cy="5512280"/>
          </a:xfrm>
        </p:spPr>
      </p:pic>
    </p:spTree>
    <p:extLst>
      <p:ext uri="{BB962C8B-B14F-4D97-AF65-F5344CB8AC3E}">
        <p14:creationId xmlns:p14="http://schemas.microsoft.com/office/powerpoint/2010/main" val="83221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682" y="310551"/>
            <a:ext cx="3657600" cy="642668"/>
          </a:xfrm>
        </p:spPr>
        <p:txBody>
          <a:bodyPr/>
          <a:lstStyle/>
          <a:p>
            <a:r>
              <a:rPr lang="en-US" dirty="0" smtClean="0"/>
              <a:t>Use case diagram </a:t>
            </a:r>
            <a:endParaRPr lang="en-US" dirty="0"/>
          </a:p>
        </p:txBody>
      </p:sp>
      <p:sp>
        <p:nvSpPr>
          <p:cNvPr id="4" name="Text Placeholder 3"/>
          <p:cNvSpPr>
            <a:spLocks noGrp="1"/>
          </p:cNvSpPr>
          <p:nvPr>
            <p:ph type="body" sz="half" idx="2"/>
          </p:nvPr>
        </p:nvSpPr>
        <p:spPr/>
        <p:txBody>
          <a:bodyPr/>
          <a:lstStyle/>
          <a:p>
            <a:r>
              <a:rPr lang="en-US" dirty="0" smtClean="0"/>
              <a:t>Operator interaction</a:t>
            </a:r>
            <a:endParaRPr lang="en-US" dirty="0"/>
          </a:p>
        </p:txBody>
      </p:sp>
      <p:pic>
        <p:nvPicPr>
          <p:cNvPr id="1026" name="Picture 45" descr="D:\Study\semester 5\OOAD\project\OperatorUseca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845" y="1212011"/>
            <a:ext cx="3597275"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11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97" y="0"/>
            <a:ext cx="3657600" cy="625415"/>
          </a:xfrm>
        </p:spPr>
        <p:txBody>
          <a:bodyPr/>
          <a:lstStyle/>
          <a:p>
            <a:r>
              <a:rPr lang="en-US" dirty="0" smtClean="0"/>
              <a:t>USE CASE DIAGRAM</a:t>
            </a:r>
            <a:endParaRPr lang="en-US" dirty="0"/>
          </a:p>
        </p:txBody>
      </p:sp>
      <p:sp>
        <p:nvSpPr>
          <p:cNvPr id="4" name="Text Placeholder 3"/>
          <p:cNvSpPr>
            <a:spLocks noGrp="1"/>
          </p:cNvSpPr>
          <p:nvPr>
            <p:ph type="body" sz="half" idx="2"/>
          </p:nvPr>
        </p:nvSpPr>
        <p:spPr/>
        <p:txBody>
          <a:bodyPr/>
          <a:lstStyle/>
          <a:p>
            <a:r>
              <a:rPr lang="en-US" dirty="0" smtClean="0"/>
              <a:t>Admin Interaction</a:t>
            </a:r>
            <a:endParaRPr lang="en-US" dirty="0"/>
          </a:p>
        </p:txBody>
      </p:sp>
      <p:pic>
        <p:nvPicPr>
          <p:cNvPr id="2050" name="Picture 44" descr="D:\Study\semester 5\OOAD\project\UsecaseAd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565" y="685800"/>
            <a:ext cx="4016375"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6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85" y="448574"/>
            <a:ext cx="3657600" cy="599536"/>
          </a:xfrm>
        </p:spPr>
        <p:txBody>
          <a:bodyPr/>
          <a:lstStyle/>
          <a:p>
            <a:r>
              <a:rPr lang="en-US" dirty="0" smtClean="0"/>
              <a:t>Domain model</a:t>
            </a:r>
            <a:endParaRPr lang="en-US" dirty="0"/>
          </a:p>
        </p:txBody>
      </p:sp>
      <p:pic>
        <p:nvPicPr>
          <p:cNvPr id="3074" name="Picture 39" descr="D:\Study\semester 5\OOAD\project\Domai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05" y="1173192"/>
            <a:ext cx="10657486" cy="514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61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34" y="350329"/>
            <a:ext cx="8534401" cy="883249"/>
          </a:xfrm>
        </p:spPr>
        <p:txBody>
          <a:bodyPr/>
          <a:lstStyle/>
          <a:p>
            <a:r>
              <a:rPr lang="en-US" dirty="0" smtClean="0"/>
              <a:t>Group Members</a:t>
            </a:r>
            <a:endParaRPr lang="en-US" dirty="0"/>
          </a:p>
        </p:txBody>
      </p:sp>
      <p:sp>
        <p:nvSpPr>
          <p:cNvPr id="3" name="Text Placeholder 2"/>
          <p:cNvSpPr>
            <a:spLocks noGrp="1"/>
          </p:cNvSpPr>
          <p:nvPr>
            <p:ph type="body" idx="1"/>
          </p:nvPr>
        </p:nvSpPr>
        <p:spPr>
          <a:xfrm>
            <a:off x="365034" y="1580070"/>
            <a:ext cx="8534400" cy="4329023"/>
          </a:xfrm>
        </p:spPr>
        <p:txBody>
          <a:bodyPr/>
          <a:lstStyle/>
          <a:p>
            <a:pPr lvl="0"/>
            <a:r>
              <a:rPr lang="en-US" dirty="0">
                <a:solidFill>
                  <a:schemeClr val="bg1"/>
                </a:solidFill>
              </a:rPr>
              <a:t>Sabahat Ijaz p16-6055</a:t>
            </a:r>
          </a:p>
          <a:p>
            <a:pPr lvl="0"/>
            <a:r>
              <a:rPr lang="en-US" dirty="0">
                <a:solidFill>
                  <a:schemeClr val="bg1"/>
                </a:solidFill>
              </a:rPr>
              <a:t>Noormah Omar Khan p16-6040</a:t>
            </a:r>
          </a:p>
          <a:p>
            <a:pPr lvl="0"/>
            <a:r>
              <a:rPr lang="en-US" dirty="0">
                <a:solidFill>
                  <a:schemeClr val="bg1"/>
                </a:solidFill>
              </a:rPr>
              <a:t> Laiba Gul p16-6117</a:t>
            </a:r>
          </a:p>
          <a:p>
            <a:pPr lvl="0"/>
            <a:r>
              <a:rPr lang="en-US" dirty="0">
                <a:solidFill>
                  <a:schemeClr val="bg1"/>
                </a:solidFill>
              </a:rPr>
              <a:t>Muhammad Toqeer p16-6069</a:t>
            </a:r>
          </a:p>
          <a:p>
            <a:pPr lvl="0"/>
            <a:r>
              <a:rPr lang="en-US" dirty="0">
                <a:solidFill>
                  <a:schemeClr val="bg1"/>
                </a:solidFill>
              </a:rPr>
              <a:t>Hamza Bukhari p16-6058</a:t>
            </a:r>
          </a:p>
          <a:p>
            <a:pPr lvl="0"/>
            <a:r>
              <a:rPr lang="en-US" dirty="0">
                <a:solidFill>
                  <a:schemeClr val="bg1"/>
                </a:solidFill>
              </a:rPr>
              <a:t> Muhammad Hamza</a:t>
            </a:r>
          </a:p>
          <a:p>
            <a:pPr lvl="0"/>
            <a:r>
              <a:rPr lang="en-US" dirty="0">
                <a:solidFill>
                  <a:schemeClr val="bg1"/>
                </a:solidFill>
              </a:rPr>
              <a:t>Yousaf Khan </a:t>
            </a:r>
          </a:p>
          <a:p>
            <a:pPr lvl="0"/>
            <a:r>
              <a:rPr lang="en-US" dirty="0">
                <a:solidFill>
                  <a:schemeClr val="bg1"/>
                </a:solidFill>
              </a:rPr>
              <a:t>Ammar Khan</a:t>
            </a:r>
          </a:p>
          <a:p>
            <a:pPr lvl="0"/>
            <a:r>
              <a:rPr lang="en-US" dirty="0">
                <a:solidFill>
                  <a:schemeClr val="bg1"/>
                </a:solidFill>
              </a:rPr>
              <a:t>Mudassar Athar </a:t>
            </a:r>
          </a:p>
          <a:p>
            <a:endParaRPr lang="en-US" dirty="0"/>
          </a:p>
        </p:txBody>
      </p:sp>
    </p:spTree>
    <p:extLst>
      <p:ext uri="{BB962C8B-B14F-4D97-AF65-F5344CB8AC3E}">
        <p14:creationId xmlns:p14="http://schemas.microsoft.com/office/powerpoint/2010/main" val="66437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40" y="358955"/>
            <a:ext cx="8534401" cy="900502"/>
          </a:xfrm>
        </p:spPr>
        <p:txBody>
          <a:bodyPr/>
          <a:lstStyle/>
          <a:p>
            <a:r>
              <a:rPr lang="en-US" dirty="0" smtClean="0"/>
              <a:t>objective</a:t>
            </a:r>
            <a:endParaRPr lang="en-US" dirty="0"/>
          </a:p>
        </p:txBody>
      </p:sp>
      <p:sp>
        <p:nvSpPr>
          <p:cNvPr id="3" name="Text Placeholder 2"/>
          <p:cNvSpPr>
            <a:spLocks noGrp="1"/>
          </p:cNvSpPr>
          <p:nvPr>
            <p:ph type="body" idx="1"/>
          </p:nvPr>
        </p:nvSpPr>
        <p:spPr>
          <a:xfrm>
            <a:off x="399540" y="1674962"/>
            <a:ext cx="8534400" cy="3354237"/>
          </a:xfrm>
        </p:spPr>
        <p:txBody>
          <a:bodyPr>
            <a:normAutofit fontScale="47500" lnSpcReduction="20000"/>
          </a:bodyPr>
          <a:lstStyle/>
          <a:p>
            <a:pPr marL="285750" indent="-285750">
              <a:buFont typeface="Wingdings" panose="05000000000000000000" pitchFamily="2" charset="2"/>
              <a:buChar char="Ø"/>
            </a:pPr>
            <a:r>
              <a:rPr lang="en-GB" sz="5000" dirty="0">
                <a:solidFill>
                  <a:schemeClr val="bg1"/>
                </a:solidFill>
              </a:rPr>
              <a:t>As we know today world is of technology. Computer is basic need of every field. This project will facilitate every restaurant organization. As it will help store information and calculation about their profits, sales and employees etc</a:t>
            </a:r>
            <a:r>
              <a:rPr lang="en-GB" sz="5000" dirty="0" smtClean="0">
                <a:solidFill>
                  <a:schemeClr val="bg1"/>
                </a:solidFill>
              </a:rPr>
              <a:t>.</a:t>
            </a:r>
          </a:p>
          <a:p>
            <a:pPr marL="285750" indent="-285750">
              <a:buFont typeface="Wingdings" panose="05000000000000000000" pitchFamily="2" charset="2"/>
              <a:buChar char="Ø"/>
            </a:pPr>
            <a:r>
              <a:rPr lang="en-GB" sz="5000" dirty="0">
                <a:solidFill>
                  <a:schemeClr val="bg1"/>
                </a:solidFill>
              </a:rPr>
              <a:t>To build a software for FAST FOOD RESTURANT which would help them in </a:t>
            </a:r>
            <a:r>
              <a:rPr lang="en-GB" sz="5000" dirty="0" smtClean="0">
                <a:solidFill>
                  <a:schemeClr val="bg1"/>
                </a:solidFill>
              </a:rPr>
              <a:t>analysing </a:t>
            </a:r>
            <a:r>
              <a:rPr lang="en-GB" sz="5000" dirty="0">
                <a:solidFill>
                  <a:schemeClr val="bg1"/>
                </a:solidFill>
              </a:rPr>
              <a:t>their sales and control sales and customers and to </a:t>
            </a:r>
            <a:r>
              <a:rPr lang="en-GB" sz="5000" dirty="0" smtClean="0">
                <a:solidFill>
                  <a:schemeClr val="bg1"/>
                </a:solidFill>
              </a:rPr>
              <a:t>analyse </a:t>
            </a:r>
            <a:r>
              <a:rPr lang="en-GB" sz="5000" dirty="0">
                <a:solidFill>
                  <a:schemeClr val="bg1"/>
                </a:solidFill>
              </a:rPr>
              <a:t>the best sales and the best customer of the month.</a:t>
            </a:r>
            <a:endParaRPr lang="en-US" sz="5000" dirty="0">
              <a:solidFill>
                <a:schemeClr val="bg1"/>
              </a:solidFill>
            </a:endParaRPr>
          </a:p>
          <a:p>
            <a:endParaRPr lang="en-US" dirty="0"/>
          </a:p>
          <a:p>
            <a:endParaRPr lang="en-US" dirty="0"/>
          </a:p>
        </p:txBody>
      </p:sp>
    </p:spTree>
    <p:extLst>
      <p:ext uri="{BB962C8B-B14F-4D97-AF65-F5344CB8AC3E}">
        <p14:creationId xmlns:p14="http://schemas.microsoft.com/office/powerpoint/2010/main" val="384911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2" y="565989"/>
            <a:ext cx="8534401" cy="805611"/>
          </a:xfrm>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smtClean="0"/>
              <a:t>Actors </a:t>
            </a:r>
            <a:r>
              <a:rPr lang="en-US" b="1" u="sng" dirty="0"/>
              <a:t>of the system:</a:t>
            </a:r>
            <a:r>
              <a:rPr lang="en-US" dirty="0"/>
              <a:t/>
            </a:r>
            <a:br>
              <a:rPr lang="en-US" dirty="0"/>
            </a:br>
            <a:endParaRPr lang="en-US" dirty="0"/>
          </a:p>
        </p:txBody>
      </p:sp>
      <p:sp>
        <p:nvSpPr>
          <p:cNvPr id="3" name="Text Placeholder 2"/>
          <p:cNvSpPr>
            <a:spLocks noGrp="1"/>
          </p:cNvSpPr>
          <p:nvPr>
            <p:ph type="body" idx="1"/>
          </p:nvPr>
        </p:nvSpPr>
        <p:spPr>
          <a:xfrm>
            <a:off x="296022" y="1252268"/>
            <a:ext cx="8534400" cy="1498600"/>
          </a:xfrm>
        </p:spPr>
        <p:txBody>
          <a:bodyPr/>
          <a:lstStyle/>
          <a:p>
            <a:pPr marL="285750" lvl="0" indent="-285750">
              <a:buFont typeface="Wingdings" panose="05000000000000000000" pitchFamily="2" charset="2"/>
              <a:buChar char="Ø"/>
            </a:pPr>
            <a:r>
              <a:rPr lang="en-US" sz="2000" dirty="0" smtClean="0">
                <a:solidFill>
                  <a:schemeClr val="bg1"/>
                </a:solidFill>
              </a:rPr>
              <a:t>Operator </a:t>
            </a:r>
            <a:endParaRPr lang="en-US" sz="2000" dirty="0">
              <a:solidFill>
                <a:schemeClr val="bg1"/>
              </a:solidFill>
            </a:endParaRPr>
          </a:p>
          <a:p>
            <a:pPr marL="285750" lvl="0" indent="-285750">
              <a:buFont typeface="Wingdings" panose="05000000000000000000" pitchFamily="2" charset="2"/>
              <a:buChar char="Ø"/>
            </a:pPr>
            <a:r>
              <a:rPr lang="en-US" sz="2000" dirty="0">
                <a:solidFill>
                  <a:schemeClr val="bg1"/>
                </a:solidFill>
              </a:rPr>
              <a:t>Admin</a:t>
            </a:r>
          </a:p>
          <a:p>
            <a:endParaRPr lang="en-US" dirty="0"/>
          </a:p>
        </p:txBody>
      </p:sp>
    </p:spTree>
    <p:extLst>
      <p:ext uri="{BB962C8B-B14F-4D97-AF65-F5344CB8AC3E}">
        <p14:creationId xmlns:p14="http://schemas.microsoft.com/office/powerpoint/2010/main" val="141384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3" y="255438"/>
            <a:ext cx="8534401" cy="796985"/>
          </a:xfrm>
        </p:spPr>
        <p:txBody>
          <a:bodyPr/>
          <a:lstStyle/>
          <a:p>
            <a:r>
              <a:rPr lang="en-US" dirty="0" smtClean="0"/>
              <a:t>TOP 10 Requirements</a:t>
            </a:r>
            <a:endParaRPr lang="en-US" dirty="0"/>
          </a:p>
        </p:txBody>
      </p:sp>
      <p:sp>
        <p:nvSpPr>
          <p:cNvPr id="3" name="Text Placeholder 2"/>
          <p:cNvSpPr>
            <a:spLocks noGrp="1"/>
          </p:cNvSpPr>
          <p:nvPr>
            <p:ph type="body" idx="1"/>
          </p:nvPr>
        </p:nvSpPr>
        <p:spPr>
          <a:xfrm>
            <a:off x="485803" y="1459301"/>
            <a:ext cx="8534400" cy="5165785"/>
          </a:xfrm>
        </p:spPr>
        <p:txBody>
          <a:bodyPr/>
          <a:lstStyle/>
          <a:p>
            <a:pPr marL="285750" lvl="0" indent="-285750">
              <a:buFont typeface="Arial" panose="020B0604020202020204" pitchFamily="34" charset="0"/>
              <a:buChar char="•"/>
            </a:pPr>
            <a:r>
              <a:rPr lang="en-US" dirty="0">
                <a:solidFill>
                  <a:schemeClr val="bg1"/>
                </a:solidFill>
              </a:rPr>
              <a:t>Admin login</a:t>
            </a:r>
          </a:p>
          <a:p>
            <a:pPr marL="285750" lvl="0" indent="-285750">
              <a:buFont typeface="Arial" panose="020B0604020202020204" pitchFamily="34" charset="0"/>
              <a:buChar char="•"/>
            </a:pPr>
            <a:r>
              <a:rPr lang="en-US" dirty="0">
                <a:solidFill>
                  <a:schemeClr val="bg1"/>
                </a:solidFill>
              </a:rPr>
              <a:t>Operator login</a:t>
            </a:r>
          </a:p>
          <a:p>
            <a:pPr marL="285750" lvl="0" indent="-285750">
              <a:buFont typeface="Arial" panose="020B0604020202020204" pitchFamily="34" charset="0"/>
              <a:buChar char="•"/>
            </a:pPr>
            <a:r>
              <a:rPr lang="en-US" dirty="0">
                <a:solidFill>
                  <a:schemeClr val="bg1"/>
                </a:solidFill>
              </a:rPr>
              <a:t>Remove items, promotions, deals, operators, customer (by admin)</a:t>
            </a:r>
          </a:p>
          <a:p>
            <a:pPr marL="285750" lvl="0" indent="-285750">
              <a:buFont typeface="Arial" panose="020B0604020202020204" pitchFamily="34" charset="0"/>
              <a:buChar char="•"/>
            </a:pPr>
            <a:r>
              <a:rPr lang="en-US" dirty="0">
                <a:solidFill>
                  <a:schemeClr val="bg1"/>
                </a:solidFill>
              </a:rPr>
              <a:t>Add items ,promotions, deals, operators (by admin) </a:t>
            </a:r>
          </a:p>
          <a:p>
            <a:pPr marL="285750" lvl="0" indent="-285750">
              <a:buFont typeface="Arial" panose="020B0604020202020204" pitchFamily="34" charset="0"/>
              <a:buChar char="•"/>
            </a:pPr>
            <a:r>
              <a:rPr lang="en-US" dirty="0">
                <a:solidFill>
                  <a:schemeClr val="bg1"/>
                </a:solidFill>
              </a:rPr>
              <a:t>Add customer and sales (by operator)</a:t>
            </a:r>
          </a:p>
          <a:p>
            <a:pPr marL="285750" lvl="0" indent="-285750">
              <a:buFont typeface="Arial" panose="020B0604020202020204" pitchFamily="34" charset="0"/>
              <a:buChar char="•"/>
            </a:pPr>
            <a:r>
              <a:rPr lang="en-US" dirty="0">
                <a:solidFill>
                  <a:schemeClr val="bg1"/>
                </a:solidFill>
              </a:rPr>
              <a:t>Update items, promotions, deals, operators (by admin)</a:t>
            </a:r>
          </a:p>
          <a:p>
            <a:pPr marL="285750" lvl="0" indent="-285750">
              <a:buFont typeface="Arial" panose="020B0604020202020204" pitchFamily="34" charset="0"/>
              <a:buChar char="•"/>
            </a:pPr>
            <a:r>
              <a:rPr lang="en-US" dirty="0">
                <a:solidFill>
                  <a:schemeClr val="bg1"/>
                </a:solidFill>
              </a:rPr>
              <a:t>Search for item, sale, and customer.</a:t>
            </a:r>
          </a:p>
          <a:p>
            <a:pPr marL="285750" lvl="0" indent="-285750">
              <a:buFont typeface="Arial" panose="020B0604020202020204" pitchFamily="34" charset="0"/>
              <a:buChar char="•"/>
            </a:pPr>
            <a:r>
              <a:rPr lang="en-US" dirty="0">
                <a:solidFill>
                  <a:schemeClr val="bg1"/>
                </a:solidFill>
              </a:rPr>
              <a:t>Make bill in PDF format.</a:t>
            </a:r>
          </a:p>
          <a:p>
            <a:pPr marL="285750" lvl="0" indent="-285750">
              <a:buFont typeface="Arial" panose="020B0604020202020204" pitchFamily="34" charset="0"/>
              <a:buChar char="•"/>
            </a:pPr>
            <a:r>
              <a:rPr lang="en-US" dirty="0">
                <a:solidFill>
                  <a:schemeClr val="bg1"/>
                </a:solidFill>
              </a:rPr>
              <a:t>Make graph based on information in Databases.</a:t>
            </a:r>
          </a:p>
          <a:p>
            <a:pPr marL="285750" lvl="0" indent="-285750">
              <a:buFont typeface="Arial" panose="020B0604020202020204" pitchFamily="34" charset="0"/>
              <a:buChar char="•"/>
            </a:pPr>
            <a:r>
              <a:rPr lang="en-US" dirty="0">
                <a:solidFill>
                  <a:schemeClr val="bg1"/>
                </a:solidFill>
              </a:rPr>
              <a:t>Database having Admin, customer, sales and operator information</a:t>
            </a:r>
          </a:p>
          <a:p>
            <a:endParaRPr lang="en-US" dirty="0">
              <a:solidFill>
                <a:schemeClr val="bg1"/>
              </a:solidFill>
            </a:endParaRPr>
          </a:p>
        </p:txBody>
      </p:sp>
    </p:spTree>
    <p:extLst>
      <p:ext uri="{BB962C8B-B14F-4D97-AF65-F5344CB8AC3E}">
        <p14:creationId xmlns:p14="http://schemas.microsoft.com/office/powerpoint/2010/main" val="351996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045" y="160547"/>
            <a:ext cx="8534401" cy="693468"/>
          </a:xfrm>
        </p:spPr>
        <p:txBody>
          <a:bodyPr/>
          <a:lstStyle/>
          <a:p>
            <a:r>
              <a:rPr lang="en-US" dirty="0" smtClean="0"/>
              <a:t>More requirements</a:t>
            </a:r>
            <a:endParaRPr lang="en-US" dirty="0"/>
          </a:p>
        </p:txBody>
      </p:sp>
      <p:sp>
        <p:nvSpPr>
          <p:cNvPr id="3" name="Text Placeholder 2"/>
          <p:cNvSpPr>
            <a:spLocks noGrp="1"/>
          </p:cNvSpPr>
          <p:nvPr>
            <p:ph type="body" idx="1"/>
          </p:nvPr>
        </p:nvSpPr>
        <p:spPr>
          <a:xfrm>
            <a:off x="434046" y="1088366"/>
            <a:ext cx="8534400" cy="5433204"/>
          </a:xfrm>
        </p:spPr>
        <p:txBody>
          <a:bodyPr/>
          <a:lstStyle/>
          <a:p>
            <a:pPr marL="285750" lvl="0" indent="-285750">
              <a:buFont typeface="Arial" panose="020B0604020202020204" pitchFamily="34" charset="0"/>
              <a:buChar char="•"/>
            </a:pPr>
            <a:r>
              <a:rPr lang="en-US" sz="2000" dirty="0">
                <a:solidFill>
                  <a:schemeClr val="bg1"/>
                </a:solidFill>
              </a:rPr>
              <a:t>Regular customer details(some sort of ID number)</a:t>
            </a:r>
          </a:p>
          <a:p>
            <a:pPr marL="285750" lvl="0" indent="-285750">
              <a:buFont typeface="Arial" panose="020B0604020202020204" pitchFamily="34" charset="0"/>
              <a:buChar char="•"/>
            </a:pPr>
            <a:r>
              <a:rPr lang="en-US" sz="2000" dirty="0">
                <a:solidFill>
                  <a:schemeClr val="bg1"/>
                </a:solidFill>
              </a:rPr>
              <a:t>Multiple search type either ID, Date, Name</a:t>
            </a:r>
          </a:p>
          <a:p>
            <a:pPr marL="285750" lvl="0" indent="-285750">
              <a:buFont typeface="Arial" panose="020B0604020202020204" pitchFamily="34" charset="0"/>
              <a:buChar char="•"/>
            </a:pPr>
            <a:r>
              <a:rPr lang="en-US" sz="2000" dirty="0">
                <a:solidFill>
                  <a:schemeClr val="bg1"/>
                </a:solidFill>
              </a:rPr>
              <a:t>Create new employee(waiter, operator)</a:t>
            </a:r>
          </a:p>
          <a:p>
            <a:pPr marL="285750" lvl="0" indent="-285750">
              <a:buFont typeface="Arial" panose="020B0604020202020204" pitchFamily="34" charset="0"/>
              <a:buChar char="•"/>
            </a:pPr>
            <a:r>
              <a:rPr lang="en-US" sz="2000" dirty="0">
                <a:solidFill>
                  <a:schemeClr val="bg1"/>
                </a:solidFill>
              </a:rPr>
              <a:t>Discount log maintenance </a:t>
            </a:r>
          </a:p>
          <a:p>
            <a:pPr marL="285750" lvl="0" indent="-285750">
              <a:buFont typeface="Arial" panose="020B0604020202020204" pitchFamily="34" charset="0"/>
              <a:buChar char="•"/>
            </a:pPr>
            <a:r>
              <a:rPr lang="en-US" sz="2000" dirty="0">
                <a:solidFill>
                  <a:schemeClr val="bg1"/>
                </a:solidFill>
              </a:rPr>
              <a:t>Create user (admin)</a:t>
            </a:r>
          </a:p>
          <a:p>
            <a:pPr marL="285750" lvl="0" indent="-285750">
              <a:buFont typeface="Arial" panose="020B0604020202020204" pitchFamily="34" charset="0"/>
              <a:buChar char="•"/>
            </a:pPr>
            <a:r>
              <a:rPr lang="en-US" sz="2000" dirty="0">
                <a:solidFill>
                  <a:schemeClr val="bg1"/>
                </a:solidFill>
              </a:rPr>
              <a:t>Printer linking and usage</a:t>
            </a:r>
          </a:p>
          <a:p>
            <a:pPr marL="285750" lvl="0" indent="-285750">
              <a:buFont typeface="Arial" panose="020B0604020202020204" pitchFamily="34" charset="0"/>
              <a:buChar char="•"/>
            </a:pPr>
            <a:r>
              <a:rPr lang="en-US" sz="2000" dirty="0">
                <a:solidFill>
                  <a:schemeClr val="bg1"/>
                </a:solidFill>
              </a:rPr>
              <a:t>Graph features i.e. top products, top customers, daily weekly and monthly sales record</a:t>
            </a:r>
          </a:p>
          <a:p>
            <a:pPr marL="285750" lvl="0" indent="-285750">
              <a:buFont typeface="Arial" panose="020B0604020202020204" pitchFamily="34" charset="0"/>
              <a:buChar char="•"/>
            </a:pPr>
            <a:r>
              <a:rPr lang="en-US" sz="2000" dirty="0">
                <a:solidFill>
                  <a:schemeClr val="bg1"/>
                </a:solidFill>
              </a:rPr>
              <a:t>Display of statistics every time.</a:t>
            </a:r>
          </a:p>
          <a:p>
            <a:endParaRPr lang="en-US" dirty="0"/>
          </a:p>
        </p:txBody>
      </p:sp>
    </p:spTree>
    <p:extLst>
      <p:ext uri="{BB962C8B-B14F-4D97-AF65-F5344CB8AC3E}">
        <p14:creationId xmlns:p14="http://schemas.microsoft.com/office/powerpoint/2010/main" val="98101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33" y="255438"/>
            <a:ext cx="8534401" cy="796985"/>
          </a:xfrm>
        </p:spPr>
        <p:txBody>
          <a:bodyPr/>
          <a:lstStyle/>
          <a:p>
            <a:r>
              <a:rPr lang="en-US" dirty="0" smtClean="0"/>
              <a:t>Non functional requirements</a:t>
            </a:r>
            <a:endParaRPr lang="en-US" dirty="0"/>
          </a:p>
        </p:txBody>
      </p:sp>
      <p:sp>
        <p:nvSpPr>
          <p:cNvPr id="3" name="Text Placeholder 2"/>
          <p:cNvSpPr>
            <a:spLocks noGrp="1"/>
          </p:cNvSpPr>
          <p:nvPr>
            <p:ph type="body" idx="1"/>
          </p:nvPr>
        </p:nvSpPr>
        <p:spPr>
          <a:xfrm>
            <a:off x="684213" y="1164566"/>
            <a:ext cx="8534400" cy="4829834"/>
          </a:xfrm>
        </p:spPr>
        <p:txBody>
          <a:bodyPr/>
          <a:lstStyle/>
          <a:p>
            <a:pPr marL="285750" lvl="0" indent="-285750">
              <a:buFont typeface="Arial" panose="020B0604020202020204" pitchFamily="34" charset="0"/>
              <a:buChar char="•"/>
            </a:pPr>
            <a:r>
              <a:rPr lang="en-US" sz="2000" dirty="0">
                <a:solidFill>
                  <a:schemeClr val="bg1"/>
                </a:solidFill>
              </a:rPr>
              <a:t>Password Type</a:t>
            </a:r>
          </a:p>
          <a:p>
            <a:pPr marL="285750" lvl="0" indent="-285750">
              <a:buFont typeface="Arial" panose="020B0604020202020204" pitchFamily="34" charset="0"/>
              <a:buChar char="•"/>
            </a:pPr>
            <a:r>
              <a:rPr lang="en-US" sz="2000" dirty="0">
                <a:solidFill>
                  <a:schemeClr val="bg1"/>
                </a:solidFill>
              </a:rPr>
              <a:t>Email based or phone number based logins</a:t>
            </a:r>
          </a:p>
          <a:p>
            <a:pPr marL="285750" lvl="0" indent="-285750">
              <a:buFont typeface="Arial" panose="020B0604020202020204" pitchFamily="34" charset="0"/>
              <a:buChar char="•"/>
            </a:pPr>
            <a:r>
              <a:rPr lang="en-US" sz="2000" dirty="0">
                <a:solidFill>
                  <a:schemeClr val="bg1"/>
                </a:solidFill>
              </a:rPr>
              <a:t>Deals type(daily, weekly, monthly)</a:t>
            </a:r>
          </a:p>
          <a:p>
            <a:pPr marL="285750" lvl="0" indent="-285750">
              <a:buFont typeface="Arial" panose="020B0604020202020204" pitchFamily="34" charset="0"/>
              <a:buChar char="•"/>
            </a:pPr>
            <a:r>
              <a:rPr lang="en-US" sz="2000" dirty="0">
                <a:solidFill>
                  <a:schemeClr val="bg1"/>
                </a:solidFill>
              </a:rPr>
              <a:t>Determine user type(admin/operator)</a:t>
            </a:r>
          </a:p>
          <a:p>
            <a:pPr marL="285750" lvl="0" indent="-285750">
              <a:buFont typeface="Arial" panose="020B0604020202020204" pitchFamily="34" charset="0"/>
              <a:buChar char="•"/>
            </a:pPr>
            <a:r>
              <a:rPr lang="en-US" sz="2000" dirty="0">
                <a:solidFill>
                  <a:schemeClr val="bg1"/>
                </a:solidFill>
              </a:rPr>
              <a:t>Graph type i.e. pie, bar etc.</a:t>
            </a:r>
          </a:p>
          <a:p>
            <a:endParaRPr lang="en-US" dirty="0"/>
          </a:p>
        </p:txBody>
      </p:sp>
    </p:spTree>
    <p:extLst>
      <p:ext uri="{BB962C8B-B14F-4D97-AF65-F5344CB8AC3E}">
        <p14:creationId xmlns:p14="http://schemas.microsoft.com/office/powerpoint/2010/main" val="77874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92" y="212306"/>
            <a:ext cx="8534401" cy="788358"/>
          </a:xfrm>
        </p:spPr>
        <p:txBody>
          <a:bodyPr/>
          <a:lstStyle/>
          <a:p>
            <a:r>
              <a:rPr lang="en-US" dirty="0" smtClean="0"/>
              <a:t>High rank requirements</a:t>
            </a:r>
            <a:endParaRPr lang="en-US" dirty="0"/>
          </a:p>
        </p:txBody>
      </p:sp>
      <p:sp>
        <p:nvSpPr>
          <p:cNvPr id="3" name="Text Placeholder 2"/>
          <p:cNvSpPr>
            <a:spLocks noGrp="1"/>
          </p:cNvSpPr>
          <p:nvPr>
            <p:ph type="body" idx="1"/>
          </p:nvPr>
        </p:nvSpPr>
        <p:spPr>
          <a:xfrm>
            <a:off x="416792" y="1269520"/>
            <a:ext cx="8534400" cy="4967377"/>
          </a:xfrm>
        </p:spPr>
        <p:txBody>
          <a:bodyPr>
            <a:normAutofit/>
          </a:bodyPr>
          <a:lstStyle/>
          <a:p>
            <a:pPr marL="285750" lvl="0" indent="-285750">
              <a:buFont typeface="Arial" panose="020B0604020202020204" pitchFamily="34" charset="0"/>
              <a:buChar char="•"/>
            </a:pPr>
            <a:r>
              <a:rPr lang="en-US" sz="2000" dirty="0">
                <a:solidFill>
                  <a:schemeClr val="bg1"/>
                </a:solidFill>
              </a:rPr>
              <a:t>Login operator/admin</a:t>
            </a:r>
          </a:p>
          <a:p>
            <a:pPr marL="285750" lvl="0" indent="-285750">
              <a:buFont typeface="Arial" panose="020B0604020202020204" pitchFamily="34" charset="0"/>
              <a:buChar char="•"/>
            </a:pPr>
            <a:r>
              <a:rPr lang="en-US" sz="2000" dirty="0">
                <a:solidFill>
                  <a:schemeClr val="bg1"/>
                </a:solidFill>
              </a:rPr>
              <a:t>Removal and Addition of features</a:t>
            </a:r>
          </a:p>
          <a:p>
            <a:pPr marL="285750" lvl="0" indent="-285750">
              <a:buFont typeface="Arial" panose="020B0604020202020204" pitchFamily="34" charset="0"/>
              <a:buChar char="•"/>
            </a:pPr>
            <a:r>
              <a:rPr lang="en-US" sz="2000" dirty="0">
                <a:solidFill>
                  <a:schemeClr val="bg1"/>
                </a:solidFill>
              </a:rPr>
              <a:t>Update items</a:t>
            </a:r>
          </a:p>
          <a:p>
            <a:pPr marL="285750" lvl="0" indent="-285750">
              <a:buFont typeface="Arial" panose="020B0604020202020204" pitchFamily="34" charset="0"/>
              <a:buChar char="•"/>
            </a:pPr>
            <a:r>
              <a:rPr lang="en-US" sz="2000" dirty="0">
                <a:solidFill>
                  <a:schemeClr val="bg1"/>
                </a:solidFill>
              </a:rPr>
              <a:t>Search Bar</a:t>
            </a:r>
          </a:p>
          <a:p>
            <a:pPr marL="285750" lvl="0" indent="-285750">
              <a:buFont typeface="Arial" panose="020B0604020202020204" pitchFamily="34" charset="0"/>
              <a:buChar char="•"/>
            </a:pPr>
            <a:r>
              <a:rPr lang="en-US" sz="2000" dirty="0">
                <a:solidFill>
                  <a:schemeClr val="bg1"/>
                </a:solidFill>
              </a:rPr>
              <a:t>Bill </a:t>
            </a:r>
          </a:p>
          <a:p>
            <a:pPr marL="285750" lvl="0" indent="-285750">
              <a:buFont typeface="Arial" panose="020B0604020202020204" pitchFamily="34" charset="0"/>
              <a:buChar char="•"/>
            </a:pPr>
            <a:r>
              <a:rPr lang="en-US" sz="2000" dirty="0">
                <a:solidFill>
                  <a:schemeClr val="bg1"/>
                </a:solidFill>
              </a:rPr>
              <a:t>PDF Form</a:t>
            </a:r>
          </a:p>
          <a:p>
            <a:pPr marL="285750" lvl="0" indent="-285750">
              <a:buFont typeface="Arial" panose="020B0604020202020204" pitchFamily="34" charset="0"/>
              <a:buChar char="•"/>
            </a:pPr>
            <a:r>
              <a:rPr lang="en-US" sz="2000" dirty="0">
                <a:solidFill>
                  <a:schemeClr val="bg1"/>
                </a:solidFill>
              </a:rPr>
              <a:t>Graph for Judgments</a:t>
            </a:r>
          </a:p>
        </p:txBody>
      </p:sp>
    </p:spTree>
    <p:extLst>
      <p:ext uri="{BB962C8B-B14F-4D97-AF65-F5344CB8AC3E}">
        <p14:creationId xmlns:p14="http://schemas.microsoft.com/office/powerpoint/2010/main" val="160490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88" y="427966"/>
            <a:ext cx="8534401" cy="822864"/>
          </a:xfrm>
        </p:spPr>
        <p:txBody>
          <a:bodyPr/>
          <a:lstStyle/>
          <a:p>
            <a:r>
              <a:rPr lang="en-US" dirty="0" smtClean="0"/>
              <a:t>Proposed solution</a:t>
            </a:r>
            <a:endParaRPr lang="en-US" dirty="0"/>
          </a:p>
        </p:txBody>
      </p:sp>
      <p:sp>
        <p:nvSpPr>
          <p:cNvPr id="3" name="Text Placeholder 2"/>
          <p:cNvSpPr>
            <a:spLocks noGrp="1"/>
          </p:cNvSpPr>
          <p:nvPr>
            <p:ph type="body" idx="1"/>
          </p:nvPr>
        </p:nvSpPr>
        <p:spPr>
          <a:xfrm>
            <a:off x="684213" y="1354347"/>
            <a:ext cx="8534400" cy="4640053"/>
          </a:xfrm>
        </p:spPr>
        <p:txBody>
          <a:bodyPr/>
          <a:lstStyle/>
          <a:p>
            <a:r>
              <a:rPr lang="en-GB" sz="2000" dirty="0">
                <a:solidFill>
                  <a:schemeClr val="bg1"/>
                </a:solidFill>
              </a:rPr>
              <a:t>C</a:t>
            </a:r>
            <a:r>
              <a:rPr lang="en-GB" sz="2000" dirty="0" smtClean="0">
                <a:solidFill>
                  <a:schemeClr val="bg1"/>
                </a:solidFill>
              </a:rPr>
              <a:t>oncept of:</a:t>
            </a:r>
          </a:p>
          <a:p>
            <a:pPr marL="285750" indent="-285750">
              <a:buFont typeface="Wingdings" panose="05000000000000000000" pitchFamily="2" charset="2"/>
              <a:buChar char="Ø"/>
            </a:pPr>
            <a:r>
              <a:rPr lang="en-GB" sz="2000" dirty="0">
                <a:solidFill>
                  <a:schemeClr val="bg1"/>
                </a:solidFill>
              </a:rPr>
              <a:t>Agile Mode</a:t>
            </a:r>
            <a:endParaRPr lang="en-GB" sz="2000" dirty="0" smtClean="0">
              <a:solidFill>
                <a:schemeClr val="bg1"/>
              </a:solidFill>
            </a:endParaRPr>
          </a:p>
          <a:p>
            <a:pPr marL="285750" indent="-285750">
              <a:buFont typeface="Wingdings" panose="05000000000000000000" pitchFamily="2" charset="2"/>
              <a:buChar char="Ø"/>
            </a:pPr>
            <a:r>
              <a:rPr lang="en-GB" sz="2000" dirty="0" smtClean="0">
                <a:solidFill>
                  <a:schemeClr val="bg1"/>
                </a:solidFill>
              </a:rPr>
              <a:t> Classes</a:t>
            </a:r>
          </a:p>
          <a:p>
            <a:pPr marL="285750" indent="-285750">
              <a:buFont typeface="Wingdings" panose="05000000000000000000" pitchFamily="2" charset="2"/>
              <a:buChar char="Ø"/>
            </a:pPr>
            <a:r>
              <a:rPr lang="en-GB" sz="2000" dirty="0" smtClean="0">
                <a:solidFill>
                  <a:schemeClr val="bg1"/>
                </a:solidFill>
              </a:rPr>
              <a:t> Database</a:t>
            </a:r>
          </a:p>
          <a:p>
            <a:pPr marL="285750" indent="-285750">
              <a:buFont typeface="Wingdings" panose="05000000000000000000" pitchFamily="2" charset="2"/>
              <a:buChar char="Ø"/>
            </a:pPr>
            <a:r>
              <a:rPr lang="en-GB" sz="2000" dirty="0" smtClean="0">
                <a:solidFill>
                  <a:schemeClr val="bg1"/>
                </a:solidFill>
              </a:rPr>
              <a:t> MVC</a:t>
            </a:r>
          </a:p>
          <a:p>
            <a:r>
              <a:rPr lang="en-GB" dirty="0" smtClean="0"/>
              <a:t>l</a:t>
            </a:r>
            <a:endParaRPr lang="en-US" dirty="0"/>
          </a:p>
        </p:txBody>
      </p:sp>
    </p:spTree>
    <p:extLst>
      <p:ext uri="{BB962C8B-B14F-4D97-AF65-F5344CB8AC3E}">
        <p14:creationId xmlns:p14="http://schemas.microsoft.com/office/powerpoint/2010/main" val="21175535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TotalTime>
  <Words>343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Slice</vt:lpstr>
      <vt:lpstr>FAST FOOD RESTURANT</vt:lpstr>
      <vt:lpstr>Group Members</vt:lpstr>
      <vt:lpstr>objective</vt:lpstr>
      <vt:lpstr>   Actors of the system: </vt:lpstr>
      <vt:lpstr>TOP 10 Requirements</vt:lpstr>
      <vt:lpstr>More requirements</vt:lpstr>
      <vt:lpstr>Non functional requirements</vt:lpstr>
      <vt:lpstr>High rank requirements</vt:lpstr>
      <vt:lpstr>Proposed solution</vt:lpstr>
      <vt:lpstr>Class diagram</vt:lpstr>
      <vt:lpstr>Use case diagram </vt:lpstr>
      <vt:lpstr>USE CASE DIAGRAM</vt:lpstr>
      <vt:lpstr>Domain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RESTURANT</dc:title>
  <dc:creator>Sabahat Ejaz</dc:creator>
  <cp:lastModifiedBy>Sabahat Ejaz</cp:lastModifiedBy>
  <cp:revision>5</cp:revision>
  <dcterms:created xsi:type="dcterms:W3CDTF">2018-12-17T14:53:45Z</dcterms:created>
  <dcterms:modified xsi:type="dcterms:W3CDTF">2018-12-17T15:42:52Z</dcterms:modified>
</cp:coreProperties>
</file>