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89" r:id="rId3"/>
    <p:sldId id="261" r:id="rId4"/>
    <p:sldId id="264" r:id="rId5"/>
    <p:sldId id="263" r:id="rId6"/>
    <p:sldId id="267" r:id="rId7"/>
    <p:sldId id="268" r:id="rId8"/>
    <p:sldId id="273" r:id="rId9"/>
    <p:sldId id="269" r:id="rId10"/>
    <p:sldId id="274" r:id="rId11"/>
    <p:sldId id="270" r:id="rId12"/>
    <p:sldId id="275" r:id="rId13"/>
    <p:sldId id="277" r:id="rId14"/>
    <p:sldId id="278" r:id="rId15"/>
    <p:sldId id="271" r:id="rId16"/>
    <p:sldId id="279" r:id="rId17"/>
    <p:sldId id="288" r:id="rId18"/>
    <p:sldId id="284" r:id="rId19"/>
    <p:sldId id="280" r:id="rId20"/>
    <p:sldId id="287" r:id="rId21"/>
    <p:sldId id="282" r:id="rId22"/>
    <p:sldId id="283" r:id="rId23"/>
    <p:sldId id="290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7D2B-5C1B-4137-9073-C21D809D1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E343F-B47C-4A28-9058-0A2A3E5FE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EC851-EB43-4091-A3D0-CDD94529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AACD9-ABF3-447E-A7FA-9573E024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C0413-BF45-400B-9A3D-348A3320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0FF7-7F2E-4EF5-A08A-2DF9351A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EA7E8-EBFE-4DE7-9777-8257F59B8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E91E0-FC47-476F-ACC9-63A5AFDC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3601C-FFC9-4562-9345-A9D368D9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CDFE5-F1B3-4A67-A46E-D1B52234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8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7A00A-72A9-4655-8B51-D4F7CC852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4F6D1-00C8-47C5-B56F-1B4CF4EC5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5B14-E0DD-4549-8776-F8E24739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97FD0-558E-43E5-8F0C-D6BBE99A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4F40-074A-488B-8E26-E43F9804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696B-353D-41EE-B215-2A15D669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CE70-A333-4C77-9200-79D11547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A4467-35B7-43CA-A722-8C2B1B70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B554F-8809-45C6-AC3B-48F9F22B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C1F25-A12B-4567-9868-8F4263A3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4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AFA8-FC78-4D22-B182-7C0317F8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F438A-80DF-4228-93DA-E5AB64E3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DF861-12CB-4371-ACA4-6FC4E28E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7F2E-B59C-407D-BC06-C52C1598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80149-F6B9-4B70-BA56-ACA31D9D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0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427B-B470-44B1-871A-118EBC6F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0E4D-8A5B-4C38-B08E-0FFFE13C9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FCE19-6585-49C0-B520-C0F679186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D0F84-FFD1-4C5B-830B-24553E4F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037B3-33E7-468E-97BC-7A6216E1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BF811-BE8A-43E2-A066-AF954863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0FEA-85FB-475A-957C-7C45EB61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18D17-AA81-4169-AA4F-56AEF9E49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0A67D-4646-47D8-AA96-A9EC49EB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932B0-ABDC-4226-A88A-D3FB44CA9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A2C7C-9686-476B-B719-1DC80D4C9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A76CA-0BFB-43E0-AD09-4ED9F88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5A322-6DBD-42BF-8723-37156A90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DE55F-80EC-4368-9E6A-86E82DD8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4FA1-6D53-42DD-80B3-DD1135EF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662CE-C98B-412E-9813-C39CAB76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34899-9A0A-46F8-BBAF-A505F442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732A4-FAA7-4EE1-8CEA-532B63D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AC373-9433-4D09-A784-30C93594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D2920-D1B2-4481-B597-FE3E0C78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60939-B332-4193-AF5F-ABFCABD5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3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8206-035E-46E3-A872-A827A1B4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6235-CE46-429C-8A27-36B82BF5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F0379-AA2B-49E2-A441-AA71F871A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5E0C3-AA16-4BDE-BFA0-4A0B4669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DF051-EDAC-49B7-B666-8702381E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58352-9D14-489C-98D0-1502D341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1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2D94-2F88-45A6-A791-9E52ADE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90D5C-7784-4341-80D6-7BF136A85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857D8-82A5-40DB-A5AC-F47D8E706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468C1-8F51-4E5D-8EFE-69F173C8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D073B-CF4E-4860-A5D3-65131409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C8474-0086-4E40-A5EF-25137FFF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27DD7-78E7-4264-8CEC-9BA552B2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84FCF-B355-4D9E-9B12-F10D10D35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48812-F26C-4CC6-82FE-A4E8DB925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D25A-860C-490F-B9CE-60F3D84C7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A8EC-3FAA-4567-8315-848230276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200" y="2343009"/>
            <a:ext cx="3921309" cy="1314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/>
              <a:t>A* Search</a:t>
            </a:r>
            <a:endParaRPr lang="en-US" sz="6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A* Search</a:t>
            </a:r>
            <a:endParaRPr lang="en-US" sz="4400" b="1" dirty="0"/>
          </a:p>
        </p:txBody>
      </p:sp>
      <p:pic>
        <p:nvPicPr>
          <p:cNvPr id="6" name="Picture 5" descr="astar-progress03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63440"/>
            <a:ext cx="8077200" cy="331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21428936">
            <a:off x="1828800" y="35143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 rot="21428936">
            <a:off x="2133600" y="42001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 rot="21428936">
            <a:off x="3124200" y="36667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A* Search</a:t>
            </a:r>
            <a:endParaRPr lang="en-US" sz="4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9144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Fagaras</a:t>
            </a:r>
            <a:r>
              <a:rPr lang="en-US" sz="2000" b="1" dirty="0"/>
              <a:t> 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f(n) = g(n) + h(n) = (140+99) + 176 = 415</a:t>
            </a:r>
          </a:p>
          <a:p>
            <a:r>
              <a:rPr lang="en-US" sz="2000" b="1" dirty="0">
                <a:latin typeface="+mj-lt"/>
                <a:cs typeface="Times New Roman" pitchFamily="18" charset="0"/>
              </a:rPr>
              <a:t>Pitesti 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f(n) = g(n) + h(n) = (140+80+97) + 100 = 417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8C4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A* Search</a:t>
            </a:r>
            <a:endParaRPr lang="en-US" sz="4400" b="1" dirty="0"/>
          </a:p>
        </p:txBody>
      </p:sp>
      <p:pic>
        <p:nvPicPr>
          <p:cNvPr id="7" name="Picture 4" descr="astar-progress0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060" y="1524000"/>
            <a:ext cx="7989719" cy="32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21428936">
            <a:off x="1828800" y="35143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 rot="21428936">
            <a:off x="2133600" y="42001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 rot="21428936">
            <a:off x="3124200" y="36667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" name="AutoShape 11"/>
          <p:cNvSpPr>
            <a:spLocks noChangeArrowheads="1"/>
          </p:cNvSpPr>
          <p:nvPr/>
        </p:nvSpPr>
        <p:spPr bwMode="auto">
          <a:xfrm rot="21428936">
            <a:off x="3352800" y="48097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A* Search</a:t>
            </a:r>
            <a:endParaRPr lang="en-US" sz="4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9144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Fagaras</a:t>
            </a:r>
            <a:r>
              <a:rPr lang="en-US" sz="2000" b="1" dirty="0"/>
              <a:t> 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f(n) = g(n) + h(n) = (140+99) + 176 = 415</a:t>
            </a:r>
          </a:p>
          <a:p>
            <a:r>
              <a:rPr lang="en-US" sz="2000" b="1" dirty="0">
                <a:latin typeface="+mj-lt"/>
                <a:cs typeface="Times New Roman" pitchFamily="18" charset="0"/>
              </a:rPr>
              <a:t>Pitesti 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f(n) = g(n) + h(n) = (140+80+97) + 100 = 417</a:t>
            </a:r>
          </a:p>
          <a:p>
            <a:r>
              <a:rPr lang="en-US" sz="2000" b="1" dirty="0">
                <a:cs typeface="Times New Roman" pitchFamily="18" charset="0"/>
              </a:rPr>
              <a:t>Bucharest (via </a:t>
            </a:r>
            <a:r>
              <a:rPr lang="en-US" sz="2000" b="1" dirty="0" err="1">
                <a:cs typeface="Times New Roman" pitchFamily="18" charset="0"/>
              </a:rPr>
              <a:t>fagaras</a:t>
            </a:r>
            <a:r>
              <a:rPr lang="en-US" sz="2000" b="1" dirty="0">
                <a:cs typeface="Times New Roman" pitchFamily="18" charset="0"/>
              </a:rPr>
              <a:t>) 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f(n) = g(n) + h(n) = (140+99+211) + 0 = 450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8C4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A* Search</a:t>
            </a:r>
            <a:endParaRPr lang="en-US" sz="4400" b="1" dirty="0"/>
          </a:p>
        </p:txBody>
      </p:sp>
      <p:pic>
        <p:nvPicPr>
          <p:cNvPr id="6" name="Picture 4" descr="astar-progress05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798759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21428936">
            <a:off x="1828800" y="35143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 rot="21428936">
            <a:off x="2133600" y="42001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 rot="21428936">
            <a:off x="3124200" y="36667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" name="AutoShape 11"/>
          <p:cNvSpPr>
            <a:spLocks noChangeArrowheads="1"/>
          </p:cNvSpPr>
          <p:nvPr/>
        </p:nvSpPr>
        <p:spPr bwMode="auto">
          <a:xfrm rot="21428936">
            <a:off x="3352800" y="48097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A* Search</a:t>
            </a:r>
            <a:endParaRPr lang="en-US" sz="4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8010" y="9144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Fagaras</a:t>
            </a:r>
            <a:r>
              <a:rPr lang="en-US" sz="2000" b="1" dirty="0"/>
              <a:t> 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f(n) = g(n) + h(n) = (140+99) + 176 = 415</a:t>
            </a:r>
          </a:p>
          <a:p>
            <a:r>
              <a:rPr lang="en-US" sz="2000" b="1" dirty="0">
                <a:latin typeface="+mj-lt"/>
                <a:cs typeface="Times New Roman" pitchFamily="18" charset="0"/>
              </a:rPr>
              <a:t>Pitesti 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f(n) = g(n) + h(n) = (140+80+97) + 100 = 417</a:t>
            </a:r>
          </a:p>
          <a:p>
            <a:r>
              <a:rPr lang="en-US" sz="2000" b="1" dirty="0">
                <a:cs typeface="Times New Roman" pitchFamily="18" charset="0"/>
              </a:rPr>
              <a:t>Bucharest (via </a:t>
            </a:r>
            <a:r>
              <a:rPr lang="en-US" sz="2000" b="1" dirty="0" err="1">
                <a:cs typeface="Times New Roman" pitchFamily="18" charset="0"/>
              </a:rPr>
              <a:t>fagaras</a:t>
            </a:r>
            <a:r>
              <a:rPr lang="en-US" sz="2000" b="1" dirty="0">
                <a:cs typeface="Times New Roman" pitchFamily="18" charset="0"/>
              </a:rPr>
              <a:t>) 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f(n) = g(n) + h(n) = (140+99+211) + 0 = 450</a:t>
            </a:r>
          </a:p>
          <a:p>
            <a:r>
              <a:rPr lang="en-US" sz="2000" b="1" dirty="0">
                <a:cs typeface="Times New Roman" pitchFamily="18" charset="0"/>
              </a:rPr>
              <a:t>Bucharest (via Pitesti) 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f(n) = g(n) + h(n) = (140+80+97+101) + 0 = 418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8C4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A* Search</a:t>
            </a:r>
            <a:endParaRPr lang="en-US" sz="4400" b="1" dirty="0"/>
          </a:p>
        </p:txBody>
      </p:sp>
      <p:pic>
        <p:nvPicPr>
          <p:cNvPr id="6" name="Picture 4" descr="astar-progress0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798759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A* Search</a:t>
            </a:r>
            <a:endParaRPr lang="en-US" sz="4400" b="1" dirty="0"/>
          </a:p>
        </p:txBody>
      </p:sp>
      <p:pic>
        <p:nvPicPr>
          <p:cNvPr id="1027" name="Picture 3" descr="C:\Users\user\Dropbox\BUET\August 2016\CSE 402\A-star al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5" y="855663"/>
            <a:ext cx="9099550" cy="60023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36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A* Search</a:t>
            </a:r>
            <a:endParaRPr lang="en-US" sz="4800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371600" y="1295400"/>
            <a:ext cx="7391400" cy="54864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465138" marR="0" lvl="0" indent="-4651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h(n) = actual cost to goal</a:t>
            </a:r>
          </a:p>
          <a:p>
            <a:pPr marL="854075" marR="0" lvl="0" indent="-3889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nodes in the correct path are expanded</a:t>
            </a:r>
          </a:p>
          <a:p>
            <a:pPr marL="854075" marR="0" lvl="0" indent="-3889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Optimal solution is found</a:t>
            </a:r>
          </a:p>
          <a:p>
            <a:pPr marL="465138" marR="0" lvl="0" indent="-4651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h(n) &lt; actual cost to goal</a:t>
            </a:r>
          </a:p>
          <a:p>
            <a:pPr marL="854075" marR="0" lvl="0" indent="-3889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Additional nodes are expanded</a:t>
            </a:r>
          </a:p>
          <a:p>
            <a:pPr marL="854075" marR="0" lvl="0" indent="-3889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Optimal solution is found</a:t>
            </a:r>
          </a:p>
          <a:p>
            <a:pPr marL="465138" marR="0" lvl="0" indent="-4651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h(n) &gt; actual cost to goal</a:t>
            </a:r>
          </a:p>
          <a:p>
            <a:pPr marL="854075" marR="0" lvl="0" indent="-3889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Optimal solution can be overlooked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371600"/>
            <a:ext cx="7848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A heuristic </a:t>
            </a:r>
            <a:r>
              <a:rPr lang="en-US" sz="2800" i="1" dirty="0"/>
              <a:t>h(n)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0070C0"/>
                </a:solidFill>
              </a:rPr>
              <a:t>admissible</a:t>
            </a:r>
            <a:r>
              <a:rPr lang="en-US" sz="2800" dirty="0"/>
              <a:t> if for every node </a:t>
            </a:r>
            <a:r>
              <a:rPr lang="en-US" sz="2800" i="1" dirty="0"/>
              <a:t>n</a:t>
            </a:r>
            <a:r>
              <a:rPr lang="en-US" sz="2800" dirty="0"/>
              <a:t>, </a:t>
            </a:r>
            <a:r>
              <a:rPr lang="en-US" sz="2800" i="1" dirty="0"/>
              <a:t>h(n) </a:t>
            </a:r>
            <a:r>
              <a:rPr lang="en-US" sz="2800" i="1" dirty="0">
                <a:cs typeface="Arial" pitchFamily="34" charset="0"/>
              </a:rPr>
              <a:t>≤</a:t>
            </a:r>
            <a:r>
              <a:rPr lang="en-US" sz="2800" i="1" dirty="0"/>
              <a:t> h</a:t>
            </a:r>
            <a:r>
              <a:rPr lang="en-US" sz="2800" i="1" baseline="30000" dirty="0"/>
              <a:t>*</a:t>
            </a:r>
            <a:r>
              <a:rPr lang="en-US" sz="2800" i="1" dirty="0"/>
              <a:t>(n), </a:t>
            </a:r>
            <a:r>
              <a:rPr lang="en-US" sz="2800" dirty="0"/>
              <a:t>where </a:t>
            </a:r>
            <a:r>
              <a:rPr lang="en-US" sz="2800" i="1" dirty="0"/>
              <a:t>h</a:t>
            </a:r>
            <a:r>
              <a:rPr lang="en-US" sz="2800" i="1" baseline="30000" dirty="0"/>
              <a:t>*</a:t>
            </a:r>
            <a:r>
              <a:rPr lang="en-US" sz="2800" i="1" dirty="0"/>
              <a:t>(n)</a:t>
            </a:r>
            <a:r>
              <a:rPr lang="en-US" sz="2800" dirty="0"/>
              <a:t> is the </a:t>
            </a:r>
            <a:r>
              <a:rPr lang="en-US" sz="2800" dirty="0">
                <a:solidFill>
                  <a:srgbClr val="0070C0"/>
                </a:solidFill>
              </a:rPr>
              <a:t>true cost</a:t>
            </a:r>
            <a:r>
              <a:rPr lang="en-US" sz="2800" dirty="0"/>
              <a:t> to reach the goal state from </a:t>
            </a:r>
            <a:r>
              <a:rPr lang="en-US" sz="2800" i="1" dirty="0"/>
              <a:t>n</a:t>
            </a:r>
            <a:r>
              <a:rPr lang="en-US" sz="2800" dirty="0"/>
              <a:t>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An admissible heuristic </a:t>
            </a:r>
            <a:r>
              <a:rPr lang="en-US" sz="2800" dirty="0">
                <a:solidFill>
                  <a:srgbClr val="FF0000"/>
                </a:solidFill>
              </a:rPr>
              <a:t>never overestimates</a:t>
            </a:r>
            <a:r>
              <a:rPr lang="en-US" sz="2800" dirty="0"/>
              <a:t> the cost to reach the goal, i.e., it is </a:t>
            </a:r>
            <a:r>
              <a:rPr lang="en-US" sz="2800" dirty="0">
                <a:solidFill>
                  <a:srgbClr val="0070C0"/>
                </a:solidFill>
              </a:rPr>
              <a:t>optimistic.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If </a:t>
            </a:r>
            <a:r>
              <a:rPr lang="en-US" sz="2800" i="1" dirty="0"/>
              <a:t>h(n) </a:t>
            </a:r>
            <a:r>
              <a:rPr lang="en-US" sz="2800" dirty="0"/>
              <a:t>is admissible, A</a:t>
            </a:r>
            <a:r>
              <a:rPr lang="en-US" sz="2800" baseline="30000" dirty="0"/>
              <a:t>*</a:t>
            </a:r>
            <a:r>
              <a:rPr lang="en-US" sz="2800" dirty="0"/>
              <a:t> using </a:t>
            </a:r>
            <a:r>
              <a:rPr lang="en-US" sz="2400" b="1" dirty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TREE-SEARCH</a:t>
            </a:r>
            <a:r>
              <a:rPr lang="en-US" sz="2800" dirty="0"/>
              <a:t> is optimal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68759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Admissible heuristics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944880"/>
            <a:ext cx="912801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240" y="19558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 rot="3900402">
            <a:off x="587740" y="2908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21428936">
            <a:off x="4435840" y="4851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 rot="16200000">
            <a:off x="1943100" y="1257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38400" y="1219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 Node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 rot="16200000">
            <a:off x="6259534" y="13045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81800" y="1295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 Node</a:t>
            </a:r>
          </a:p>
        </p:txBody>
      </p:sp>
    </p:spTree>
    <p:extLst>
      <p:ext uri="{BB962C8B-B14F-4D97-AF65-F5344CB8AC3E}">
        <p14:creationId xmlns:p14="http://schemas.microsoft.com/office/powerpoint/2010/main" val="88659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371600"/>
            <a:ext cx="784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/>
              <a:t>If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(n) ≥ h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en-US" sz="2800" dirty="0"/>
              <a:t> for all </a:t>
            </a:r>
            <a:r>
              <a:rPr lang="en-US" sz="2800" i="1" dirty="0"/>
              <a:t>n</a:t>
            </a:r>
            <a:r>
              <a:rPr lang="en-US" sz="2800" dirty="0"/>
              <a:t> (both admissible)</a:t>
            </a:r>
          </a:p>
          <a:p>
            <a:pPr marL="465138" indent="-465138">
              <a:lnSpc>
                <a:spcPct val="200000"/>
              </a:lnSpc>
            </a:pPr>
            <a:r>
              <a:rPr lang="en-US" sz="2800" dirty="0"/>
              <a:t>	then </a:t>
            </a:r>
            <a:r>
              <a:rPr lang="en-US" sz="2800" i="1" dirty="0"/>
              <a:t>h</a:t>
            </a:r>
            <a:r>
              <a:rPr lang="en-US" sz="2800" i="1" baseline="-25000" dirty="0"/>
              <a:t>2</a:t>
            </a:r>
            <a:r>
              <a:rPr lang="en-US" sz="2800" i="1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dominates</a:t>
            </a:r>
            <a:r>
              <a:rPr lang="en-US" sz="2800" dirty="0"/>
              <a:t> </a:t>
            </a:r>
            <a:r>
              <a:rPr lang="en-US" sz="2800" i="1" dirty="0"/>
              <a:t>h</a:t>
            </a:r>
            <a:r>
              <a:rPr lang="en-US" sz="2800" i="1" baseline="-25000" dirty="0"/>
              <a:t>1</a:t>
            </a:r>
            <a:r>
              <a:rPr lang="en-US" sz="2800" i="1" dirty="0"/>
              <a:t> 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i="1" dirty="0"/>
              <a:t>h</a:t>
            </a:r>
            <a:r>
              <a:rPr lang="en-US" sz="2800" i="1" baseline="-25000" dirty="0"/>
              <a:t>2</a:t>
            </a:r>
            <a:r>
              <a:rPr lang="en-US" sz="2800" i="1" dirty="0"/>
              <a:t> </a:t>
            </a:r>
            <a:r>
              <a:rPr lang="en-US" sz="2800" dirty="0"/>
              <a:t>is better for search: it is guaranteed to expand less or equal number of nodes.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6400" y="68759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Dominance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8705" y="1428015"/>
            <a:ext cx="7848600" cy="423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lvl="1" indent="-465138"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 dirty="0"/>
              <a:t>h(n) is </a:t>
            </a:r>
            <a:r>
              <a:rPr lang="en-US" sz="2800" b="1" dirty="0"/>
              <a:t>consistent</a:t>
            </a:r>
            <a:r>
              <a:rPr lang="en-US" sz="2800" dirty="0"/>
              <a:t> if for every node n and for every successor node n’ of n:</a:t>
            </a:r>
          </a:p>
          <a:p>
            <a:pPr marL="465138" lvl="1" indent="-465138" algn="ctr">
              <a:lnSpc>
                <a:spcPct val="150000"/>
              </a:lnSpc>
              <a:spcBef>
                <a:spcPct val="2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h(n) ≤ c(n, n’) + h(n’)</a:t>
            </a:r>
          </a:p>
          <a:p>
            <a:pPr marL="465138" lvl="1" indent="-465138" algn="ctr">
              <a:lnSpc>
                <a:spcPct val="150000"/>
              </a:lnSpc>
              <a:spcBef>
                <a:spcPct val="20000"/>
              </a:spcBef>
            </a:pP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 marL="465138" lvl="1" indent="-465138" algn="ctr">
              <a:lnSpc>
                <a:spcPct val="150000"/>
              </a:lnSpc>
              <a:spcBef>
                <a:spcPct val="20000"/>
              </a:spcBef>
            </a:pP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 marL="465138" lvl="1" indent="-465138" algn="ctr">
              <a:lnSpc>
                <a:spcPct val="150000"/>
              </a:lnSpc>
              <a:spcBef>
                <a:spcPct val="20000"/>
              </a:spcBef>
            </a:pP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68759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Consistent heuristics</a:t>
            </a:r>
            <a:endParaRPr lang="en-US" sz="4400" b="1" dirty="0"/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2933514" y="4101710"/>
            <a:ext cx="4457886" cy="1918090"/>
            <a:chOff x="3312" y="3194"/>
            <a:chExt cx="2234" cy="851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552" y="3312"/>
              <a:ext cx="170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648" y="3600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134" y="3840"/>
              <a:ext cx="221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n’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376" y="3456"/>
              <a:ext cx="170" cy="205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416" y="3648"/>
              <a:ext cx="912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744" y="3456"/>
              <a:ext cx="1632" cy="9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022" y="3194"/>
              <a:ext cx="35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h(n)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312" y="3696"/>
              <a:ext cx="508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c(n,n’)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820" y="3769"/>
              <a:ext cx="40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h(n’)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3900" y="1190686"/>
            <a:ext cx="7696200" cy="390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lvl="1" indent="-465138" algn="ctr">
              <a:lnSpc>
                <a:spcPct val="150000"/>
              </a:lnSpc>
              <a:spcBef>
                <a:spcPct val="20000"/>
              </a:spcBef>
            </a:pP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If h(n) is consistent then h(n) is admissible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Frequently when h(n) is admissible, it is also consistent.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If h(n) is a </a:t>
            </a:r>
            <a:r>
              <a:rPr lang="en-US" sz="2800" dirty="0">
                <a:solidFill>
                  <a:srgbClr val="0070C0"/>
                </a:solidFill>
              </a:rPr>
              <a:t>consistent heuristic, </a:t>
            </a:r>
            <a:r>
              <a:rPr lang="en-US" sz="2800" dirty="0"/>
              <a:t>A*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using graph search is optimal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</a:rPr>
              <a:t>.</a:t>
            </a:r>
            <a:endParaRPr lang="en-US" sz="28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68759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Consistent heuristics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68759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Consistent heuristics</a:t>
            </a:r>
            <a:endParaRPr lang="en-US" sz="44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FF3CCB5-6727-4455-B8F3-7AF5DDF80848}"/>
              </a:ext>
            </a:extLst>
          </p:cNvPr>
          <p:cNvSpPr/>
          <p:nvPr/>
        </p:nvSpPr>
        <p:spPr>
          <a:xfrm>
            <a:off x="1076930" y="2735442"/>
            <a:ext cx="30480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B49AAC-E27F-4E3F-BB1B-4AB7580DAF2C}"/>
              </a:ext>
            </a:extLst>
          </p:cNvPr>
          <p:cNvSpPr/>
          <p:nvPr/>
        </p:nvSpPr>
        <p:spPr>
          <a:xfrm>
            <a:off x="2206411" y="2735442"/>
            <a:ext cx="30480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E6FFD2-B837-45EC-A003-46EC4657F84D}"/>
              </a:ext>
            </a:extLst>
          </p:cNvPr>
          <p:cNvSpPr/>
          <p:nvPr/>
        </p:nvSpPr>
        <p:spPr>
          <a:xfrm>
            <a:off x="2219930" y="3728786"/>
            <a:ext cx="30480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8E3269-5661-40AE-8593-B71D048B2B90}"/>
              </a:ext>
            </a:extLst>
          </p:cNvPr>
          <p:cNvSpPr/>
          <p:nvPr/>
        </p:nvSpPr>
        <p:spPr>
          <a:xfrm>
            <a:off x="3210530" y="3728786"/>
            <a:ext cx="30480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7F761A-7660-4DCF-9349-8DB724865968}"/>
              </a:ext>
            </a:extLst>
          </p:cNvPr>
          <p:cNvCxnSpPr>
            <a:stCxn id="2" idx="6"/>
            <a:endCxn id="7" idx="2"/>
          </p:cNvCxnSpPr>
          <p:nvPr/>
        </p:nvCxnSpPr>
        <p:spPr>
          <a:xfrm>
            <a:off x="1381730" y="2872602"/>
            <a:ext cx="824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03227D-15AD-4382-AD8D-A89D43E8B279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2358811" y="3009762"/>
            <a:ext cx="13519" cy="719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8D3AA2-65A1-432F-B063-5692D93FBBD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524730" y="3865946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63C697-1F20-4004-9B69-4BB592B36931}"/>
              </a:ext>
            </a:extLst>
          </p:cNvPr>
          <p:cNvCxnSpPr>
            <a:stCxn id="8" idx="2"/>
            <a:endCxn id="2" idx="5"/>
          </p:cNvCxnSpPr>
          <p:nvPr/>
        </p:nvCxnSpPr>
        <p:spPr>
          <a:xfrm flipH="1" flipV="1">
            <a:off x="1337093" y="2969589"/>
            <a:ext cx="882837" cy="896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F9F2E5-535B-4739-864E-A54EE642A441}"/>
              </a:ext>
            </a:extLst>
          </p:cNvPr>
          <p:cNvSpPr txBox="1"/>
          <p:nvPr/>
        </p:nvSpPr>
        <p:spPr>
          <a:xfrm>
            <a:off x="1643227" y="2549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BA16BF-6AE5-43B9-8895-D3300FD8FC9C}"/>
              </a:ext>
            </a:extLst>
          </p:cNvPr>
          <p:cNvSpPr txBox="1"/>
          <p:nvPr/>
        </p:nvSpPr>
        <p:spPr>
          <a:xfrm>
            <a:off x="2391709" y="319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D3798-161B-4B6A-9021-510C2AA24F35}"/>
              </a:ext>
            </a:extLst>
          </p:cNvPr>
          <p:cNvSpPr txBox="1"/>
          <p:nvPr/>
        </p:nvSpPr>
        <p:spPr>
          <a:xfrm>
            <a:off x="1486241" y="3354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D7DE37-385A-47C6-A9EE-62D9DB959230}"/>
              </a:ext>
            </a:extLst>
          </p:cNvPr>
          <p:cNvSpPr txBox="1"/>
          <p:nvPr/>
        </p:nvSpPr>
        <p:spPr>
          <a:xfrm>
            <a:off x="2684063" y="38659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B2C9AA-08D1-4338-94A9-22D14F28DF75}"/>
              </a:ext>
            </a:extLst>
          </p:cNvPr>
          <p:cNvSpPr txBox="1"/>
          <p:nvPr/>
        </p:nvSpPr>
        <p:spPr>
          <a:xfrm>
            <a:off x="729463" y="229753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h(a)=12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8FC4FA-19FB-4ED1-8953-73EDC13745A3}"/>
              </a:ext>
            </a:extLst>
          </p:cNvPr>
          <p:cNvSpPr txBox="1"/>
          <p:nvPr/>
        </p:nvSpPr>
        <p:spPr>
          <a:xfrm>
            <a:off x="2057400" y="228600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h(b)=11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8B9FEF-7BF5-454D-973F-8812F55FBF0A}"/>
              </a:ext>
            </a:extLst>
          </p:cNvPr>
          <p:cNvSpPr txBox="1"/>
          <p:nvPr/>
        </p:nvSpPr>
        <p:spPr>
          <a:xfrm>
            <a:off x="1787927" y="398140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h(c)=0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C3E19F-CE1B-4AB4-85C4-0C5EDF8E000C}"/>
              </a:ext>
            </a:extLst>
          </p:cNvPr>
          <p:cNvSpPr txBox="1"/>
          <p:nvPr/>
        </p:nvSpPr>
        <p:spPr>
          <a:xfrm>
            <a:off x="3178386" y="400240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h(d)=0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7E98B5-B84C-4890-BD43-0F7632D1B1EC}"/>
              </a:ext>
            </a:extLst>
          </p:cNvPr>
          <p:cNvSpPr txBox="1"/>
          <p:nvPr/>
        </p:nvSpPr>
        <p:spPr>
          <a:xfrm>
            <a:off x="4055828" y="2056158"/>
            <a:ext cx="50346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 is admissible but not consistent heuristic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search will find path a-c-d.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 will be expanded after a, and there will be</a:t>
            </a:r>
          </a:p>
          <a:p>
            <a:pPr lvl="1"/>
            <a:r>
              <a:rPr lang="en-US" dirty="0"/>
              <a:t>no option to expand c again after expanding b</a:t>
            </a:r>
          </a:p>
          <a:p>
            <a:pPr lvl="1"/>
            <a:r>
              <a:rPr lang="en-US" dirty="0"/>
              <a:t>(Since c already in closed set)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03785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511235"/>
            <a:ext cx="7772400" cy="107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/>
              <a:t>THANK  YOU!!!</a:t>
            </a:r>
            <a:endParaRPr lang="en-US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0" y="762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Dijkstra’s Algorithm</a:t>
            </a:r>
            <a:endParaRPr lang="en-US" sz="4800" b="1" dirty="0"/>
          </a:p>
        </p:txBody>
      </p:sp>
      <p:pic>
        <p:nvPicPr>
          <p:cNvPr id="7" name="Picture 4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240" y="19558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 rot="3900402">
            <a:off x="587740" y="2908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21428936">
            <a:off x="4435840" y="4851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rot="21428936">
            <a:off x="473440" y="2184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rot="21428936">
            <a:off x="244840" y="37846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 rot="21428936">
            <a:off x="1845040" y="30988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 rot="21428936">
            <a:off x="778240" y="1651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" name="Group 23"/>
          <p:cNvGrpSpPr>
            <a:grpSpLocks/>
          </p:cNvGrpSpPr>
          <p:nvPr/>
        </p:nvGrpSpPr>
        <p:grpSpPr bwMode="auto">
          <a:xfrm>
            <a:off x="1235440" y="3251200"/>
            <a:ext cx="2514600" cy="2514600"/>
            <a:chOff x="768" y="1488"/>
            <a:chExt cx="1584" cy="1584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 rot="-171064">
              <a:off x="1392" y="1776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 rot="-171064">
              <a:off x="1968" y="1488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 rot="-171064">
              <a:off x="2112" y="2160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 rot="-171064">
              <a:off x="768" y="2112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 rot="-171064">
              <a:off x="816" y="2448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 rot="-171064">
              <a:off x="816" y="2784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1" name="AutoShape 6"/>
          <p:cNvSpPr>
            <a:spLocks noChangeArrowheads="1"/>
          </p:cNvSpPr>
          <p:nvPr/>
        </p:nvSpPr>
        <p:spPr bwMode="auto">
          <a:xfrm rot="16200000">
            <a:off x="1943100" y="1257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38400" y="1219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 Node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 rot="16200000">
            <a:off x="6259534" y="13045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81800" y="1295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 Node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67000" y="12954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Traversing too many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1" grpId="0" animBg="1"/>
      <p:bldP spid="22" grpId="0"/>
      <p:bldP spid="23" grpId="0" animBg="1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1752600"/>
            <a:ext cx="7620000" cy="25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/>
              <a:t>Dijkstra’s algorithm has one cost function, which is real cost value from source to each node: </a:t>
            </a:r>
          </a:p>
          <a:p>
            <a:pPr marL="465138" indent="-465138" algn="ctr">
              <a:lnSpc>
                <a:spcPct val="200000"/>
              </a:lnSpc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f(n)=g(n).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05200" y="762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Dijkstra’s Algorithm</a:t>
            </a:r>
            <a:endParaRPr lang="en-US" sz="4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7700" y="1436811"/>
            <a:ext cx="78486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Use </a:t>
            </a:r>
            <a:r>
              <a:rPr lang="en-US" sz="2800" b="1" dirty="0"/>
              <a:t>heuristics</a:t>
            </a:r>
            <a:r>
              <a:rPr lang="en-US" sz="2800" dirty="0"/>
              <a:t> to guide the search.</a:t>
            </a:r>
          </a:p>
          <a:p>
            <a:pPr marL="465138" indent="-465138" algn="just">
              <a:lnSpc>
                <a:spcPct val="150000"/>
              </a:lnSpc>
            </a:pPr>
            <a:r>
              <a:rPr lang="en-US" sz="2800" b="1" dirty="0"/>
              <a:t>	</a:t>
            </a:r>
            <a:r>
              <a:rPr lang="en-US" sz="2400" b="1" dirty="0"/>
              <a:t>Heuristic: </a:t>
            </a:r>
            <a:r>
              <a:rPr lang="en-US" sz="2400" dirty="0"/>
              <a:t>estimation of how to search for a solution</a:t>
            </a:r>
            <a:endParaRPr lang="en-US" sz="2800" dirty="0"/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700" dirty="0"/>
              <a:t>Evaluation function  </a:t>
            </a:r>
            <a:r>
              <a:rPr lang="en-US" sz="2700" i="1" dirty="0">
                <a:latin typeface="Times New Roman" pitchFamily="18" charset="0"/>
                <a:cs typeface="Times New Roman" pitchFamily="18" charset="0"/>
              </a:rPr>
              <a:t>f(n) = g(n) + h(n) </a:t>
            </a:r>
            <a:r>
              <a:rPr lang="en-US" sz="2700" dirty="0">
                <a:latin typeface="+mj-lt"/>
                <a:cs typeface="Times New Roman" pitchFamily="18" charset="0"/>
              </a:rPr>
              <a:t>where</a:t>
            </a:r>
          </a:p>
          <a:p>
            <a:pPr marL="465138">
              <a:lnSpc>
                <a:spcPct val="150000"/>
              </a:lnSpc>
            </a:pPr>
            <a:r>
              <a:rPr lang="en-US" sz="2700" i="1" dirty="0">
                <a:latin typeface="Times New Roman" pitchFamily="18" charset="0"/>
                <a:cs typeface="Times New Roman" pitchFamily="18" charset="0"/>
              </a:rPr>
              <a:t>g(n)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700" dirty="0"/>
              <a:t> cost so far to reach </a:t>
            </a:r>
            <a:r>
              <a:rPr lang="en-US" sz="2700" i="1" dirty="0"/>
              <a:t>n</a:t>
            </a:r>
          </a:p>
          <a:p>
            <a:pPr marL="465138">
              <a:lnSpc>
                <a:spcPct val="150000"/>
              </a:lnSpc>
            </a:pPr>
            <a:r>
              <a:rPr lang="en-US" sz="2700" i="1" dirty="0">
                <a:latin typeface="Times New Roman" pitchFamily="18" charset="0"/>
                <a:cs typeface="Times New Roman" pitchFamily="18" charset="0"/>
              </a:rPr>
              <a:t>h(n)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700" dirty="0"/>
              <a:t> estimated cost from </a:t>
            </a:r>
            <a:r>
              <a:rPr lang="en-US" sz="2700" i="1" dirty="0"/>
              <a:t>n</a:t>
            </a:r>
            <a:r>
              <a:rPr lang="en-US" sz="2700" dirty="0"/>
              <a:t> to goal</a:t>
            </a:r>
          </a:p>
          <a:p>
            <a:pPr marL="465138">
              <a:lnSpc>
                <a:spcPct val="150000"/>
              </a:lnSpc>
            </a:pPr>
            <a:r>
              <a:rPr lang="en-US" sz="2700" i="1" dirty="0">
                <a:latin typeface="Times New Roman" pitchFamily="18" charset="0"/>
                <a:cs typeface="Times New Roman" pitchFamily="18" charset="0"/>
              </a:rPr>
              <a:t>f(n)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700" dirty="0"/>
              <a:t> estimated total cost of path through </a:t>
            </a:r>
            <a:r>
              <a:rPr lang="en-US" sz="2700" i="1" dirty="0"/>
              <a:t>n</a:t>
            </a:r>
            <a:r>
              <a:rPr lang="en-US" sz="2700" dirty="0"/>
              <a:t> to goal</a:t>
            </a:r>
            <a:endParaRPr lang="en-US" sz="27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IDEA!!!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 rot="16200000">
            <a:off x="1943100" y="1257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38400" y="1219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 Node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 rot="16200000">
            <a:off x="6259534" y="13045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81800" y="1295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 Node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A* Search</a:t>
            </a:r>
            <a:endParaRPr lang="en-US" sz="4400" b="1" dirty="0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21428936">
            <a:off x="1828800" y="35143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43000" y="91440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Zerind</a:t>
            </a:r>
            <a:r>
              <a:rPr lang="en-US" sz="2000" b="1" dirty="0"/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f(n) = g(n) + h(n) = 75 + 374 = 449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3000" y="132126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Timisoara: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f(n) = g(n) + h(n) = 118 + 329 = 447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43000" y="170226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Sibiu: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f(n) = g(n) + h(n) = 140 + 253 = 393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A* Search</a:t>
            </a:r>
            <a:endParaRPr lang="en-US" sz="4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8C4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A* Search</a:t>
            </a:r>
            <a:endParaRPr lang="en-US" sz="4400" b="1" dirty="0"/>
          </a:p>
        </p:txBody>
      </p:sp>
      <p:pic>
        <p:nvPicPr>
          <p:cNvPr id="13" name="Picture 4" descr="astar-progress02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366" y="1447800"/>
            <a:ext cx="798759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21428936">
            <a:off x="1828800" y="35143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 rot="21428936">
            <a:off x="2122465" y="4258007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43000" y="914400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Fagaras</a:t>
            </a:r>
            <a:r>
              <a:rPr lang="en-US" sz="2000" b="1" dirty="0"/>
              <a:t> 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f(n) = g(n) + h(n) = (140+99) + 176 = 415</a:t>
            </a:r>
          </a:p>
          <a:p>
            <a:r>
              <a:rPr lang="en-US" sz="2000" b="1" dirty="0" err="1">
                <a:latin typeface="+mj-lt"/>
                <a:cs typeface="Times New Roman" pitchFamily="18" charset="0"/>
              </a:rPr>
              <a:t>Rimnicu</a:t>
            </a:r>
            <a:r>
              <a:rPr lang="en-US" sz="2000" b="1" dirty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Vilcea</a:t>
            </a:r>
            <a:r>
              <a:rPr lang="en-US" sz="2000" b="1" dirty="0">
                <a:latin typeface="+mj-lt"/>
                <a:cs typeface="Times New Roman" pitchFamily="18" charset="0"/>
              </a:rPr>
              <a:t> :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f(n) = g(n) + h(n) = (140+80) + 193 = 413</a:t>
            </a:r>
          </a:p>
          <a:p>
            <a:r>
              <a:rPr lang="en-US" sz="2000" b="1" dirty="0">
                <a:latin typeface="+mj-lt"/>
                <a:cs typeface="Times New Roman" pitchFamily="18" charset="0"/>
              </a:rPr>
              <a:t>Oradea 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f(n) = g(n) + h(n) = (140+151) + 380 = 671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A* Search</a:t>
            </a:r>
            <a:endParaRPr lang="en-US" sz="4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8C4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823</Words>
  <Application>Microsoft Office PowerPoint</Application>
  <PresentationFormat>On-screen Show (4:3)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Tamal</cp:lastModifiedBy>
  <cp:revision>81</cp:revision>
  <dcterms:created xsi:type="dcterms:W3CDTF">2006-08-16T00:00:00Z</dcterms:created>
  <dcterms:modified xsi:type="dcterms:W3CDTF">2018-11-12T10:33:06Z</dcterms:modified>
</cp:coreProperties>
</file>