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5"/>
  </p:notesMasterIdLst>
  <p:handoutMasterIdLst>
    <p:handoutMasterId r:id="rId96"/>
  </p:handoutMasterIdLst>
  <p:sldIdLst>
    <p:sldId id="299" r:id="rId2"/>
    <p:sldId id="467" r:id="rId3"/>
    <p:sldId id="401" r:id="rId4"/>
    <p:sldId id="482" r:id="rId5"/>
    <p:sldId id="432" r:id="rId6"/>
    <p:sldId id="469" r:id="rId7"/>
    <p:sldId id="404" r:id="rId8"/>
    <p:sldId id="438" r:id="rId9"/>
    <p:sldId id="318" r:id="rId10"/>
    <p:sldId id="319" r:id="rId11"/>
    <p:sldId id="320" r:id="rId12"/>
    <p:sldId id="313" r:id="rId13"/>
    <p:sldId id="433" r:id="rId14"/>
    <p:sldId id="330" r:id="rId15"/>
    <p:sldId id="329" r:id="rId16"/>
    <p:sldId id="439" r:id="rId17"/>
    <p:sldId id="405" r:id="rId18"/>
    <p:sldId id="471" r:id="rId19"/>
    <p:sldId id="472" r:id="rId20"/>
    <p:sldId id="470" r:id="rId21"/>
    <p:sldId id="336" r:id="rId22"/>
    <p:sldId id="473" r:id="rId23"/>
    <p:sldId id="474" r:id="rId24"/>
    <p:sldId id="484" r:id="rId25"/>
    <p:sldId id="434" r:id="rId26"/>
    <p:sldId id="337" r:id="rId27"/>
    <p:sldId id="483" r:id="rId28"/>
    <p:sldId id="497" r:id="rId29"/>
    <p:sldId id="476" r:id="rId30"/>
    <p:sldId id="478" r:id="rId31"/>
    <p:sldId id="459" r:id="rId32"/>
    <p:sldId id="341" r:id="rId33"/>
    <p:sldId id="389" r:id="rId34"/>
    <p:sldId id="390" r:id="rId35"/>
    <p:sldId id="391" r:id="rId36"/>
    <p:sldId id="392" r:id="rId37"/>
    <p:sldId id="487" r:id="rId38"/>
    <p:sldId id="488" r:id="rId39"/>
    <p:sldId id="489" r:id="rId40"/>
    <p:sldId id="430" r:id="rId41"/>
    <p:sldId id="440" r:id="rId42"/>
    <p:sldId id="435" r:id="rId43"/>
    <p:sldId id="429" r:id="rId44"/>
    <p:sldId id="500" r:id="rId45"/>
    <p:sldId id="436" r:id="rId46"/>
    <p:sldId id="493" r:id="rId47"/>
    <p:sldId id="491" r:id="rId48"/>
    <p:sldId id="498" r:id="rId49"/>
    <p:sldId id="492" r:id="rId50"/>
    <p:sldId id="344" r:id="rId51"/>
    <p:sldId id="462" r:id="rId52"/>
    <p:sldId id="348" r:id="rId53"/>
    <p:sldId id="496" r:id="rId54"/>
    <p:sldId id="495" r:id="rId55"/>
    <p:sldId id="501" r:id="rId56"/>
    <p:sldId id="465" r:id="rId57"/>
    <p:sldId id="350" r:id="rId58"/>
    <p:sldId id="442" r:id="rId59"/>
    <p:sldId id="410" r:id="rId60"/>
    <p:sldId id="352" r:id="rId61"/>
    <p:sldId id="399" r:id="rId62"/>
    <p:sldId id="443" r:id="rId63"/>
    <p:sldId id="422" r:id="rId64"/>
    <p:sldId id="444" r:id="rId65"/>
    <p:sldId id="445" r:id="rId66"/>
    <p:sldId id="446" r:id="rId67"/>
    <p:sldId id="485" r:id="rId68"/>
    <p:sldId id="486" r:id="rId69"/>
    <p:sldId id="481" r:id="rId70"/>
    <p:sldId id="453" r:id="rId71"/>
    <p:sldId id="354" r:id="rId72"/>
    <p:sldId id="356" r:id="rId73"/>
    <p:sldId id="364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414" r:id="rId85"/>
    <p:sldId id="480" r:id="rId86"/>
    <p:sldId id="450" r:id="rId87"/>
    <p:sldId id="451" r:id="rId88"/>
    <p:sldId id="455" r:id="rId89"/>
    <p:sldId id="456" r:id="rId90"/>
    <p:sldId id="458" r:id="rId91"/>
    <p:sldId id="457" r:id="rId92"/>
    <p:sldId id="452" r:id="rId93"/>
    <p:sldId id="383" r:id="rId9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9900"/>
    <a:srgbClr val="00CC99"/>
    <a:srgbClr val="FFE1EB"/>
    <a:srgbClr val="FFA3C2"/>
    <a:srgbClr val="2DFF2D"/>
    <a:srgbClr val="FF578F"/>
    <a:srgbClr val="967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2" autoAdjust="0"/>
    <p:restoredTop sz="94685" autoAdjust="0"/>
  </p:normalViewPr>
  <p:slideViewPr>
    <p:cSldViewPr>
      <p:cViewPr>
        <p:scale>
          <a:sx n="66" d="100"/>
          <a:sy n="66" d="100"/>
        </p:scale>
        <p:origin x="-3084" y="-11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0CD57045-55E5-4CDF-9EEE-BFC45D745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546DD088-F153-4A73-A8B7-504D2BF86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2D7B8-F5CE-474D-8CD5-18D181BA531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00E3C-FE92-4494-869F-5C41B0D22DB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BF069-1A1B-4A93-8D58-405C14EAEC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66645-FAC5-4C5D-A215-57D20D9AC5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5C3BE-5981-42C6-87EF-8A1E9ECBB1F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99AC0-AADB-481C-A8EA-5BA85E3D6E3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72BCF-0726-44C9-8BAF-14E71578B8F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383B3-F705-4C41-AA42-72A73E37BD1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CA264-F8C9-4186-90E4-76B6DCDD5D0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C6DCC-E2BA-4579-8BAD-B0D6461FCFB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4405E-C250-4F23-BD9E-4F722F2F2E8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19BAB-3345-4CB9-9311-3907108369E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E120-90AF-4321-97B3-8C516D43FAD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AC28B-19A0-46E8-B1C4-D9D333C13E0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CCD5D-4BF2-4A12-9869-2BFF26042C4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D44B5-6C17-4ABB-A19C-053BF6DEAE2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9B849-9DDB-44ED-895D-D6BEB969C36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DDE62-54D0-40A8-8D0A-F4325F840B7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84906-93FB-4DE6-B2D0-56BB46F6FC0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6E3AE-200F-4634-B8D1-CCDD5C48313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AB7A9-0B96-428E-8999-FD0F4A1E9E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BF77D-35FA-40B3-8F2E-F40D13F834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3A7D8-5FF5-4FB6-A386-26A185A6F6D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E3DE-565B-4678-B353-878529053E5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AD663-EAB9-4BE0-A34D-9116397E1AB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66C38-6615-40D9-B890-BF916B37CE6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0A564-B518-43D9-ACA0-31763D75280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F0A68-CC50-45FD-8D99-628CD1A9407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E18D5-A15F-4404-8BC7-2BE67B01A60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73874-798D-438B-9821-E890E901FAE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8297B-B107-4584-9FEF-FB18C6233BF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FC3B7-57E3-464D-92C0-81ED553EAF7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C2918-2A5C-42D6-ABCD-D9048A2E4FC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B9460-18BD-484A-8AA7-5A8622BEDE7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9ACB9-69BE-4569-A671-486E78FB04C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DA290-FDCD-4B39-A8C3-186196B7301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D3E8-7C34-4E0D-83BC-5E3CCD70EB7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CAF17-ED32-413E-B6D7-14C34404F8B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37F9F-9259-48BF-B7E7-6FFEA0CA421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A379E-2D06-42AD-B565-16FDCFC33EC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D29F3-BF95-4425-B08B-C76EDBA9F42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E045F-4E2F-468C-A3FC-4F220F0717C9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02934-2D31-4D2A-AED0-02AFCCAA8A04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CEEB6-C3CA-4A05-853F-B183203EE2C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74FA3-93E9-4C46-85C1-D97C33DA883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3A644-2FF5-4257-AF6A-05E8826A3A54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C25B1-8017-46C2-94B0-138D4A7E700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A3F1E-98D5-4000-B679-7DC8D2691644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934A0-365C-4AAA-8223-2C2C0696CC04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106EC-B9B6-4DFB-8C9D-6C4A25311FB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AAB1A-918E-465E-9C00-ACA172A8941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8266B-43AE-469D-90BE-76710DF76254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DEE24-B72C-4E9B-B121-3EDE254BF84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77E3E-BA39-4AC1-9EAB-45080CCE902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2D37-DE24-43A0-86B3-7CBB526FECA6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F4A5F-43D1-4F02-BB2D-773795F0880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8FF9E-D73A-4F7B-879E-264EEDE16148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AA83D-2751-4625-9163-A29C4E944C6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2C203-5A4C-49B4-B96A-521336499992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60A8B-367D-4529-B6E6-B7314EB58A59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FBE87-AE0E-45EF-A9CF-4D786EE7223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9AD2B-37AB-4720-8F3C-7AF25597C120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F400E-9BCA-404E-83D7-91192CD8824A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64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66512-495B-4809-A3EC-67E8392B063E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1D4BB-D9E8-4301-9457-17B3A8E8BB6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3F213-E6D7-4390-8D3F-C9F911B3154F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FA2AF-B41F-4B4D-BE87-2E8B1390FE8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AC35C-DB95-43DE-82C8-C546FAFF591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68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2C575-C023-4115-A369-3B3CB76CBBBB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69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F3625-DCE6-4DF8-AEB5-29BED3C8A655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71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410DE-DD2E-4737-B115-C4CCB420432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72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7CCD5-E85B-4FF2-ACDC-2BA0DDBF42C3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73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21159-DADF-492B-9426-29CC8F268336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74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052-FFE4-4008-A63E-B50493F4164A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75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2F409-2BFB-495A-90F4-C53A7490B195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76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13C13-F701-4C5D-96C4-9CF54ABD9C6B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77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143A2-D18D-4609-8D4C-070CE2BE00FB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78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B3505-4A4E-4241-9D0A-A6D1D3C3A35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FFDF5-AE74-4003-BA7D-D623D03695F0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79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A68A2-FC26-4599-A1CA-E71F723D10FE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80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10AA5-E2FA-4B4E-A4AF-60A90AB7424C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81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CCB90-F395-42B9-9A7C-54460260EB27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82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30C3C-24FC-4D7E-B6B8-3125462EB594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83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13A3D-7BBD-43C4-9E88-CAA908BDBC97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84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728DC-91FF-4739-945F-0CB3BD2A7CEE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85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0ED31-4D03-40CC-A9F2-65A6CF989B88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86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46CBE-9A7F-4B52-9B22-DE53D6DE000D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87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B47F3-4C98-48D7-A49F-EC83261B6A94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88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21E64-D778-4DEF-A153-FD3531E92D9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874A-161A-44F7-9594-F71C39EB8D39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89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E7B7D-1D83-4BDC-BFFC-0DC1B887D842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90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822A7-C1AC-4D3E-9320-C30F38ECDDF7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91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79B06-E2ED-446F-A88A-1A1110012CB8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92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BBE41-B5E1-4009-8E4C-330F9FFF8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91F82-13B1-4204-BB66-2523AC759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8BC8-06D9-4F05-A3B0-5D5F1D340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42AD-653B-4C8D-9A7B-BE6EEE0AD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B643-8562-4105-A78C-946DFC452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9C37-42CF-4A9C-9312-E7CC9F719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452DF-EDF3-45C4-99F3-7763C983F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75DA2-C83E-4F53-91BB-4FF55CF6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C82C-7007-4640-AF6D-57ACDFDDC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53A43-EF0F-48E0-81A0-FBD61F7A6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0DC0-ADB0-4651-8AE5-0F21298E7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047478-3461-4656-815B-7064D2E66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72B61-95A9-4224-9158-E459878C836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accent2"/>
                </a:solidFill>
                <a:latin typeface="Comic Sans MS" pitchFamily="66" charset="0"/>
              </a:rPr>
              <a:t>Heuristic (Informed) Search</a:t>
            </a:r>
            <a:br>
              <a:rPr lang="en-US" sz="4800" b="1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3600" smtClean="0">
                <a:solidFill>
                  <a:schemeClr val="bg2"/>
                </a:solidFill>
                <a:latin typeface="Comic Sans MS" pitchFamily="66" charset="0"/>
              </a:rPr>
              <a:t>(Where we try to choose smartly) </a:t>
            </a:r>
            <a:r>
              <a:rPr lang="en-US" sz="4000" smtClean="0">
                <a:solidFill>
                  <a:schemeClr val="bg2"/>
                </a:solidFill>
                <a:latin typeface="Comic Sans MS" pitchFamily="66" charset="0"/>
              </a:rPr>
              <a:t/>
            </a:r>
            <a:br>
              <a:rPr lang="en-US" sz="4000" smtClean="0">
                <a:solidFill>
                  <a:schemeClr val="bg2"/>
                </a:solidFill>
                <a:latin typeface="Comic Sans MS" pitchFamily="66" charset="0"/>
              </a:rPr>
            </a:br>
            <a:r>
              <a:rPr lang="en-US" sz="3600" smtClean="0">
                <a:solidFill>
                  <a:schemeClr val="bg2"/>
                </a:solidFill>
                <a:latin typeface="Comic Sans MS" pitchFamily="66" charset="0"/>
              </a:rPr>
              <a:t/>
            </a:r>
            <a:br>
              <a:rPr lang="en-US" sz="3600" smtClean="0">
                <a:solidFill>
                  <a:schemeClr val="bg2"/>
                </a:solidFill>
                <a:latin typeface="Comic Sans MS" pitchFamily="66" charset="0"/>
              </a:rPr>
            </a:br>
            <a:r>
              <a:rPr lang="en-US" sz="3200" smtClean="0">
                <a:solidFill>
                  <a:srgbClr val="006600"/>
                </a:solidFill>
                <a:latin typeface="Comic Sans MS" pitchFamily="66" charset="0"/>
              </a:rPr>
              <a:t>R&amp;N: Chap. 4, Sect. 4.1–3</a:t>
            </a:r>
            <a:br>
              <a:rPr lang="en-US" sz="3200" smtClean="0">
                <a:solidFill>
                  <a:srgbClr val="006600"/>
                </a:solidFill>
                <a:latin typeface="Comic Sans MS" pitchFamily="66" charset="0"/>
              </a:rPr>
            </a:br>
            <a:endParaRPr lang="en-US" sz="320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00F10-FBA6-4937-82CB-1CAB36176BF2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1371600" y="3657600"/>
            <a:ext cx="693738" cy="788988"/>
            <a:chOff x="864" y="2304"/>
            <a:chExt cx="437" cy="497"/>
          </a:xfrm>
        </p:grpSpPr>
        <p:sp>
          <p:nvSpPr>
            <p:cNvPr id="16587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8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1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2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3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4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6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0+4</a:t>
              </a:r>
            </a:p>
          </p:txBody>
        </p:sp>
      </p:grp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16578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9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0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2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3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4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5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6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414463" cy="3989388"/>
            <a:chOff x="1152" y="1344"/>
            <a:chExt cx="891" cy="2513"/>
          </a:xfrm>
        </p:grpSpPr>
        <p:grpSp>
          <p:nvGrpSpPr>
            <p:cNvPr id="16540" name="Group 25"/>
            <p:cNvGrpSpPr>
              <a:grpSpLocks/>
            </p:cNvGrpSpPr>
            <p:nvPr/>
          </p:nvGrpSpPr>
          <p:grpSpPr bwMode="auto">
            <a:xfrm>
              <a:off x="1632" y="1344"/>
              <a:ext cx="411" cy="2513"/>
              <a:chOff x="1632" y="1344"/>
              <a:chExt cx="411" cy="2513"/>
            </a:xfrm>
          </p:grpSpPr>
          <p:grpSp>
            <p:nvGrpSpPr>
              <p:cNvPr id="16545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411" cy="497"/>
                <a:chOff x="1632" y="1344"/>
                <a:chExt cx="411" cy="497"/>
              </a:xfrm>
            </p:grpSpPr>
            <p:sp>
              <p:nvSpPr>
                <p:cNvPr id="165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9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0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2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3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4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5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6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16546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411" cy="497"/>
                <a:chOff x="1632" y="3360"/>
                <a:chExt cx="411" cy="497"/>
              </a:xfrm>
            </p:grpSpPr>
            <p:sp>
              <p:nvSpPr>
                <p:cNvPr id="16558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0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4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5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16547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411" cy="497"/>
                <a:chOff x="1632" y="2592"/>
                <a:chExt cx="411" cy="497"/>
              </a:xfrm>
            </p:grpSpPr>
            <p:sp>
              <p:nvSpPr>
                <p:cNvPr id="16548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49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0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1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2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3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4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5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6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1+3</a:t>
                  </a:r>
                </a:p>
              </p:txBody>
            </p:sp>
          </p:grpSp>
        </p:grpSp>
        <p:grpSp>
          <p:nvGrpSpPr>
            <p:cNvPr id="16541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16542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43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44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4267200" y="1752600"/>
            <a:ext cx="1455738" cy="1855788"/>
            <a:chOff x="2688" y="1104"/>
            <a:chExt cx="917" cy="1169"/>
          </a:xfrm>
        </p:grpSpPr>
        <p:grpSp>
          <p:nvGrpSpPr>
            <p:cNvPr id="16514" name="Group 64"/>
            <p:cNvGrpSpPr>
              <a:grpSpLocks/>
            </p:cNvGrpSpPr>
            <p:nvPr/>
          </p:nvGrpSpPr>
          <p:grpSpPr bwMode="auto">
            <a:xfrm>
              <a:off x="3168" y="1104"/>
              <a:ext cx="437" cy="1169"/>
              <a:chOff x="3168" y="1104"/>
              <a:chExt cx="437" cy="1169"/>
            </a:xfrm>
          </p:grpSpPr>
          <p:grpSp>
            <p:nvGrpSpPr>
              <p:cNvPr id="16518" name="Group 65"/>
              <p:cNvGrpSpPr>
                <a:grpSpLocks/>
              </p:cNvGrpSpPr>
              <p:nvPr/>
            </p:nvGrpSpPr>
            <p:grpSpPr bwMode="auto">
              <a:xfrm>
                <a:off x="3168" y="1104"/>
                <a:ext cx="437" cy="497"/>
                <a:chOff x="3168" y="1104"/>
                <a:chExt cx="437" cy="497"/>
              </a:xfrm>
            </p:grpSpPr>
            <p:sp>
              <p:nvSpPr>
                <p:cNvPr id="16530" name="Rectangle 6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1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4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5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6" name="Rectangle 72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7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8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35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3+3</a:t>
                  </a:r>
                </a:p>
              </p:txBody>
            </p:sp>
          </p:grpSp>
          <p:grpSp>
            <p:nvGrpSpPr>
              <p:cNvPr id="16519" name="Group 76"/>
              <p:cNvGrpSpPr>
                <a:grpSpLocks/>
              </p:cNvGrpSpPr>
              <p:nvPr/>
            </p:nvGrpSpPr>
            <p:grpSpPr bwMode="auto">
              <a:xfrm>
                <a:off x="3168" y="1776"/>
                <a:ext cx="437" cy="497"/>
                <a:chOff x="3168" y="1776"/>
                <a:chExt cx="437" cy="497"/>
              </a:xfrm>
            </p:grpSpPr>
            <p:sp>
              <p:nvSpPr>
                <p:cNvPr id="16520" name="Rectangle 77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1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2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3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4" name="Rectangle 81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5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6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7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8" name="Rectangle 85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16" y="2023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3+4</a:t>
                  </a:r>
                </a:p>
              </p:txBody>
            </p:sp>
          </p:grpSp>
        </p:grpSp>
        <p:grpSp>
          <p:nvGrpSpPr>
            <p:cNvPr id="16515" name="Group 87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16516" name="Line 88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17" name="Line 8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5" name="Group 217"/>
          <p:cNvGrpSpPr>
            <a:grpSpLocks/>
          </p:cNvGrpSpPr>
          <p:nvPr/>
        </p:nvGrpSpPr>
        <p:grpSpPr bwMode="auto">
          <a:xfrm>
            <a:off x="5486400" y="1752600"/>
            <a:ext cx="2438400" cy="457200"/>
            <a:chOff x="3456" y="1104"/>
            <a:chExt cx="1536" cy="288"/>
          </a:xfrm>
        </p:grpSpPr>
        <p:sp>
          <p:nvSpPr>
            <p:cNvPr id="16493" name="Rectangle 92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Rectangle 93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5" name="Rectangle 94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6" name="Rectangle 95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7" name="Rectangle 96"/>
            <p:cNvSpPr>
              <a:spLocks noChangeArrowheads="1"/>
            </p:cNvSpPr>
            <p:nvPr/>
          </p:nvSpPr>
          <p:spPr bwMode="auto">
            <a:xfrm>
              <a:off x="412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8" name="Rectangle 97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9" name="Rectangle 98"/>
            <p:cNvSpPr>
              <a:spLocks noChangeArrowheads="1"/>
            </p:cNvSpPr>
            <p:nvPr/>
          </p:nvSpPr>
          <p:spPr bwMode="auto">
            <a:xfrm>
              <a:off x="4032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0" name="Rectangle 99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1" name="Rectangle 100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502" name="Group 216"/>
            <p:cNvGrpSpPr>
              <a:grpSpLocks/>
            </p:cNvGrpSpPr>
            <p:nvPr/>
          </p:nvGrpSpPr>
          <p:grpSpPr bwMode="auto">
            <a:xfrm>
              <a:off x="3456" y="1104"/>
              <a:ext cx="1536" cy="288"/>
              <a:chOff x="3456" y="1104"/>
              <a:chExt cx="1536" cy="288"/>
            </a:xfrm>
          </p:grpSpPr>
          <p:sp>
            <p:nvSpPr>
              <p:cNvPr id="16504" name="Line 102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505" name="Rectangle 105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6" name="Rectangle 106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7" name="Rectangle 107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8" name="Rectangle 108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9" name="Rectangle 109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0" name="Rectangle 110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1" name="Rectangle 111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2" name="Rectangle 112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3" name="Rectangle 1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03" name="Line 115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4267200" y="3733800"/>
            <a:ext cx="1468438" cy="1701800"/>
            <a:chOff x="2688" y="2352"/>
            <a:chExt cx="925" cy="1072"/>
          </a:xfrm>
        </p:grpSpPr>
        <p:grpSp>
          <p:nvGrpSpPr>
            <p:cNvPr id="16466" name="Group 117"/>
            <p:cNvGrpSpPr>
              <a:grpSpLocks/>
            </p:cNvGrpSpPr>
            <p:nvPr/>
          </p:nvGrpSpPr>
          <p:grpSpPr bwMode="auto">
            <a:xfrm>
              <a:off x="3168" y="2352"/>
              <a:ext cx="445" cy="1072"/>
              <a:chOff x="3168" y="2352"/>
              <a:chExt cx="445" cy="1072"/>
            </a:xfrm>
          </p:grpSpPr>
          <p:grpSp>
            <p:nvGrpSpPr>
              <p:cNvPr id="16470" name="Group 118"/>
              <p:cNvGrpSpPr>
                <a:grpSpLocks/>
              </p:cNvGrpSpPr>
              <p:nvPr/>
            </p:nvGrpSpPr>
            <p:grpSpPr bwMode="auto">
              <a:xfrm>
                <a:off x="3168" y="2928"/>
                <a:ext cx="445" cy="496"/>
                <a:chOff x="3168" y="2928"/>
                <a:chExt cx="445" cy="496"/>
              </a:xfrm>
            </p:grpSpPr>
            <p:sp>
              <p:nvSpPr>
                <p:cNvPr id="1648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5" name="Rectangle 120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6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8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9" name="Rectangle 124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0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3+4</a:t>
                  </a:r>
                </a:p>
              </p:txBody>
            </p:sp>
          </p:grpSp>
          <p:grpSp>
            <p:nvGrpSpPr>
              <p:cNvPr id="16471" name="Group 128"/>
              <p:cNvGrpSpPr>
                <a:grpSpLocks/>
              </p:cNvGrpSpPr>
              <p:nvPr/>
            </p:nvGrpSpPr>
            <p:grpSpPr bwMode="auto">
              <a:xfrm>
                <a:off x="3168" y="2352"/>
                <a:ext cx="445" cy="864"/>
                <a:chOff x="3168" y="2352"/>
                <a:chExt cx="445" cy="864"/>
              </a:xfrm>
            </p:grpSpPr>
            <p:grpSp>
              <p:nvGrpSpPr>
                <p:cNvPr id="16472" name="Group 129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45" cy="496"/>
                  <a:chOff x="3168" y="2352"/>
                  <a:chExt cx="445" cy="496"/>
                </a:xfrm>
              </p:grpSpPr>
              <p:sp>
                <p:nvSpPr>
                  <p:cNvPr id="1647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7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7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7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7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7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8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8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8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83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3+2</a:t>
                    </a:r>
                  </a:p>
                </p:txBody>
              </p:sp>
            </p:grpSp>
            <p:sp>
              <p:nvSpPr>
                <p:cNvPr id="16473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467" name="Group 14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16468" name="Line 142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69" name="Line 143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3" name="Group 144"/>
          <p:cNvGrpSpPr>
            <a:grpSpLocks/>
          </p:cNvGrpSpPr>
          <p:nvPr/>
        </p:nvGrpSpPr>
        <p:grpSpPr bwMode="auto">
          <a:xfrm>
            <a:off x="5486400" y="3733800"/>
            <a:ext cx="1427163" cy="787400"/>
            <a:chOff x="3456" y="2352"/>
            <a:chExt cx="899" cy="496"/>
          </a:xfrm>
        </p:grpSpPr>
        <p:grpSp>
          <p:nvGrpSpPr>
            <p:cNvPr id="16454" name="Group 145"/>
            <p:cNvGrpSpPr>
              <a:grpSpLocks/>
            </p:cNvGrpSpPr>
            <p:nvPr/>
          </p:nvGrpSpPr>
          <p:grpSpPr bwMode="auto">
            <a:xfrm>
              <a:off x="3936" y="2352"/>
              <a:ext cx="419" cy="496"/>
              <a:chOff x="3936" y="2352"/>
              <a:chExt cx="419" cy="496"/>
            </a:xfrm>
          </p:grpSpPr>
          <p:sp>
            <p:nvSpPr>
              <p:cNvPr id="16456" name="Rectangle 146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7" name="Rectangle 147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8" name="Rectangle 148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9" name="Rectangle 149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0" name="Rectangle 150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1" name="Rectangle 151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2" name="Rectangle 15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Rectangle 153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4" name="Rectangle 154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5" name="Text Box 155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4+1</a:t>
                </a:r>
              </a:p>
            </p:txBody>
          </p:sp>
        </p:grpSp>
        <p:sp>
          <p:nvSpPr>
            <p:cNvPr id="16455" name="Line 156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57"/>
          <p:cNvGrpSpPr>
            <a:grpSpLocks/>
          </p:cNvGrpSpPr>
          <p:nvPr/>
        </p:nvGrpSpPr>
        <p:grpSpPr bwMode="auto">
          <a:xfrm>
            <a:off x="6705600" y="3200400"/>
            <a:ext cx="1468438" cy="1854200"/>
            <a:chOff x="4224" y="2016"/>
            <a:chExt cx="925" cy="1168"/>
          </a:xfrm>
        </p:grpSpPr>
        <p:grpSp>
          <p:nvGrpSpPr>
            <p:cNvPr id="16438" name="Group 158"/>
            <p:cNvGrpSpPr>
              <a:grpSpLocks/>
            </p:cNvGrpSpPr>
            <p:nvPr/>
          </p:nvGrpSpPr>
          <p:grpSpPr bwMode="auto">
            <a:xfrm>
              <a:off x="4704" y="2016"/>
              <a:ext cx="445" cy="1168"/>
              <a:chOff x="4704" y="2016"/>
              <a:chExt cx="445" cy="1168"/>
            </a:xfrm>
          </p:grpSpPr>
          <p:grpSp>
            <p:nvGrpSpPr>
              <p:cNvPr id="16442" name="Group 159"/>
              <p:cNvGrpSpPr>
                <a:grpSpLocks/>
              </p:cNvGrpSpPr>
              <p:nvPr/>
            </p:nvGrpSpPr>
            <p:grpSpPr bwMode="auto">
              <a:xfrm>
                <a:off x="4704" y="2016"/>
                <a:ext cx="445" cy="496"/>
                <a:chOff x="4704" y="2016"/>
                <a:chExt cx="445" cy="496"/>
              </a:xfrm>
            </p:grpSpPr>
            <p:sp>
              <p:nvSpPr>
                <p:cNvPr id="16444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Rectangle 16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6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7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8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9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0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1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2" name="Rectangle 16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3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5+2</a:t>
                  </a:r>
                </a:p>
              </p:txBody>
            </p:sp>
          </p:grpSp>
          <p:sp>
            <p:nvSpPr>
              <p:cNvPr id="16443" name="Text Box 170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3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5+0</a:t>
                </a:r>
              </a:p>
            </p:txBody>
          </p:sp>
        </p:grpSp>
        <p:grpSp>
          <p:nvGrpSpPr>
            <p:cNvPr id="16439" name="Group 171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16440" name="Line 172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41" name="Line 173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9" name="Group 174"/>
          <p:cNvGrpSpPr>
            <a:grpSpLocks/>
          </p:cNvGrpSpPr>
          <p:nvPr/>
        </p:nvGrpSpPr>
        <p:grpSpPr bwMode="auto">
          <a:xfrm>
            <a:off x="3048000" y="2133600"/>
            <a:ext cx="1468438" cy="4002088"/>
            <a:chOff x="1920" y="1344"/>
            <a:chExt cx="925" cy="2521"/>
          </a:xfrm>
        </p:grpSpPr>
        <p:grpSp>
          <p:nvGrpSpPr>
            <p:cNvPr id="16398" name="Group 175"/>
            <p:cNvGrpSpPr>
              <a:grpSpLocks/>
            </p:cNvGrpSpPr>
            <p:nvPr/>
          </p:nvGrpSpPr>
          <p:grpSpPr bwMode="auto">
            <a:xfrm>
              <a:off x="2400" y="1344"/>
              <a:ext cx="445" cy="2521"/>
              <a:chOff x="2400" y="1344"/>
              <a:chExt cx="445" cy="2521"/>
            </a:xfrm>
          </p:grpSpPr>
          <p:grpSp>
            <p:nvGrpSpPr>
              <p:cNvPr id="16404" name="Group 176"/>
              <p:cNvGrpSpPr>
                <a:grpSpLocks/>
              </p:cNvGrpSpPr>
              <p:nvPr/>
            </p:nvGrpSpPr>
            <p:grpSpPr bwMode="auto">
              <a:xfrm>
                <a:off x="2400" y="1344"/>
                <a:ext cx="437" cy="497"/>
                <a:chOff x="2400" y="1344"/>
                <a:chExt cx="437" cy="497"/>
              </a:xfrm>
            </p:grpSpPr>
            <p:sp>
              <p:nvSpPr>
                <p:cNvPr id="16428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9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0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1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2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3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4" name="Rectangle 183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5" name="Rectangle 184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6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7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2+3</a:t>
                  </a:r>
                </a:p>
              </p:txBody>
            </p:sp>
          </p:grpSp>
          <p:grpSp>
            <p:nvGrpSpPr>
              <p:cNvPr id="16405" name="Group 187"/>
              <p:cNvGrpSpPr>
                <a:grpSpLocks/>
              </p:cNvGrpSpPr>
              <p:nvPr/>
            </p:nvGrpSpPr>
            <p:grpSpPr bwMode="auto">
              <a:xfrm>
                <a:off x="2400" y="2592"/>
                <a:ext cx="445" cy="1273"/>
                <a:chOff x="2400" y="2592"/>
                <a:chExt cx="445" cy="1273"/>
              </a:xfrm>
            </p:grpSpPr>
            <p:grpSp>
              <p:nvGrpSpPr>
                <p:cNvPr id="16406" name="Group 188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37" cy="505"/>
                  <a:chOff x="2400" y="3360"/>
                  <a:chExt cx="437" cy="505"/>
                </a:xfrm>
              </p:grpSpPr>
              <p:sp>
                <p:nvSpPr>
                  <p:cNvPr id="16418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9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0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1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2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3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4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5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6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7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2+4</a:t>
                    </a:r>
                  </a:p>
                </p:txBody>
              </p:sp>
            </p:grpSp>
            <p:grpSp>
              <p:nvGrpSpPr>
                <p:cNvPr id="16407" name="Group 199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45" cy="496"/>
                  <a:chOff x="2400" y="2592"/>
                  <a:chExt cx="445" cy="496"/>
                </a:xfrm>
              </p:grpSpPr>
              <p:sp>
                <p:nvSpPr>
                  <p:cNvPr id="16408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09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0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1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2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3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4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5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6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7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2+3</a:t>
                    </a:r>
                  </a:p>
                </p:txBody>
              </p:sp>
            </p:grpSp>
          </p:grpSp>
        </p:grpSp>
        <p:grpSp>
          <p:nvGrpSpPr>
            <p:cNvPr id="16399" name="Group 210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16400" name="Group 211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16402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03" name="Line 21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401" name="Line 214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6396" name="Rectangle 21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sp>
        <p:nvSpPr>
          <p:cNvPr id="16397" name="Text Box 219"/>
          <p:cNvSpPr txBox="1">
            <a:spLocks noChangeArrowheads="1"/>
          </p:cNvSpPr>
          <p:nvPr/>
        </p:nvSpPr>
        <p:spPr bwMode="auto">
          <a:xfrm>
            <a:off x="228600" y="914400"/>
            <a:ext cx="7262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with h(N) = number of misplaced numbered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DDE8D-722B-4F92-8C0E-116F815D4F57}" type="slidenum">
              <a:rPr lang="en-US" smtClean="0"/>
              <a:pPr/>
              <a:t>11</a:t>
            </a:fld>
            <a:endParaRPr lang="en-US" smtClean="0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1760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7412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1759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219200" cy="3989388"/>
            <a:chOff x="1152" y="1344"/>
            <a:chExt cx="768" cy="2513"/>
          </a:xfrm>
        </p:grpSpPr>
        <p:grpSp>
          <p:nvGrpSpPr>
            <p:cNvPr id="17557" name="Group 25"/>
            <p:cNvGrpSpPr>
              <a:grpSpLocks/>
            </p:cNvGrpSpPr>
            <p:nvPr/>
          </p:nvGrpSpPr>
          <p:grpSpPr bwMode="auto">
            <a:xfrm>
              <a:off x="1632" y="1344"/>
              <a:ext cx="288" cy="2513"/>
              <a:chOff x="1632" y="1344"/>
              <a:chExt cx="288" cy="2513"/>
            </a:xfrm>
          </p:grpSpPr>
          <p:grpSp>
            <p:nvGrpSpPr>
              <p:cNvPr id="17562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7"/>
                <a:chOff x="1632" y="1344"/>
                <a:chExt cx="288" cy="497"/>
              </a:xfrm>
            </p:grpSpPr>
            <p:sp>
              <p:nvSpPr>
                <p:cNvPr id="1758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6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7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8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9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90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9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92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9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9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</p:grpSp>
          <p:grpSp>
            <p:nvGrpSpPr>
              <p:cNvPr id="17563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7"/>
                <a:chOff x="1632" y="3360"/>
                <a:chExt cx="288" cy="497"/>
              </a:xfrm>
            </p:grpSpPr>
            <p:sp>
              <p:nvSpPr>
                <p:cNvPr id="17575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7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8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9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0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1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2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3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8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</p:grpSp>
          <p:grpSp>
            <p:nvGrpSpPr>
              <p:cNvPr id="17564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7"/>
                <a:chOff x="1632" y="2592"/>
                <a:chExt cx="288" cy="497"/>
              </a:xfrm>
            </p:grpSpPr>
            <p:sp>
              <p:nvSpPr>
                <p:cNvPr id="17565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66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67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68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69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0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1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2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3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7558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17559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60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61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217"/>
          <p:cNvGrpSpPr>
            <a:grpSpLocks/>
          </p:cNvGrpSpPr>
          <p:nvPr/>
        </p:nvGrpSpPr>
        <p:grpSpPr bwMode="auto">
          <a:xfrm>
            <a:off x="4267200" y="1752600"/>
            <a:ext cx="3657600" cy="1524000"/>
            <a:chOff x="2688" y="1104"/>
            <a:chExt cx="2304" cy="960"/>
          </a:xfrm>
        </p:grpSpPr>
        <p:sp>
          <p:nvSpPr>
            <p:cNvPr id="17516" name="Rectangle 66"/>
            <p:cNvSpPr>
              <a:spLocks noChangeArrowheads="1"/>
            </p:cNvSpPr>
            <p:nvPr/>
          </p:nvSpPr>
          <p:spPr bwMode="auto">
            <a:xfrm>
              <a:off x="316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" name="Rectangle 67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Rectangle 68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9" name="Rectangle 69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" name="Rectangle 70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" name="Rectangle 71"/>
            <p:cNvSpPr>
              <a:spLocks noChangeArrowheads="1"/>
            </p:cNvSpPr>
            <p:nvPr/>
          </p:nvSpPr>
          <p:spPr bwMode="auto">
            <a:xfrm>
              <a:off x="316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2" name="Rectangle 72"/>
            <p:cNvSpPr>
              <a:spLocks noChangeArrowheads="1"/>
            </p:cNvSpPr>
            <p:nvPr/>
          </p:nvSpPr>
          <p:spPr bwMode="auto">
            <a:xfrm>
              <a:off x="316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" name="Rectangle 73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4" name="Rectangle 74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" name="Rectangle 77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" name="Rectangle 78"/>
            <p:cNvSpPr>
              <a:spLocks noChangeArrowheads="1"/>
            </p:cNvSpPr>
            <p:nvPr/>
          </p:nvSpPr>
          <p:spPr bwMode="auto">
            <a:xfrm>
              <a:off x="3264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" name="Rectangle 79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8" name="Rectangle 80"/>
            <p:cNvSpPr>
              <a:spLocks noChangeArrowheads="1"/>
            </p:cNvSpPr>
            <p:nvPr/>
          </p:nvSpPr>
          <p:spPr bwMode="auto">
            <a:xfrm>
              <a:off x="3264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" name="Rectangle 81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" name="Rectangle 82"/>
            <p:cNvSpPr>
              <a:spLocks noChangeArrowheads="1"/>
            </p:cNvSpPr>
            <p:nvPr/>
          </p:nvSpPr>
          <p:spPr bwMode="auto">
            <a:xfrm>
              <a:off x="3168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" name="Rectangle 83"/>
            <p:cNvSpPr>
              <a:spLocks noChangeArrowheads="1"/>
            </p:cNvSpPr>
            <p:nvPr/>
          </p:nvSpPr>
          <p:spPr bwMode="auto">
            <a:xfrm>
              <a:off x="3168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2" name="Rectangle 84"/>
            <p:cNvSpPr>
              <a:spLocks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3" name="Rectangle 85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4" name="Line 88"/>
            <p:cNvSpPr>
              <a:spLocks noChangeShapeType="1"/>
            </p:cNvSpPr>
            <p:nvPr/>
          </p:nvSpPr>
          <p:spPr bwMode="auto">
            <a:xfrm flipV="1">
              <a:off x="2688" y="124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5" name="Line 89"/>
            <p:cNvSpPr>
              <a:spLocks noChangeShapeType="1"/>
            </p:cNvSpPr>
            <p:nvPr/>
          </p:nvSpPr>
          <p:spPr bwMode="auto">
            <a:xfrm>
              <a:off x="2688" y="1488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536" name="Group 216"/>
            <p:cNvGrpSpPr>
              <a:grpSpLocks/>
            </p:cNvGrpSpPr>
            <p:nvPr/>
          </p:nvGrpSpPr>
          <p:grpSpPr bwMode="auto">
            <a:xfrm>
              <a:off x="3936" y="1104"/>
              <a:ext cx="288" cy="288"/>
              <a:chOff x="3936" y="1104"/>
              <a:chExt cx="288" cy="288"/>
            </a:xfrm>
          </p:grpSpPr>
          <p:sp>
            <p:nvSpPr>
              <p:cNvPr id="17548" name="Rectangle 92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9" name="Rectangle 93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0" name="Rectangle 9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1" name="Rectangle 95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2" name="Rectangle 96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3" name="Rectangle 97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4" name="Rectangle 98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5" name="Rectangle 99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6" name="Rectangle 100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37" name="Line 102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8" name="Rectangle 105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9" name="Rectangle 106"/>
            <p:cNvSpPr>
              <a:spLocks noChangeArrowheads="1"/>
            </p:cNvSpPr>
            <p:nvPr/>
          </p:nvSpPr>
          <p:spPr bwMode="auto">
            <a:xfrm>
              <a:off x="470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0" name="Rectangle 107"/>
            <p:cNvSpPr>
              <a:spLocks noChangeArrowheads="1"/>
            </p:cNvSpPr>
            <p:nvPr/>
          </p:nvSpPr>
          <p:spPr bwMode="auto">
            <a:xfrm>
              <a:off x="480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1" name="Rectangle 108"/>
            <p:cNvSpPr>
              <a:spLocks noChangeArrowheads="1"/>
            </p:cNvSpPr>
            <p:nvPr/>
          </p:nvSpPr>
          <p:spPr bwMode="auto">
            <a:xfrm>
              <a:off x="480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2" name="Rectangle 109"/>
            <p:cNvSpPr>
              <a:spLocks noChangeArrowheads="1"/>
            </p:cNvSpPr>
            <p:nvPr/>
          </p:nvSpPr>
          <p:spPr bwMode="auto">
            <a:xfrm>
              <a:off x="489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3" name="Rectangle 110"/>
            <p:cNvSpPr>
              <a:spLocks noChangeArrowheads="1"/>
            </p:cNvSpPr>
            <p:nvPr/>
          </p:nvSpPr>
          <p:spPr bwMode="auto">
            <a:xfrm>
              <a:off x="470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4" name="Rectangle 111"/>
            <p:cNvSpPr>
              <a:spLocks noChangeArrowheads="1"/>
            </p:cNvSpPr>
            <p:nvPr/>
          </p:nvSpPr>
          <p:spPr bwMode="auto">
            <a:xfrm>
              <a:off x="489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Rectangle 112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6" name="Rectangle 113"/>
            <p:cNvSpPr>
              <a:spLocks noChangeArrowheads="1"/>
            </p:cNvSpPr>
            <p:nvPr/>
          </p:nvSpPr>
          <p:spPr bwMode="auto">
            <a:xfrm>
              <a:off x="480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7" name="Line 115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4267200" y="3733800"/>
            <a:ext cx="1219200" cy="1701800"/>
            <a:chOff x="2688" y="2352"/>
            <a:chExt cx="768" cy="1072"/>
          </a:xfrm>
        </p:grpSpPr>
        <p:grpSp>
          <p:nvGrpSpPr>
            <p:cNvPr id="17489" name="Group 117"/>
            <p:cNvGrpSpPr>
              <a:grpSpLocks/>
            </p:cNvGrpSpPr>
            <p:nvPr/>
          </p:nvGrpSpPr>
          <p:grpSpPr bwMode="auto">
            <a:xfrm>
              <a:off x="3168" y="2352"/>
              <a:ext cx="288" cy="1072"/>
              <a:chOff x="3168" y="2352"/>
              <a:chExt cx="288" cy="1072"/>
            </a:xfrm>
          </p:grpSpPr>
          <p:grpSp>
            <p:nvGrpSpPr>
              <p:cNvPr id="17493" name="Group 118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96"/>
                <a:chOff x="3168" y="2928"/>
                <a:chExt cx="288" cy="496"/>
              </a:xfrm>
            </p:grpSpPr>
            <p:sp>
              <p:nvSpPr>
                <p:cNvPr id="175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17494" name="Group 128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17495" name="Group 129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96"/>
                  <a:chOff x="3168" y="2352"/>
                  <a:chExt cx="288" cy="496"/>
                </a:xfrm>
              </p:grpSpPr>
              <p:sp>
                <p:nvSpPr>
                  <p:cNvPr id="1749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8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9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1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2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3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4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5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6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17496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90" name="Group 14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17491" name="Line 142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2" name="Line 143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17477" name="Group 145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17479" name="Rectangle 146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Rectangle 147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Rectangle 148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Rectangle 149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" name="Rectangle 150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" name="Rectangle 151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" name="Rectangle 15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" name="Rectangle 153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" name="Rectangle 154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" name="Text Box 155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17478" name="Line 156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57"/>
          <p:cNvGrpSpPr>
            <a:grpSpLocks/>
          </p:cNvGrpSpPr>
          <p:nvPr/>
        </p:nvGrpSpPr>
        <p:grpSpPr bwMode="auto">
          <a:xfrm>
            <a:off x="6705600" y="3200400"/>
            <a:ext cx="1219200" cy="1854200"/>
            <a:chOff x="4224" y="2016"/>
            <a:chExt cx="768" cy="1168"/>
          </a:xfrm>
        </p:grpSpPr>
        <p:grpSp>
          <p:nvGrpSpPr>
            <p:cNvPr id="17461" name="Group 158"/>
            <p:cNvGrpSpPr>
              <a:grpSpLocks/>
            </p:cNvGrpSpPr>
            <p:nvPr/>
          </p:nvGrpSpPr>
          <p:grpSpPr bwMode="auto">
            <a:xfrm>
              <a:off x="4704" y="2016"/>
              <a:ext cx="288" cy="1168"/>
              <a:chOff x="4704" y="2016"/>
              <a:chExt cx="288" cy="1168"/>
            </a:xfrm>
          </p:grpSpPr>
          <p:grpSp>
            <p:nvGrpSpPr>
              <p:cNvPr id="17465" name="Group 159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96"/>
                <a:chOff x="4704" y="2016"/>
                <a:chExt cx="288" cy="496"/>
              </a:xfrm>
            </p:grpSpPr>
            <p:sp>
              <p:nvSpPr>
                <p:cNvPr id="17467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1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2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3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4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5" name="Rectangle 16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6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17466" name="Text Box 170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17462" name="Group 171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17463" name="Line 172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64" name="Line 173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4" name="Group 174"/>
          <p:cNvGrpSpPr>
            <a:grpSpLocks/>
          </p:cNvGrpSpPr>
          <p:nvPr/>
        </p:nvGrpSpPr>
        <p:grpSpPr bwMode="auto">
          <a:xfrm>
            <a:off x="3048000" y="2133600"/>
            <a:ext cx="1219200" cy="4002088"/>
            <a:chOff x="1920" y="1344"/>
            <a:chExt cx="768" cy="2521"/>
          </a:xfrm>
        </p:grpSpPr>
        <p:grpSp>
          <p:nvGrpSpPr>
            <p:cNvPr id="17421" name="Group 175"/>
            <p:cNvGrpSpPr>
              <a:grpSpLocks/>
            </p:cNvGrpSpPr>
            <p:nvPr/>
          </p:nvGrpSpPr>
          <p:grpSpPr bwMode="auto">
            <a:xfrm>
              <a:off x="2400" y="1344"/>
              <a:ext cx="288" cy="2521"/>
              <a:chOff x="2400" y="1344"/>
              <a:chExt cx="288" cy="2521"/>
            </a:xfrm>
          </p:grpSpPr>
          <p:grpSp>
            <p:nvGrpSpPr>
              <p:cNvPr id="17427" name="Group 176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7"/>
                <a:chOff x="2400" y="1344"/>
                <a:chExt cx="288" cy="497"/>
              </a:xfrm>
            </p:grpSpPr>
            <p:sp>
              <p:nvSpPr>
                <p:cNvPr id="17451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8" name="Rectangle 184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9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0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</p:grpSp>
          <p:grpSp>
            <p:nvGrpSpPr>
              <p:cNvPr id="17428" name="Group 187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73"/>
                <a:chOff x="2400" y="2592"/>
                <a:chExt cx="288" cy="1273"/>
              </a:xfrm>
            </p:grpSpPr>
            <p:grpSp>
              <p:nvGrpSpPr>
                <p:cNvPr id="17429" name="Group 188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505"/>
                  <a:chOff x="2400" y="3360"/>
                  <a:chExt cx="288" cy="505"/>
                </a:xfrm>
              </p:grpSpPr>
              <p:sp>
                <p:nvSpPr>
                  <p:cNvPr id="17441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2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5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6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8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9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7430" name="Group 199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96"/>
                  <a:chOff x="2400" y="2592"/>
                  <a:chExt cx="288" cy="496"/>
                </a:xfrm>
              </p:grpSpPr>
              <p:sp>
                <p:nvSpPr>
                  <p:cNvPr id="1743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0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3</a:t>
                    </a:r>
                  </a:p>
                </p:txBody>
              </p:sp>
            </p:grpSp>
          </p:grpSp>
        </p:grpSp>
        <p:grpSp>
          <p:nvGrpSpPr>
            <p:cNvPr id="17422" name="Group 210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17423" name="Group 211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17425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26" name="Line 21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24" name="Line 214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19" name="Rectangle 21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sp>
        <p:nvSpPr>
          <p:cNvPr id="17420" name="Text Box 220"/>
          <p:cNvSpPr txBox="1">
            <a:spLocks noChangeArrowheads="1"/>
          </p:cNvSpPr>
          <p:nvPr/>
        </p:nvSpPr>
        <p:spPr bwMode="auto">
          <a:xfrm>
            <a:off x="228600" y="803275"/>
            <a:ext cx="8405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h(N) = </a:t>
            </a:r>
            <a:r>
              <a:rPr lang="en-US" sz="3200">
                <a:latin typeface="Symbol" pitchFamily="18" charset="2"/>
              </a:rPr>
              <a:t>S</a:t>
            </a:r>
            <a:r>
              <a:rPr lang="en-US" sz="2400">
                <a:latin typeface="Comic Sans MS" pitchFamily="66" charset="0"/>
              </a:rPr>
              <a:t> distances of numbered tiles to their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AA509-CF08-4474-8DDC-B05F4A2D7AC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</a:t>
            </a:r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1524000" y="1524000"/>
            <a:ext cx="6096000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78"/>
          <p:cNvSpPr>
            <a:spLocks/>
          </p:cNvSpPr>
          <p:nvPr/>
        </p:nvSpPr>
        <p:spPr bwMode="auto">
          <a:xfrm>
            <a:off x="2438400" y="2133600"/>
            <a:ext cx="1219200" cy="1828800"/>
          </a:xfrm>
          <a:custGeom>
            <a:avLst/>
            <a:gdLst>
              <a:gd name="T0" fmla="*/ 0 w 768"/>
              <a:gd name="T1" fmla="*/ 2147483647 h 1152"/>
              <a:gd name="T2" fmla="*/ 2147483647 w 768"/>
              <a:gd name="T3" fmla="*/ 2147483647 h 1152"/>
              <a:gd name="T4" fmla="*/ 2147483647 w 768"/>
              <a:gd name="T5" fmla="*/ 2147483647 h 1152"/>
              <a:gd name="T6" fmla="*/ 2147483647 w 768"/>
              <a:gd name="T7" fmla="*/ 2147483647 h 1152"/>
              <a:gd name="T8" fmla="*/ 2147483647 w 768"/>
              <a:gd name="T9" fmla="*/ 2147483647 h 1152"/>
              <a:gd name="T10" fmla="*/ 2147483647 w 768"/>
              <a:gd name="T11" fmla="*/ 2147483647 h 1152"/>
              <a:gd name="T12" fmla="*/ 2147483647 w 768"/>
              <a:gd name="T13" fmla="*/ 0 h 1152"/>
              <a:gd name="T14" fmla="*/ 0 w 768"/>
              <a:gd name="T15" fmla="*/ 2147483647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1" name="Freeform 80"/>
          <p:cNvSpPr>
            <a:spLocks/>
          </p:cNvSpPr>
          <p:nvPr/>
        </p:nvSpPr>
        <p:spPr bwMode="auto">
          <a:xfrm>
            <a:off x="5181600" y="2438400"/>
            <a:ext cx="1524000" cy="1828800"/>
          </a:xfrm>
          <a:custGeom>
            <a:avLst/>
            <a:gdLst>
              <a:gd name="T0" fmla="*/ 0 w 960"/>
              <a:gd name="T1" fmla="*/ 2147483647 h 1152"/>
              <a:gd name="T2" fmla="*/ 0 w 960"/>
              <a:gd name="T3" fmla="*/ 2147483647 h 1152"/>
              <a:gd name="T4" fmla="*/ 2147483647 w 960"/>
              <a:gd name="T5" fmla="*/ 2147483647 h 1152"/>
              <a:gd name="T6" fmla="*/ 2147483647 w 960"/>
              <a:gd name="T7" fmla="*/ 0 h 1152"/>
              <a:gd name="T8" fmla="*/ 2147483647 w 960"/>
              <a:gd name="T9" fmla="*/ 0 h 1152"/>
              <a:gd name="T10" fmla="*/ 2147483647 w 960"/>
              <a:gd name="T11" fmla="*/ 2147483647 h 1152"/>
              <a:gd name="T12" fmla="*/ 0 w 960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2" name="Oval 81"/>
          <p:cNvSpPr>
            <a:spLocks noChangeArrowheads="1"/>
          </p:cNvSpPr>
          <p:nvPr/>
        </p:nvSpPr>
        <p:spPr bwMode="auto">
          <a:xfrm>
            <a:off x="7239000" y="3886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9900"/>
              </a:solidFill>
            </a:endParaRPr>
          </a:p>
        </p:txBody>
      </p:sp>
      <p:sp>
        <p:nvSpPr>
          <p:cNvPr id="1033" name="Line 82"/>
          <p:cNvSpPr>
            <a:spLocks noChangeShapeType="1"/>
          </p:cNvSpPr>
          <p:nvPr/>
        </p:nvSpPr>
        <p:spPr bwMode="auto">
          <a:xfrm>
            <a:off x="1524000" y="18288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" name="Line 83"/>
          <p:cNvSpPr>
            <a:spLocks noChangeShapeType="1"/>
          </p:cNvSpPr>
          <p:nvPr/>
        </p:nvSpPr>
        <p:spPr bwMode="auto">
          <a:xfrm>
            <a:off x="1524000" y="21336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5" name="Line 84"/>
          <p:cNvSpPr>
            <a:spLocks noChangeShapeType="1"/>
          </p:cNvSpPr>
          <p:nvPr/>
        </p:nvSpPr>
        <p:spPr bwMode="auto">
          <a:xfrm>
            <a:off x="1524000" y="24384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6" name="Line 85"/>
          <p:cNvSpPr>
            <a:spLocks noChangeShapeType="1"/>
          </p:cNvSpPr>
          <p:nvPr/>
        </p:nvSpPr>
        <p:spPr bwMode="auto">
          <a:xfrm>
            <a:off x="1524000" y="27432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7" name="Line 86"/>
          <p:cNvSpPr>
            <a:spLocks noChangeShapeType="1"/>
          </p:cNvSpPr>
          <p:nvPr/>
        </p:nvSpPr>
        <p:spPr bwMode="auto">
          <a:xfrm>
            <a:off x="1524000" y="30480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8" name="Line 87"/>
          <p:cNvSpPr>
            <a:spLocks noChangeShapeType="1"/>
          </p:cNvSpPr>
          <p:nvPr/>
        </p:nvSpPr>
        <p:spPr bwMode="auto">
          <a:xfrm>
            <a:off x="1524000" y="33528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9" name="Line 88"/>
          <p:cNvSpPr>
            <a:spLocks noChangeShapeType="1"/>
          </p:cNvSpPr>
          <p:nvPr/>
        </p:nvSpPr>
        <p:spPr bwMode="auto">
          <a:xfrm>
            <a:off x="1524000" y="36576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0" name="Line 89"/>
          <p:cNvSpPr>
            <a:spLocks noChangeShapeType="1"/>
          </p:cNvSpPr>
          <p:nvPr/>
        </p:nvSpPr>
        <p:spPr bwMode="auto">
          <a:xfrm>
            <a:off x="1524000" y="39624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1" name="Line 90"/>
          <p:cNvSpPr>
            <a:spLocks noChangeShapeType="1"/>
          </p:cNvSpPr>
          <p:nvPr/>
        </p:nvSpPr>
        <p:spPr bwMode="auto">
          <a:xfrm>
            <a:off x="1524000" y="42672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2" name="Line 91"/>
          <p:cNvSpPr>
            <a:spLocks noChangeShapeType="1"/>
          </p:cNvSpPr>
          <p:nvPr/>
        </p:nvSpPr>
        <p:spPr bwMode="auto">
          <a:xfrm>
            <a:off x="1524000" y="45720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3" name="Line 92"/>
          <p:cNvSpPr>
            <a:spLocks noChangeShapeType="1"/>
          </p:cNvSpPr>
          <p:nvPr/>
        </p:nvSpPr>
        <p:spPr bwMode="auto">
          <a:xfrm>
            <a:off x="1524000" y="48768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" name="Line 93"/>
          <p:cNvSpPr>
            <a:spLocks noChangeShapeType="1"/>
          </p:cNvSpPr>
          <p:nvPr/>
        </p:nvSpPr>
        <p:spPr bwMode="auto">
          <a:xfrm>
            <a:off x="1828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5" name="Line 94"/>
          <p:cNvSpPr>
            <a:spLocks noChangeShapeType="1"/>
          </p:cNvSpPr>
          <p:nvPr/>
        </p:nvSpPr>
        <p:spPr bwMode="auto">
          <a:xfrm>
            <a:off x="2438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6" name="Line 95"/>
          <p:cNvSpPr>
            <a:spLocks noChangeShapeType="1"/>
          </p:cNvSpPr>
          <p:nvPr/>
        </p:nvSpPr>
        <p:spPr bwMode="auto">
          <a:xfrm>
            <a:off x="2743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7" name="Line 96"/>
          <p:cNvSpPr>
            <a:spLocks noChangeShapeType="1"/>
          </p:cNvSpPr>
          <p:nvPr/>
        </p:nvSpPr>
        <p:spPr bwMode="auto">
          <a:xfrm>
            <a:off x="30480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8" name="Line 97"/>
          <p:cNvSpPr>
            <a:spLocks noChangeShapeType="1"/>
          </p:cNvSpPr>
          <p:nvPr/>
        </p:nvSpPr>
        <p:spPr bwMode="auto">
          <a:xfrm>
            <a:off x="3352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9" name="Line 98"/>
          <p:cNvSpPr>
            <a:spLocks noChangeShapeType="1"/>
          </p:cNvSpPr>
          <p:nvPr/>
        </p:nvSpPr>
        <p:spPr bwMode="auto">
          <a:xfrm>
            <a:off x="3657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0" name="Line 99"/>
          <p:cNvSpPr>
            <a:spLocks noChangeShapeType="1"/>
          </p:cNvSpPr>
          <p:nvPr/>
        </p:nvSpPr>
        <p:spPr bwMode="auto">
          <a:xfrm>
            <a:off x="3962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1" name="Line 100"/>
          <p:cNvSpPr>
            <a:spLocks noChangeShapeType="1"/>
          </p:cNvSpPr>
          <p:nvPr/>
        </p:nvSpPr>
        <p:spPr bwMode="auto">
          <a:xfrm>
            <a:off x="4267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2" name="Line 101"/>
          <p:cNvSpPr>
            <a:spLocks noChangeShapeType="1"/>
          </p:cNvSpPr>
          <p:nvPr/>
        </p:nvSpPr>
        <p:spPr bwMode="auto">
          <a:xfrm>
            <a:off x="45720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3" name="Line 102"/>
          <p:cNvSpPr>
            <a:spLocks noChangeShapeType="1"/>
          </p:cNvSpPr>
          <p:nvPr/>
        </p:nvSpPr>
        <p:spPr bwMode="auto">
          <a:xfrm>
            <a:off x="4876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" name="Line 103"/>
          <p:cNvSpPr>
            <a:spLocks noChangeShapeType="1"/>
          </p:cNvSpPr>
          <p:nvPr/>
        </p:nvSpPr>
        <p:spPr bwMode="auto">
          <a:xfrm>
            <a:off x="5181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5" name="Line 104"/>
          <p:cNvSpPr>
            <a:spLocks noChangeShapeType="1"/>
          </p:cNvSpPr>
          <p:nvPr/>
        </p:nvSpPr>
        <p:spPr bwMode="auto">
          <a:xfrm>
            <a:off x="5486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6" name="Line 105"/>
          <p:cNvSpPr>
            <a:spLocks noChangeShapeType="1"/>
          </p:cNvSpPr>
          <p:nvPr/>
        </p:nvSpPr>
        <p:spPr bwMode="auto">
          <a:xfrm>
            <a:off x="5791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7" name="Line 106"/>
          <p:cNvSpPr>
            <a:spLocks noChangeShapeType="1"/>
          </p:cNvSpPr>
          <p:nvPr/>
        </p:nvSpPr>
        <p:spPr bwMode="auto">
          <a:xfrm>
            <a:off x="60960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8" name="Line 107"/>
          <p:cNvSpPr>
            <a:spLocks noChangeShapeType="1"/>
          </p:cNvSpPr>
          <p:nvPr/>
        </p:nvSpPr>
        <p:spPr bwMode="auto">
          <a:xfrm>
            <a:off x="6400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9" name="Line 108"/>
          <p:cNvSpPr>
            <a:spLocks noChangeShapeType="1"/>
          </p:cNvSpPr>
          <p:nvPr/>
        </p:nvSpPr>
        <p:spPr bwMode="auto">
          <a:xfrm>
            <a:off x="6705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0" name="Line 109"/>
          <p:cNvSpPr>
            <a:spLocks noChangeShapeType="1"/>
          </p:cNvSpPr>
          <p:nvPr/>
        </p:nvSpPr>
        <p:spPr bwMode="auto">
          <a:xfrm>
            <a:off x="7010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1" name="Line 110"/>
          <p:cNvSpPr>
            <a:spLocks noChangeShapeType="1"/>
          </p:cNvSpPr>
          <p:nvPr/>
        </p:nvSpPr>
        <p:spPr bwMode="auto">
          <a:xfrm>
            <a:off x="7315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2" name="Line 111"/>
          <p:cNvSpPr>
            <a:spLocks noChangeShapeType="1"/>
          </p:cNvSpPr>
          <p:nvPr/>
        </p:nvSpPr>
        <p:spPr bwMode="auto">
          <a:xfrm>
            <a:off x="2133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696" name="Line 120"/>
          <p:cNvSpPr>
            <a:spLocks noChangeShapeType="1"/>
          </p:cNvSpPr>
          <p:nvPr/>
        </p:nvSpPr>
        <p:spPr bwMode="auto">
          <a:xfrm>
            <a:off x="6096000" y="2133600"/>
            <a:ext cx="1219200" cy="1828800"/>
          </a:xfrm>
          <a:prstGeom prst="line">
            <a:avLst/>
          </a:prstGeom>
          <a:noFill/>
          <a:ln w="38100">
            <a:solidFill>
              <a:srgbClr val="9966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64" name="Group 124"/>
          <p:cNvGrpSpPr>
            <a:grpSpLocks/>
          </p:cNvGrpSpPr>
          <p:nvPr/>
        </p:nvGrpSpPr>
        <p:grpSpPr bwMode="auto">
          <a:xfrm>
            <a:off x="1066800" y="1800225"/>
            <a:ext cx="5403850" cy="3851275"/>
            <a:chOff x="672" y="1230"/>
            <a:chExt cx="3404" cy="2426"/>
          </a:xfrm>
        </p:grpSpPr>
        <p:grpSp>
          <p:nvGrpSpPr>
            <p:cNvPr id="1078" name="Group 121"/>
            <p:cNvGrpSpPr>
              <a:grpSpLocks/>
            </p:cNvGrpSpPr>
            <p:nvPr/>
          </p:nvGrpSpPr>
          <p:grpSpPr bwMode="auto">
            <a:xfrm>
              <a:off x="672" y="1304"/>
              <a:ext cx="3403" cy="2352"/>
              <a:chOff x="672" y="1304"/>
              <a:chExt cx="3403" cy="2352"/>
            </a:xfrm>
          </p:grpSpPr>
          <p:sp>
            <p:nvSpPr>
              <p:cNvPr id="1080" name="Oval 113"/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1" name="Text Box 115"/>
              <p:cNvSpPr txBox="1">
                <a:spLocks noChangeArrowheads="1"/>
              </p:cNvSpPr>
              <p:nvPr/>
            </p:nvSpPr>
            <p:spPr bwMode="auto">
              <a:xfrm>
                <a:off x="3744" y="3368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3366FF"/>
                    </a:solidFill>
                    <a:latin typeface="Comic Sans MS" pitchFamily="66" charset="0"/>
                    <a:cs typeface="Times New Roman" pitchFamily="18" charset="0"/>
                  </a:rPr>
                  <a:t>x</a:t>
                </a:r>
                <a:r>
                  <a:rPr lang="en-US" sz="2400" baseline="-30000">
                    <a:solidFill>
                      <a:srgbClr val="3366FF"/>
                    </a:solidFill>
                    <a:latin typeface="Comic Sans MS" pitchFamily="66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1082" name="Text Box 116"/>
              <p:cNvSpPr txBox="1">
                <a:spLocks noChangeArrowheads="1"/>
              </p:cNvSpPr>
              <p:nvPr/>
            </p:nvSpPr>
            <p:spPr bwMode="auto">
              <a:xfrm>
                <a:off x="672" y="1304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33CC"/>
                    </a:solidFill>
                    <a:latin typeface="Comic Sans MS" pitchFamily="66" charset="0"/>
                    <a:cs typeface="Times New Roman" pitchFamily="18" charset="0"/>
                  </a:rPr>
                  <a:t>y</a:t>
                </a:r>
                <a:r>
                  <a:rPr lang="en-US" sz="2400" baseline="-30000">
                    <a:solidFill>
                      <a:srgbClr val="0033CC"/>
                    </a:solidFill>
                    <a:latin typeface="Comic Sans MS" pitchFamily="66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1083" name="Line 117"/>
              <p:cNvSpPr>
                <a:spLocks noChangeShapeType="1"/>
              </p:cNvSpPr>
              <p:nvPr/>
            </p:nvSpPr>
            <p:spPr bwMode="auto">
              <a:xfrm flipH="1">
                <a:off x="960" y="1440"/>
                <a:ext cx="28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4" name="Line 118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79" name="Text Box 123"/>
            <p:cNvSpPr txBox="1">
              <a:spLocks noChangeArrowheads="1"/>
            </p:cNvSpPr>
            <p:nvPr/>
          </p:nvSpPr>
          <p:spPr bwMode="auto">
            <a:xfrm>
              <a:off x="3832" y="123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096000" y="2133600"/>
            <a:ext cx="1219200" cy="1752600"/>
            <a:chOff x="3840" y="1248"/>
            <a:chExt cx="768" cy="1104"/>
          </a:xfrm>
        </p:grpSpPr>
        <p:sp>
          <p:nvSpPr>
            <p:cNvPr id="1076" name="Line 127"/>
            <p:cNvSpPr>
              <a:spLocks noChangeShapeType="1"/>
            </p:cNvSpPr>
            <p:nvPr/>
          </p:nvSpPr>
          <p:spPr bwMode="auto">
            <a:xfrm>
              <a:off x="3840" y="1248"/>
              <a:ext cx="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7" name="Line 128"/>
            <p:cNvSpPr>
              <a:spLocks noChangeShapeType="1"/>
            </p:cNvSpPr>
            <p:nvPr/>
          </p:nvSpPr>
          <p:spPr bwMode="auto">
            <a:xfrm>
              <a:off x="4608" y="1248"/>
              <a:ext cx="0" cy="110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66" name="Line 131"/>
          <p:cNvSpPr>
            <a:spLocks noChangeShapeType="1"/>
          </p:cNvSpPr>
          <p:nvPr/>
        </p:nvSpPr>
        <p:spPr bwMode="auto">
          <a:xfrm>
            <a:off x="7315200" y="3962400"/>
            <a:ext cx="0" cy="1219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7" name="Line 132"/>
          <p:cNvSpPr>
            <a:spLocks noChangeShapeType="1"/>
          </p:cNvSpPr>
          <p:nvPr/>
        </p:nvSpPr>
        <p:spPr bwMode="auto">
          <a:xfrm flipH="1">
            <a:off x="1524000" y="3962400"/>
            <a:ext cx="57912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8" name="Text Box 133"/>
          <p:cNvSpPr txBox="1">
            <a:spLocks noChangeArrowheads="1"/>
          </p:cNvSpPr>
          <p:nvPr/>
        </p:nvSpPr>
        <p:spPr bwMode="auto">
          <a:xfrm>
            <a:off x="7162800" y="5181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  <p:sp>
        <p:nvSpPr>
          <p:cNvPr id="1069" name="Text Box 134"/>
          <p:cNvSpPr txBox="1">
            <a:spLocks noChangeArrowheads="1"/>
          </p:cNvSpPr>
          <p:nvPr/>
        </p:nvSpPr>
        <p:spPr bwMode="auto">
          <a:xfrm>
            <a:off x="1066800" y="37338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  <a:latin typeface="Comic Sans MS" pitchFamily="66" charset="0"/>
              </a:rPr>
              <a:t>y</a:t>
            </a:r>
            <a:r>
              <a:rPr lang="en-US" sz="2400" baseline="-25000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211138" y="5418138"/>
            <a:ext cx="8739187" cy="719137"/>
            <a:chOff x="197" y="3413"/>
            <a:chExt cx="5505" cy="453"/>
          </a:xfrm>
        </p:grpSpPr>
        <p:graphicFrame>
          <p:nvGraphicFramePr>
            <p:cNvPr id="1026" name="Object 126"/>
            <p:cNvGraphicFramePr>
              <a:graphicFrameLocks noChangeAspect="1"/>
            </p:cNvGraphicFramePr>
            <p:nvPr/>
          </p:nvGraphicFramePr>
          <p:xfrm>
            <a:off x="197" y="3413"/>
            <a:ext cx="2973" cy="453"/>
          </p:xfrm>
          <a:graphic>
            <a:graphicData uri="http://schemas.openxmlformats.org/presentationml/2006/ole">
              <p:oleObj spid="_x0000_s1026" name="Equation" r:id="rId4" imgW="1841400" imgH="304560" progId="Equation.DSMT4">
                <p:embed/>
              </p:oleObj>
            </a:graphicData>
          </a:graphic>
        </p:graphicFrame>
        <p:sp>
          <p:nvSpPr>
            <p:cNvPr id="1075" name="Text Box 135"/>
            <p:cNvSpPr txBox="1">
              <a:spLocks noChangeArrowheads="1"/>
            </p:cNvSpPr>
            <p:nvPr/>
          </p:nvSpPr>
          <p:spPr bwMode="auto">
            <a:xfrm>
              <a:off x="3302" y="3485"/>
              <a:ext cx="24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993300"/>
                  </a:solidFill>
                  <a:latin typeface="Comic Sans MS" pitchFamily="66" charset="0"/>
                </a:rPr>
                <a:t>(L</a:t>
              </a:r>
              <a:r>
                <a:rPr lang="en-US" sz="2400" baseline="-25000">
                  <a:solidFill>
                    <a:srgbClr val="993300"/>
                  </a:solidFill>
                  <a:latin typeface="Comic Sans MS" pitchFamily="66" charset="0"/>
                </a:rPr>
                <a:t>2</a:t>
              </a:r>
              <a:r>
                <a:rPr lang="en-US" sz="2400">
                  <a:solidFill>
                    <a:srgbClr val="993300"/>
                  </a:solidFill>
                  <a:latin typeface="Comic Sans MS" pitchFamily="66" charset="0"/>
                </a:rPr>
                <a:t> or Euclidean distance)</a:t>
              </a:r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>
            <a:off x="174625" y="6105525"/>
            <a:ext cx="8940800" cy="533400"/>
            <a:chOff x="174" y="3846"/>
            <a:chExt cx="5632" cy="336"/>
          </a:xfrm>
        </p:grpSpPr>
        <p:sp>
          <p:nvSpPr>
            <p:cNvPr id="1073" name="Text Box 130"/>
            <p:cNvSpPr txBox="1">
              <a:spLocks noChangeArrowheads="1"/>
            </p:cNvSpPr>
            <p:nvPr/>
          </p:nvSpPr>
          <p:spPr bwMode="auto">
            <a:xfrm>
              <a:off x="174" y="3846"/>
              <a:ext cx="284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h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2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(N)  =  |x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N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-x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g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| + |y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N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-y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g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|</a:t>
              </a:r>
            </a:p>
          </p:txBody>
        </p:sp>
        <p:sp>
          <p:nvSpPr>
            <p:cNvPr id="1074" name="Text Box 136"/>
            <p:cNvSpPr txBox="1">
              <a:spLocks noChangeArrowheads="1"/>
            </p:cNvSpPr>
            <p:nvPr/>
          </p:nvSpPr>
          <p:spPr bwMode="auto">
            <a:xfrm>
              <a:off x="3312" y="3888"/>
              <a:ext cx="2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66"/>
                  </a:solidFill>
                  <a:latin typeface="Comic Sans MS" pitchFamily="66" charset="0"/>
                </a:rPr>
                <a:t>(L</a:t>
              </a:r>
              <a:r>
                <a:rPr lang="en-US" sz="2400" baseline="-25000">
                  <a:solidFill>
                    <a:srgbClr val="FF0066"/>
                  </a:solidFill>
                  <a:latin typeface="Comic Sans MS" pitchFamily="66" charset="0"/>
                </a:rPr>
                <a:t>1</a:t>
              </a:r>
              <a:r>
                <a:rPr lang="en-US" sz="2400">
                  <a:solidFill>
                    <a:srgbClr val="FF0066"/>
                  </a:solidFill>
                  <a:latin typeface="Comic Sans MS" pitchFamily="66" charset="0"/>
                </a:rPr>
                <a:t> or Manhattan distance)</a:t>
              </a:r>
            </a:p>
          </p:txBody>
        </p:sp>
      </p:grpSp>
      <p:sp>
        <p:nvSpPr>
          <p:cNvPr id="152690" name="Oval 114"/>
          <p:cNvSpPr>
            <a:spLocks noChangeArrowheads="1"/>
          </p:cNvSpPr>
          <p:nvPr/>
        </p:nvSpPr>
        <p:spPr bwMode="auto">
          <a:xfrm>
            <a:off x="60198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96" grpId="0" animBg="1"/>
      <p:bldP spid="152696" grpId="1" animBg="1"/>
      <p:bldP spid="1526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668B9-531A-43E3-BEA5-FA5CC87B8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Best-First </a:t>
            </a:r>
            <a:r>
              <a:rPr lang="en-US" sz="40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</a:t>
            </a:r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Efficiency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057400" y="3581400"/>
            <a:ext cx="152400" cy="152400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6629400" y="3581400"/>
            <a:ext cx="152400" cy="152400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152"/>
            <a:chExt cx="3840" cy="2304"/>
          </a:xfrm>
        </p:grpSpPr>
        <p:sp>
          <p:nvSpPr>
            <p:cNvPr id="18589" name="Rectangle 6"/>
            <p:cNvSpPr>
              <a:spLocks noChangeArrowheads="1"/>
            </p:cNvSpPr>
            <p:nvPr/>
          </p:nvSpPr>
          <p:spPr bwMode="auto">
            <a:xfrm>
              <a:off x="960" y="1152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0" name="Line 7"/>
            <p:cNvSpPr>
              <a:spLocks noChangeShapeType="1"/>
            </p:cNvSpPr>
            <p:nvPr/>
          </p:nvSpPr>
          <p:spPr bwMode="auto">
            <a:xfrm>
              <a:off x="960" y="134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1" name="Line 8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2" name="Line 9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3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4" name="Line 11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5" name="Line 12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6" name="Line 13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7" name="Line 14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8" name="Line 15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99" name="Line 16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0" name="Line 17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1" name="Line 18"/>
            <p:cNvSpPr>
              <a:spLocks noChangeShapeType="1"/>
            </p:cNvSpPr>
            <p:nvPr/>
          </p:nvSpPr>
          <p:spPr bwMode="auto">
            <a:xfrm>
              <a:off x="115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2" name="Line 19"/>
            <p:cNvSpPr>
              <a:spLocks noChangeShapeType="1"/>
            </p:cNvSpPr>
            <p:nvPr/>
          </p:nvSpPr>
          <p:spPr bwMode="auto">
            <a:xfrm>
              <a:off x="153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3" name="Line 20"/>
            <p:cNvSpPr>
              <a:spLocks noChangeShapeType="1"/>
            </p:cNvSpPr>
            <p:nvPr/>
          </p:nvSpPr>
          <p:spPr bwMode="auto">
            <a:xfrm>
              <a:off x="172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4" name="Line 21"/>
            <p:cNvSpPr>
              <a:spLocks noChangeShapeType="1"/>
            </p:cNvSpPr>
            <p:nvPr/>
          </p:nvSpPr>
          <p:spPr bwMode="auto">
            <a:xfrm>
              <a:off x="192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5" name="Line 22"/>
            <p:cNvSpPr>
              <a:spLocks noChangeShapeType="1"/>
            </p:cNvSpPr>
            <p:nvPr/>
          </p:nvSpPr>
          <p:spPr bwMode="auto">
            <a:xfrm>
              <a:off x="211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6" name="Line 23"/>
            <p:cNvSpPr>
              <a:spLocks noChangeShapeType="1"/>
            </p:cNvSpPr>
            <p:nvPr/>
          </p:nvSpPr>
          <p:spPr bwMode="auto">
            <a:xfrm>
              <a:off x="230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7" name="Line 24"/>
            <p:cNvSpPr>
              <a:spLocks noChangeShapeType="1"/>
            </p:cNvSpPr>
            <p:nvPr/>
          </p:nvSpPr>
          <p:spPr bwMode="auto">
            <a:xfrm>
              <a:off x="249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8" name="Line 25"/>
            <p:cNvSpPr>
              <a:spLocks noChangeShapeType="1"/>
            </p:cNvSpPr>
            <p:nvPr/>
          </p:nvSpPr>
          <p:spPr bwMode="auto">
            <a:xfrm>
              <a:off x="268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09" name="Line 26"/>
            <p:cNvSpPr>
              <a:spLocks noChangeShapeType="1"/>
            </p:cNvSpPr>
            <p:nvPr/>
          </p:nvSpPr>
          <p:spPr bwMode="auto">
            <a:xfrm>
              <a:off x="288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0" name="Line 27"/>
            <p:cNvSpPr>
              <a:spLocks noChangeShapeType="1"/>
            </p:cNvSpPr>
            <p:nvPr/>
          </p:nvSpPr>
          <p:spPr bwMode="auto">
            <a:xfrm>
              <a:off x="307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1" name="Line 28"/>
            <p:cNvSpPr>
              <a:spLocks noChangeShapeType="1"/>
            </p:cNvSpPr>
            <p:nvPr/>
          </p:nvSpPr>
          <p:spPr bwMode="auto">
            <a:xfrm>
              <a:off x="326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2" name="Line 29"/>
            <p:cNvSpPr>
              <a:spLocks noChangeShapeType="1"/>
            </p:cNvSpPr>
            <p:nvPr/>
          </p:nvSpPr>
          <p:spPr bwMode="auto">
            <a:xfrm>
              <a:off x="345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3" name="Line 30"/>
            <p:cNvSpPr>
              <a:spLocks noChangeShapeType="1"/>
            </p:cNvSpPr>
            <p:nvPr/>
          </p:nvSpPr>
          <p:spPr bwMode="auto">
            <a:xfrm>
              <a:off x="364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4" name="Line 31"/>
            <p:cNvSpPr>
              <a:spLocks noChangeShapeType="1"/>
            </p:cNvSpPr>
            <p:nvPr/>
          </p:nvSpPr>
          <p:spPr bwMode="auto">
            <a:xfrm>
              <a:off x="384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5" name="Line 32"/>
            <p:cNvSpPr>
              <a:spLocks noChangeShapeType="1"/>
            </p:cNvSpPr>
            <p:nvPr/>
          </p:nvSpPr>
          <p:spPr bwMode="auto">
            <a:xfrm>
              <a:off x="403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6" name="Line 33"/>
            <p:cNvSpPr>
              <a:spLocks noChangeShapeType="1"/>
            </p:cNvSpPr>
            <p:nvPr/>
          </p:nvSpPr>
          <p:spPr bwMode="auto">
            <a:xfrm>
              <a:off x="422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7" name="Line 34"/>
            <p:cNvSpPr>
              <a:spLocks noChangeShapeType="1"/>
            </p:cNvSpPr>
            <p:nvPr/>
          </p:nvSpPr>
          <p:spPr bwMode="auto">
            <a:xfrm>
              <a:off x="441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8" name="Line 35"/>
            <p:cNvSpPr>
              <a:spLocks noChangeShapeType="1"/>
            </p:cNvSpPr>
            <p:nvPr/>
          </p:nvSpPr>
          <p:spPr bwMode="auto">
            <a:xfrm>
              <a:off x="460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19" name="Line 36"/>
            <p:cNvSpPr>
              <a:spLocks noChangeShapeType="1"/>
            </p:cNvSpPr>
            <p:nvPr/>
          </p:nvSpPr>
          <p:spPr bwMode="auto">
            <a:xfrm>
              <a:off x="134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9" name="Freeform 37"/>
          <p:cNvSpPr>
            <a:spLocks/>
          </p:cNvSpPr>
          <p:nvPr/>
        </p:nvSpPr>
        <p:spPr bwMode="auto">
          <a:xfrm>
            <a:off x="3048000" y="2438400"/>
            <a:ext cx="3048000" cy="2438400"/>
          </a:xfrm>
          <a:custGeom>
            <a:avLst/>
            <a:gdLst>
              <a:gd name="T0" fmla="*/ 0 w 1920"/>
              <a:gd name="T1" fmla="*/ 0 h 1536"/>
              <a:gd name="T2" fmla="*/ 0 w 1920"/>
              <a:gd name="T3" fmla="*/ 2147483647 h 1536"/>
              <a:gd name="T4" fmla="*/ 2147483647 w 1920"/>
              <a:gd name="T5" fmla="*/ 2147483647 h 1536"/>
              <a:gd name="T6" fmla="*/ 2147483647 w 1920"/>
              <a:gd name="T7" fmla="*/ 2147483647 h 1536"/>
              <a:gd name="T8" fmla="*/ 0 w 1920"/>
              <a:gd name="T9" fmla="*/ 2147483647 h 1536"/>
              <a:gd name="T10" fmla="*/ 0 w 1920"/>
              <a:gd name="T11" fmla="*/ 2147483647 h 1536"/>
              <a:gd name="T12" fmla="*/ 2147483647 w 1920"/>
              <a:gd name="T13" fmla="*/ 2147483647 h 1536"/>
              <a:gd name="T14" fmla="*/ 2147483647 w 1920"/>
              <a:gd name="T15" fmla="*/ 0 h 1536"/>
              <a:gd name="T16" fmla="*/ 0 w 1920"/>
              <a:gd name="T17" fmla="*/ 0 h 1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0"/>
              <a:gd name="T28" fmla="*/ 0 h 1536"/>
              <a:gd name="T29" fmla="*/ 1920 w 1920"/>
              <a:gd name="T30" fmla="*/ 1536 h 1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0" h="1536">
                <a:moveTo>
                  <a:pt x="0" y="0"/>
                </a:moveTo>
                <a:lnTo>
                  <a:pt x="0" y="192"/>
                </a:lnTo>
                <a:lnTo>
                  <a:pt x="1728" y="192"/>
                </a:lnTo>
                <a:lnTo>
                  <a:pt x="1728" y="1344"/>
                </a:lnTo>
                <a:lnTo>
                  <a:pt x="0" y="1344"/>
                </a:lnTo>
                <a:lnTo>
                  <a:pt x="0" y="1536"/>
                </a:lnTo>
                <a:lnTo>
                  <a:pt x="1920" y="1536"/>
                </a:lnTo>
                <a:lnTo>
                  <a:pt x="19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752600" y="3276600"/>
            <a:ext cx="762000" cy="762000"/>
            <a:chOff x="1872" y="3600"/>
            <a:chExt cx="480" cy="480"/>
          </a:xfrm>
        </p:grpSpPr>
        <p:sp>
          <p:nvSpPr>
            <p:cNvPr id="18581" name="Oval 39"/>
            <p:cNvSpPr>
              <a:spLocks noChangeArrowheads="1"/>
            </p:cNvSpPr>
            <p:nvPr/>
          </p:nvSpPr>
          <p:spPr bwMode="auto">
            <a:xfrm>
              <a:off x="2256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2" name="Oval 40"/>
            <p:cNvSpPr>
              <a:spLocks noChangeArrowheads="1"/>
            </p:cNvSpPr>
            <p:nvPr/>
          </p:nvSpPr>
          <p:spPr bwMode="auto">
            <a:xfrm>
              <a:off x="2064" y="39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3" name="Oval 41"/>
            <p:cNvSpPr>
              <a:spLocks noChangeArrowheads="1"/>
            </p:cNvSpPr>
            <p:nvPr/>
          </p:nvSpPr>
          <p:spPr bwMode="auto">
            <a:xfrm>
              <a:off x="1872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4" name="Oval 42"/>
            <p:cNvSpPr>
              <a:spLocks noChangeArrowheads="1"/>
            </p:cNvSpPr>
            <p:nvPr/>
          </p:nvSpPr>
          <p:spPr bwMode="auto">
            <a:xfrm>
              <a:off x="2064" y="360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5" name="Line 43"/>
            <p:cNvSpPr>
              <a:spLocks noChangeShapeType="1"/>
            </p:cNvSpPr>
            <p:nvPr/>
          </p:nvSpPr>
          <p:spPr bwMode="auto">
            <a:xfrm flipV="1">
              <a:off x="2112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86" name="Line 44"/>
            <p:cNvSpPr>
              <a:spLocks noChangeShapeType="1"/>
            </p:cNvSpPr>
            <p:nvPr/>
          </p:nvSpPr>
          <p:spPr bwMode="auto">
            <a:xfrm>
              <a:off x="2112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87" name="Line 45"/>
            <p:cNvSpPr>
              <a:spLocks noChangeShapeType="1"/>
            </p:cNvSpPr>
            <p:nvPr/>
          </p:nvSpPr>
          <p:spPr bwMode="auto">
            <a:xfrm>
              <a:off x="2112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88" name="Line 46"/>
            <p:cNvSpPr>
              <a:spLocks noChangeShapeType="1"/>
            </p:cNvSpPr>
            <p:nvPr/>
          </p:nvSpPr>
          <p:spPr bwMode="auto">
            <a:xfrm flipH="1">
              <a:off x="1920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362200" y="3276600"/>
            <a:ext cx="457200" cy="762000"/>
            <a:chOff x="3168" y="3696"/>
            <a:chExt cx="288" cy="480"/>
          </a:xfrm>
        </p:grpSpPr>
        <p:sp>
          <p:nvSpPr>
            <p:cNvPr id="18575" name="Oval 48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6" name="Oval 49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7" name="Oval 50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8" name="Line 51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79" name="Line 52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80" name="Line 53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667000" y="3276600"/>
            <a:ext cx="457200" cy="762000"/>
            <a:chOff x="3168" y="3696"/>
            <a:chExt cx="288" cy="480"/>
          </a:xfrm>
        </p:grpSpPr>
        <p:sp>
          <p:nvSpPr>
            <p:cNvPr id="18569" name="Oval 55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0" name="Oval 56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1" name="Oval 57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2" name="Line 58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73" name="Line 59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74" name="Line 60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971800" y="3276600"/>
            <a:ext cx="457200" cy="762000"/>
            <a:chOff x="3168" y="3696"/>
            <a:chExt cx="288" cy="480"/>
          </a:xfrm>
        </p:grpSpPr>
        <p:sp>
          <p:nvSpPr>
            <p:cNvPr id="18563" name="Oval 62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4" name="Oval 63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5" name="Oval 64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6" name="Line 65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67" name="Line 66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68" name="Line 67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3276600" y="3276600"/>
            <a:ext cx="2286000" cy="762000"/>
            <a:chOff x="1776" y="3504"/>
            <a:chExt cx="1440" cy="480"/>
          </a:xfrm>
        </p:grpSpPr>
        <p:grpSp>
          <p:nvGrpSpPr>
            <p:cNvPr id="18509" name="Group 69"/>
            <p:cNvGrpSpPr>
              <a:grpSpLocks/>
            </p:cNvGrpSpPr>
            <p:nvPr/>
          </p:nvGrpSpPr>
          <p:grpSpPr bwMode="auto">
            <a:xfrm>
              <a:off x="1776" y="3504"/>
              <a:ext cx="288" cy="480"/>
              <a:chOff x="3168" y="3696"/>
              <a:chExt cx="288" cy="480"/>
            </a:xfrm>
          </p:grpSpPr>
          <p:sp>
            <p:nvSpPr>
              <p:cNvPr id="18557" name="Oval 70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8" name="Oval 71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9" name="Oval 72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0" name="Line 73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1" name="Line 74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62" name="Line 75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0" name="Group 76"/>
            <p:cNvGrpSpPr>
              <a:grpSpLocks/>
            </p:cNvGrpSpPr>
            <p:nvPr/>
          </p:nvGrpSpPr>
          <p:grpSpPr bwMode="auto">
            <a:xfrm>
              <a:off x="1968" y="3504"/>
              <a:ext cx="288" cy="480"/>
              <a:chOff x="3168" y="3696"/>
              <a:chExt cx="288" cy="480"/>
            </a:xfrm>
          </p:grpSpPr>
          <p:sp>
            <p:nvSpPr>
              <p:cNvPr id="18551" name="Oval 77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2" name="Oval 78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3" name="Oval 7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" name="Line 80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5" name="Line 81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6" name="Line 82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1" name="Group 83"/>
            <p:cNvGrpSpPr>
              <a:grpSpLocks/>
            </p:cNvGrpSpPr>
            <p:nvPr/>
          </p:nvGrpSpPr>
          <p:grpSpPr bwMode="auto">
            <a:xfrm>
              <a:off x="2160" y="3504"/>
              <a:ext cx="288" cy="480"/>
              <a:chOff x="3168" y="3696"/>
              <a:chExt cx="288" cy="480"/>
            </a:xfrm>
          </p:grpSpPr>
          <p:sp>
            <p:nvSpPr>
              <p:cNvPr id="18545" name="Oval 84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6" name="Oval 85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7" name="Oval 86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8" name="Line 87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9" name="Line 88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50" name="Line 89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2" name="Group 90"/>
            <p:cNvGrpSpPr>
              <a:grpSpLocks/>
            </p:cNvGrpSpPr>
            <p:nvPr/>
          </p:nvGrpSpPr>
          <p:grpSpPr bwMode="auto">
            <a:xfrm>
              <a:off x="2352" y="3504"/>
              <a:ext cx="288" cy="480"/>
              <a:chOff x="3168" y="3696"/>
              <a:chExt cx="288" cy="480"/>
            </a:xfrm>
          </p:grpSpPr>
          <p:sp>
            <p:nvSpPr>
              <p:cNvPr id="18539" name="Oval 91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0" name="Oval 92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1" name="Oval 93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94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3" name="Line 95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44" name="Line 96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3" name="Group 97"/>
            <p:cNvGrpSpPr>
              <a:grpSpLocks/>
            </p:cNvGrpSpPr>
            <p:nvPr/>
          </p:nvGrpSpPr>
          <p:grpSpPr bwMode="auto">
            <a:xfrm>
              <a:off x="2544" y="3504"/>
              <a:ext cx="288" cy="480"/>
              <a:chOff x="3168" y="3696"/>
              <a:chExt cx="288" cy="480"/>
            </a:xfrm>
          </p:grpSpPr>
          <p:sp>
            <p:nvSpPr>
              <p:cNvPr id="18533" name="Oval 98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" name="Oval 99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5" name="Oval 100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6" name="Line 101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7" name="Line 102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8" name="Line 103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4" name="Group 104"/>
            <p:cNvGrpSpPr>
              <a:grpSpLocks/>
            </p:cNvGrpSpPr>
            <p:nvPr/>
          </p:nvGrpSpPr>
          <p:grpSpPr bwMode="auto">
            <a:xfrm>
              <a:off x="2736" y="3504"/>
              <a:ext cx="288" cy="480"/>
              <a:chOff x="3168" y="3696"/>
              <a:chExt cx="288" cy="480"/>
            </a:xfrm>
          </p:grpSpPr>
          <p:sp>
            <p:nvSpPr>
              <p:cNvPr id="18527" name="Oval 105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Oval 106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9" name="Oval 107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0" name="Line 108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1" name="Line 109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32" name="Line 110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5" name="Group 111"/>
            <p:cNvGrpSpPr>
              <a:grpSpLocks/>
            </p:cNvGrpSpPr>
            <p:nvPr/>
          </p:nvGrpSpPr>
          <p:grpSpPr bwMode="auto">
            <a:xfrm>
              <a:off x="2928" y="3504"/>
              <a:ext cx="288" cy="480"/>
              <a:chOff x="3168" y="3696"/>
              <a:chExt cx="288" cy="480"/>
            </a:xfrm>
          </p:grpSpPr>
          <p:sp>
            <p:nvSpPr>
              <p:cNvPr id="18521" name="Oval 112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2" name="Oval 113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3" name="Oval 114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4" name="Line 115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5" name="Line 116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6" name="Line 117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6" name="Group 118"/>
            <p:cNvGrpSpPr>
              <a:grpSpLocks/>
            </p:cNvGrpSpPr>
            <p:nvPr/>
          </p:nvGrpSpPr>
          <p:grpSpPr bwMode="auto">
            <a:xfrm>
              <a:off x="3120" y="3504"/>
              <a:ext cx="96" cy="480"/>
              <a:chOff x="3504" y="3552"/>
              <a:chExt cx="96" cy="480"/>
            </a:xfrm>
          </p:grpSpPr>
          <p:sp>
            <p:nvSpPr>
              <p:cNvPr id="18517" name="Oval 119"/>
              <p:cNvSpPr>
                <a:spLocks noChangeArrowheads="1"/>
              </p:cNvSpPr>
              <p:nvPr/>
            </p:nvSpPr>
            <p:spPr bwMode="auto">
              <a:xfrm>
                <a:off x="3504" y="39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Oval 120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121"/>
              <p:cNvSpPr>
                <a:spLocks noChangeShapeType="1"/>
              </p:cNvSpPr>
              <p:nvPr/>
            </p:nvSpPr>
            <p:spPr bwMode="auto">
              <a:xfrm flipV="1">
                <a:off x="3552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20" name="Line 122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5410200" y="2971800"/>
            <a:ext cx="152400" cy="381000"/>
            <a:chOff x="1488" y="3792"/>
            <a:chExt cx="96" cy="240"/>
          </a:xfrm>
        </p:grpSpPr>
        <p:sp>
          <p:nvSpPr>
            <p:cNvPr id="18507" name="Oval 124"/>
            <p:cNvSpPr>
              <a:spLocks noChangeArrowheads="1"/>
            </p:cNvSpPr>
            <p:nvPr/>
          </p:nvSpPr>
          <p:spPr bwMode="auto">
            <a:xfrm>
              <a:off x="1488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Line 125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5410200" y="3962400"/>
            <a:ext cx="152400" cy="381000"/>
            <a:chOff x="3360" y="3648"/>
            <a:chExt cx="96" cy="240"/>
          </a:xfrm>
        </p:grpSpPr>
        <p:sp>
          <p:nvSpPr>
            <p:cNvPr id="18505" name="Oval 127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Line 128"/>
            <p:cNvSpPr>
              <a:spLocks noChangeShapeType="1"/>
            </p:cNvSpPr>
            <p:nvPr/>
          </p:nvSpPr>
          <p:spPr bwMode="auto">
            <a:xfrm>
              <a:off x="3408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47" name="Text Box 129"/>
          <p:cNvSpPr txBox="1">
            <a:spLocks noChangeArrowheads="1"/>
          </p:cNvSpPr>
          <p:nvPr/>
        </p:nvSpPr>
        <p:spPr bwMode="auto">
          <a:xfrm>
            <a:off x="1524000" y="5830888"/>
            <a:ext cx="618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h(N) = straight distance to the goal</a:t>
            </a:r>
          </a:p>
        </p:txBody>
      </p: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5105400" y="2971800"/>
            <a:ext cx="152400" cy="381000"/>
            <a:chOff x="1488" y="3792"/>
            <a:chExt cx="96" cy="240"/>
          </a:xfrm>
        </p:grpSpPr>
        <p:sp>
          <p:nvSpPr>
            <p:cNvPr id="18503" name="Oval 131"/>
            <p:cNvSpPr>
              <a:spLocks noChangeArrowheads="1"/>
            </p:cNvSpPr>
            <p:nvPr/>
          </p:nvSpPr>
          <p:spPr bwMode="auto">
            <a:xfrm>
              <a:off x="1488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132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4800600" y="2971800"/>
            <a:ext cx="152400" cy="381000"/>
            <a:chOff x="1488" y="3792"/>
            <a:chExt cx="96" cy="240"/>
          </a:xfrm>
        </p:grpSpPr>
        <p:sp>
          <p:nvSpPr>
            <p:cNvPr id="18501" name="Oval 134"/>
            <p:cNvSpPr>
              <a:spLocks noChangeArrowheads="1"/>
            </p:cNvSpPr>
            <p:nvPr/>
          </p:nvSpPr>
          <p:spPr bwMode="auto">
            <a:xfrm>
              <a:off x="1488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Line 135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5105400" y="3962400"/>
            <a:ext cx="152400" cy="381000"/>
            <a:chOff x="4176" y="480"/>
            <a:chExt cx="96" cy="240"/>
          </a:xfrm>
        </p:grpSpPr>
        <p:sp>
          <p:nvSpPr>
            <p:cNvPr id="18499" name="Oval 137"/>
            <p:cNvSpPr>
              <a:spLocks noChangeArrowheads="1"/>
            </p:cNvSpPr>
            <p:nvPr/>
          </p:nvSpPr>
          <p:spPr bwMode="auto">
            <a:xfrm>
              <a:off x="4176" y="6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Line 138"/>
            <p:cNvSpPr>
              <a:spLocks noChangeShapeType="1"/>
            </p:cNvSpPr>
            <p:nvPr/>
          </p:nvSpPr>
          <p:spPr bwMode="auto">
            <a:xfrm flipV="1">
              <a:off x="4224" y="4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39"/>
          <p:cNvGrpSpPr>
            <a:grpSpLocks/>
          </p:cNvGrpSpPr>
          <p:nvPr/>
        </p:nvGrpSpPr>
        <p:grpSpPr bwMode="auto">
          <a:xfrm>
            <a:off x="4800600" y="3962400"/>
            <a:ext cx="152400" cy="381000"/>
            <a:chOff x="4176" y="480"/>
            <a:chExt cx="96" cy="240"/>
          </a:xfrm>
        </p:grpSpPr>
        <p:sp>
          <p:nvSpPr>
            <p:cNvPr id="18497" name="Oval 140"/>
            <p:cNvSpPr>
              <a:spLocks noChangeArrowheads="1"/>
            </p:cNvSpPr>
            <p:nvPr/>
          </p:nvSpPr>
          <p:spPr bwMode="auto">
            <a:xfrm>
              <a:off x="4176" y="6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141"/>
            <p:cNvSpPr>
              <a:spLocks noChangeShapeType="1"/>
            </p:cNvSpPr>
            <p:nvPr/>
          </p:nvSpPr>
          <p:spPr bwMode="auto">
            <a:xfrm flipV="1">
              <a:off x="4224" y="4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42"/>
          <p:cNvGrpSpPr>
            <a:grpSpLocks/>
          </p:cNvGrpSpPr>
          <p:nvPr/>
        </p:nvGrpSpPr>
        <p:grpSpPr bwMode="auto">
          <a:xfrm>
            <a:off x="2667000" y="2971800"/>
            <a:ext cx="1981200" cy="1371600"/>
            <a:chOff x="3024" y="336"/>
            <a:chExt cx="1248" cy="864"/>
          </a:xfrm>
        </p:grpSpPr>
        <p:grpSp>
          <p:nvGrpSpPr>
            <p:cNvPr id="18455" name="Group 143"/>
            <p:cNvGrpSpPr>
              <a:grpSpLocks/>
            </p:cNvGrpSpPr>
            <p:nvPr/>
          </p:nvGrpSpPr>
          <p:grpSpPr bwMode="auto">
            <a:xfrm>
              <a:off x="3024" y="336"/>
              <a:ext cx="96" cy="240"/>
              <a:chOff x="1488" y="3792"/>
              <a:chExt cx="96" cy="240"/>
            </a:xfrm>
          </p:grpSpPr>
          <p:sp>
            <p:nvSpPr>
              <p:cNvPr id="18495" name="Oval 144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Line 145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6" name="Group 146"/>
            <p:cNvGrpSpPr>
              <a:grpSpLocks/>
            </p:cNvGrpSpPr>
            <p:nvPr/>
          </p:nvGrpSpPr>
          <p:grpSpPr bwMode="auto">
            <a:xfrm>
              <a:off x="3984" y="336"/>
              <a:ext cx="96" cy="240"/>
              <a:chOff x="1488" y="3792"/>
              <a:chExt cx="96" cy="240"/>
            </a:xfrm>
          </p:grpSpPr>
          <p:sp>
            <p:nvSpPr>
              <p:cNvPr id="18493" name="Oval 147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Line 148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7" name="Group 149"/>
            <p:cNvGrpSpPr>
              <a:grpSpLocks/>
            </p:cNvGrpSpPr>
            <p:nvPr/>
          </p:nvGrpSpPr>
          <p:grpSpPr bwMode="auto">
            <a:xfrm>
              <a:off x="3024" y="960"/>
              <a:ext cx="96" cy="240"/>
              <a:chOff x="4176" y="480"/>
              <a:chExt cx="96" cy="240"/>
            </a:xfrm>
          </p:grpSpPr>
          <p:sp>
            <p:nvSpPr>
              <p:cNvPr id="18491" name="Oval 150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Line 151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8" name="Group 152"/>
            <p:cNvGrpSpPr>
              <a:grpSpLocks/>
            </p:cNvGrpSpPr>
            <p:nvPr/>
          </p:nvGrpSpPr>
          <p:grpSpPr bwMode="auto">
            <a:xfrm>
              <a:off x="3216" y="960"/>
              <a:ext cx="96" cy="240"/>
              <a:chOff x="4176" y="480"/>
              <a:chExt cx="96" cy="240"/>
            </a:xfrm>
          </p:grpSpPr>
          <p:sp>
            <p:nvSpPr>
              <p:cNvPr id="18489" name="Oval 153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Line 154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59" name="Group 155"/>
            <p:cNvGrpSpPr>
              <a:grpSpLocks/>
            </p:cNvGrpSpPr>
            <p:nvPr/>
          </p:nvGrpSpPr>
          <p:grpSpPr bwMode="auto">
            <a:xfrm>
              <a:off x="3216" y="336"/>
              <a:ext cx="96" cy="240"/>
              <a:chOff x="1488" y="3792"/>
              <a:chExt cx="96" cy="240"/>
            </a:xfrm>
          </p:grpSpPr>
          <p:sp>
            <p:nvSpPr>
              <p:cNvPr id="18487" name="Oval 156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157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0" name="Group 158"/>
            <p:cNvGrpSpPr>
              <a:grpSpLocks/>
            </p:cNvGrpSpPr>
            <p:nvPr/>
          </p:nvGrpSpPr>
          <p:grpSpPr bwMode="auto">
            <a:xfrm>
              <a:off x="3408" y="336"/>
              <a:ext cx="96" cy="240"/>
              <a:chOff x="1488" y="3792"/>
              <a:chExt cx="96" cy="240"/>
            </a:xfrm>
          </p:grpSpPr>
          <p:sp>
            <p:nvSpPr>
              <p:cNvPr id="18485" name="Oval 159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Line 160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1" name="Group 161"/>
            <p:cNvGrpSpPr>
              <a:grpSpLocks/>
            </p:cNvGrpSpPr>
            <p:nvPr/>
          </p:nvGrpSpPr>
          <p:grpSpPr bwMode="auto">
            <a:xfrm>
              <a:off x="3600" y="336"/>
              <a:ext cx="96" cy="240"/>
              <a:chOff x="1488" y="3792"/>
              <a:chExt cx="96" cy="240"/>
            </a:xfrm>
          </p:grpSpPr>
          <p:sp>
            <p:nvSpPr>
              <p:cNvPr id="18483" name="Oval 162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163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2" name="Group 164"/>
            <p:cNvGrpSpPr>
              <a:grpSpLocks/>
            </p:cNvGrpSpPr>
            <p:nvPr/>
          </p:nvGrpSpPr>
          <p:grpSpPr bwMode="auto">
            <a:xfrm>
              <a:off x="4176" y="336"/>
              <a:ext cx="96" cy="240"/>
              <a:chOff x="1488" y="3792"/>
              <a:chExt cx="96" cy="240"/>
            </a:xfrm>
          </p:grpSpPr>
          <p:sp>
            <p:nvSpPr>
              <p:cNvPr id="18481" name="Oval 165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2" name="Line 166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3" name="Group 167"/>
            <p:cNvGrpSpPr>
              <a:grpSpLocks/>
            </p:cNvGrpSpPr>
            <p:nvPr/>
          </p:nvGrpSpPr>
          <p:grpSpPr bwMode="auto">
            <a:xfrm>
              <a:off x="3792" y="336"/>
              <a:ext cx="96" cy="240"/>
              <a:chOff x="1488" y="3792"/>
              <a:chExt cx="96" cy="240"/>
            </a:xfrm>
          </p:grpSpPr>
          <p:sp>
            <p:nvSpPr>
              <p:cNvPr id="18479" name="Oval 168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169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4" name="Group 170"/>
            <p:cNvGrpSpPr>
              <a:grpSpLocks/>
            </p:cNvGrpSpPr>
            <p:nvPr/>
          </p:nvGrpSpPr>
          <p:grpSpPr bwMode="auto">
            <a:xfrm>
              <a:off x="3408" y="960"/>
              <a:ext cx="96" cy="240"/>
              <a:chOff x="4176" y="480"/>
              <a:chExt cx="96" cy="240"/>
            </a:xfrm>
          </p:grpSpPr>
          <p:sp>
            <p:nvSpPr>
              <p:cNvPr id="18477" name="Oval 171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8" name="Line 172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5" name="Group 173"/>
            <p:cNvGrpSpPr>
              <a:grpSpLocks/>
            </p:cNvGrpSpPr>
            <p:nvPr/>
          </p:nvGrpSpPr>
          <p:grpSpPr bwMode="auto">
            <a:xfrm>
              <a:off x="3600" y="960"/>
              <a:ext cx="96" cy="240"/>
              <a:chOff x="4176" y="480"/>
              <a:chExt cx="96" cy="240"/>
            </a:xfrm>
          </p:grpSpPr>
          <p:sp>
            <p:nvSpPr>
              <p:cNvPr id="18475" name="Oval 174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175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6" name="Group 176"/>
            <p:cNvGrpSpPr>
              <a:grpSpLocks/>
            </p:cNvGrpSpPr>
            <p:nvPr/>
          </p:nvGrpSpPr>
          <p:grpSpPr bwMode="auto">
            <a:xfrm>
              <a:off x="3792" y="960"/>
              <a:ext cx="96" cy="240"/>
              <a:chOff x="4176" y="480"/>
              <a:chExt cx="96" cy="240"/>
            </a:xfrm>
          </p:grpSpPr>
          <p:sp>
            <p:nvSpPr>
              <p:cNvPr id="18473" name="Oval 177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Line 178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7" name="Group 179"/>
            <p:cNvGrpSpPr>
              <a:grpSpLocks/>
            </p:cNvGrpSpPr>
            <p:nvPr/>
          </p:nvGrpSpPr>
          <p:grpSpPr bwMode="auto">
            <a:xfrm>
              <a:off x="3984" y="960"/>
              <a:ext cx="96" cy="240"/>
              <a:chOff x="4176" y="480"/>
              <a:chExt cx="96" cy="240"/>
            </a:xfrm>
          </p:grpSpPr>
          <p:sp>
            <p:nvSpPr>
              <p:cNvPr id="18471" name="Oval 180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181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468" name="Group 182"/>
            <p:cNvGrpSpPr>
              <a:grpSpLocks/>
            </p:cNvGrpSpPr>
            <p:nvPr/>
          </p:nvGrpSpPr>
          <p:grpSpPr bwMode="auto">
            <a:xfrm>
              <a:off x="4176" y="960"/>
              <a:ext cx="96" cy="240"/>
              <a:chOff x="4176" y="480"/>
              <a:chExt cx="96" cy="240"/>
            </a:xfrm>
          </p:grpSpPr>
          <p:sp>
            <p:nvSpPr>
              <p:cNvPr id="18469" name="Oval 183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Line 184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41177" name="Text Box 185"/>
          <p:cNvSpPr txBox="1">
            <a:spLocks noChangeArrowheads="1"/>
          </p:cNvSpPr>
          <p:nvPr/>
        </p:nvSpPr>
        <p:spPr bwMode="auto">
          <a:xfrm>
            <a:off x="2057400" y="1676400"/>
            <a:ext cx="5291138" cy="650875"/>
          </a:xfrm>
          <a:prstGeom prst="rect">
            <a:avLst/>
          </a:prstGeom>
          <a:solidFill>
            <a:srgbClr val="F8F1D4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800000"/>
                </a:solidFill>
                <a:latin typeface="Comic Sans MS" pitchFamily="66" charset="0"/>
              </a:rPr>
              <a:t>Local-minimum problem</a:t>
            </a:r>
          </a:p>
        </p:txBody>
      </p:sp>
      <p:sp>
        <p:nvSpPr>
          <p:cNvPr id="18454" name="Line 186"/>
          <p:cNvSpPr>
            <a:spLocks noChangeShapeType="1"/>
          </p:cNvSpPr>
          <p:nvPr/>
        </p:nvSpPr>
        <p:spPr bwMode="auto">
          <a:xfrm flipH="1">
            <a:off x="4495800" y="685800"/>
            <a:ext cx="152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1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DF380-8DC3-4FB1-8EFA-D7705A6D4E0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Can we prove anything?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6482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If the state space is infinite, in general the search is not complete 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1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If the state space is finite and we do not discard nodes that revisit states, in general the search is not complete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1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If the state space is finite and we discard nodes that revisit states, the search is complete, but in general is not optimal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3EC50-3CDA-4556-BE65-1E0AD7F212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590800" y="3886200"/>
            <a:ext cx="37338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Admissible Heuristic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 Let h*(N) be the cost of the optimal path from N to a goal node</a:t>
            </a:r>
            <a:br>
              <a:rPr lang="en-US" smtClean="0">
                <a:latin typeface="Comic Sans MS" pitchFamily="66" charset="0"/>
              </a:rPr>
            </a:br>
            <a:endParaRPr lang="en-US" sz="1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The heuristic function h(N) is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admissible</a:t>
            </a:r>
            <a:r>
              <a:rPr lang="en-US" smtClean="0">
                <a:latin typeface="Comic Sans MS" pitchFamily="66" charset="0"/>
              </a:rPr>
              <a:t> if: </a:t>
            </a:r>
            <a:br>
              <a:rPr lang="en-US" smtClean="0">
                <a:latin typeface="Comic Sans MS" pitchFamily="66" charset="0"/>
              </a:rPr>
            </a:br>
            <a:r>
              <a:rPr lang="en-US" smtClean="0">
                <a:latin typeface="Comic Sans MS" pitchFamily="66" charset="0"/>
              </a:rPr>
              <a:t>                </a:t>
            </a:r>
            <a:r>
              <a:rPr lang="en-US" sz="3600" smtClean="0">
                <a:latin typeface="Comic Sans MS" pitchFamily="66" charset="0"/>
              </a:rPr>
              <a:t>0 </a:t>
            </a:r>
            <a:r>
              <a:rPr lang="en-US" sz="360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360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600" smtClean="0">
                <a:latin typeface="Comic Sans MS" pitchFamily="66" charset="0"/>
              </a:rPr>
              <a:t>h(N) </a:t>
            </a:r>
            <a:r>
              <a:rPr lang="en-US" sz="360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3600" smtClean="0">
                <a:latin typeface="Comic Sans MS" pitchFamily="66" charset="0"/>
                <a:cs typeface="Times New Roman" pitchFamily="18" charset="0"/>
              </a:rPr>
              <a:t> h*(N)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An admissible heuristic function is always </a:t>
            </a:r>
            <a:r>
              <a:rPr lang="en-US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optimistic </a:t>
            </a:r>
            <a:r>
              <a:rPr lang="en-US" smtClean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2DC96E-D250-4C49-A2C6-A7632092872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590800" y="3886200"/>
            <a:ext cx="37338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Admissible Heuristic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 Let h*(N) be the cost of the optimal path from N to a goal node</a:t>
            </a:r>
            <a:br>
              <a:rPr lang="en-US" smtClean="0">
                <a:latin typeface="Comic Sans MS" pitchFamily="66" charset="0"/>
              </a:rPr>
            </a:br>
            <a:endParaRPr lang="en-US" sz="1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The heuristic function h(N) is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admissible</a:t>
            </a:r>
            <a:r>
              <a:rPr lang="en-US" smtClean="0">
                <a:latin typeface="Comic Sans MS" pitchFamily="66" charset="0"/>
              </a:rPr>
              <a:t> if: </a:t>
            </a:r>
            <a:br>
              <a:rPr lang="en-US" smtClean="0">
                <a:latin typeface="Comic Sans MS" pitchFamily="66" charset="0"/>
              </a:rPr>
            </a:br>
            <a:r>
              <a:rPr lang="en-US" smtClean="0">
                <a:latin typeface="Comic Sans MS" pitchFamily="66" charset="0"/>
              </a:rPr>
              <a:t>                </a:t>
            </a:r>
            <a:r>
              <a:rPr lang="en-US" sz="3600" smtClean="0">
                <a:latin typeface="Comic Sans MS" pitchFamily="66" charset="0"/>
              </a:rPr>
              <a:t>0 </a:t>
            </a:r>
            <a:r>
              <a:rPr lang="en-US" sz="360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360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600" smtClean="0">
                <a:latin typeface="Comic Sans MS" pitchFamily="66" charset="0"/>
              </a:rPr>
              <a:t>h(N) </a:t>
            </a:r>
            <a:r>
              <a:rPr lang="en-US" sz="360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3600" smtClean="0">
                <a:latin typeface="Comic Sans MS" pitchFamily="66" charset="0"/>
                <a:cs typeface="Times New Roman" pitchFamily="18" charset="0"/>
              </a:rPr>
              <a:t> h*(N)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  <a:cs typeface="Times New Roman" pitchFamily="18" charset="0"/>
              </a:rPr>
              <a:t>An admissible heuristic function is always </a:t>
            </a:r>
            <a:r>
              <a:rPr lang="en-US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optimistic </a:t>
            </a:r>
            <a:r>
              <a:rPr lang="en-US" smtClean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3505200" y="5715000"/>
            <a:ext cx="5294313" cy="579438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G is a goal node </a:t>
            </a:r>
            <a:r>
              <a:rPr lang="en-US" sz="320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sz="3200">
                <a:latin typeface="Comic Sans MS" pitchFamily="66" charset="0"/>
              </a:rPr>
              <a:t> h(G) = 0</a:t>
            </a:r>
          </a:p>
        </p:txBody>
      </p:sp>
      <p:sp>
        <p:nvSpPr>
          <p:cNvPr id="21511" name="Freeform 8"/>
          <p:cNvSpPr>
            <a:spLocks/>
          </p:cNvSpPr>
          <p:nvPr/>
        </p:nvSpPr>
        <p:spPr bwMode="auto">
          <a:xfrm>
            <a:off x="4343400" y="4495800"/>
            <a:ext cx="1752600" cy="1219200"/>
          </a:xfrm>
          <a:custGeom>
            <a:avLst/>
            <a:gdLst>
              <a:gd name="T0" fmla="*/ 0 w 1104"/>
              <a:gd name="T1" fmla="*/ 0 h 768"/>
              <a:gd name="T2" fmla="*/ 2147483647 w 1104"/>
              <a:gd name="T3" fmla="*/ 2147483647 h 768"/>
              <a:gd name="T4" fmla="*/ 2147483647 w 1104"/>
              <a:gd name="T5" fmla="*/ 2147483647 h 768"/>
              <a:gd name="T6" fmla="*/ 0 60000 65536"/>
              <a:gd name="T7" fmla="*/ 0 60000 65536"/>
              <a:gd name="T8" fmla="*/ 0 60000 65536"/>
              <a:gd name="T9" fmla="*/ 0 w 1104"/>
              <a:gd name="T10" fmla="*/ 0 h 768"/>
              <a:gd name="T11" fmla="*/ 1104 w 1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768">
                <a:moveTo>
                  <a:pt x="0" y="0"/>
                </a:moveTo>
                <a:cubicBezTo>
                  <a:pt x="100" y="152"/>
                  <a:pt x="200" y="304"/>
                  <a:pt x="384" y="432"/>
                </a:cubicBezTo>
                <a:cubicBezTo>
                  <a:pt x="568" y="560"/>
                  <a:pt x="836" y="664"/>
                  <a:pt x="1104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41EE4-163A-412F-9266-21BD1EB3AC8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086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(N)  = number of misplaced tiles = 6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???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 = sum of the (Manhattan) distances of   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   every tile to its goal position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2 + 3 + 0 + 1 + 3 + 0 + 3 + 1 = 13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 admissible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3</a:t>
            </a:r>
            <a:r>
              <a:rPr lang="en-US" sz="2400" smtClean="0">
                <a:latin typeface="Comic Sans MS" pitchFamily="66" charset="0"/>
              </a:rPr>
              <a:t>(N) = sum of permutation inversions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4 + 6 + 3 + 1 + 0 + 2 + 0 + 0 = 16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not admissible</a:t>
            </a:r>
            <a:endParaRPr lang="en-US" sz="2400" smtClean="0">
              <a:solidFill>
                <a:srgbClr val="4D4D4D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mic Sans MS" pitchFamily="66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 Heuristics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22548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22550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1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2552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2553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2554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2555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2556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2557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2255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22549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STATE</a:t>
                </a:r>
                <a:r>
                  <a:rPr lang="en-US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22536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22537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225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25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25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25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2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25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25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22547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22538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  <p:sp>
        <p:nvSpPr>
          <p:cNvPr id="22534" name="Rectangle 29"/>
          <p:cNvSpPr>
            <a:spLocks noChangeArrowheads="1"/>
          </p:cNvSpPr>
          <p:nvPr/>
        </p:nvSpPr>
        <p:spPr bwMode="auto">
          <a:xfrm>
            <a:off x="838200" y="3962400"/>
            <a:ext cx="7391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9BD47C-2FD2-4E4C-B28F-86C1CD210E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086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(N)  = number of misplaced tiles = 6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0000FF"/>
                </a:solidFill>
                <a:latin typeface="Comic Sans MS" pitchFamily="66" charset="0"/>
              </a:rPr>
              <a:t>admissible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 = sum of the (Manhattan) distances of   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   every tile to its goal position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2 + 3 + 0 + 1 + 3 + 0 + 3 + 1 = 13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???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3</a:t>
            </a:r>
            <a:r>
              <a:rPr lang="en-US" sz="2400" smtClean="0">
                <a:latin typeface="Comic Sans MS" pitchFamily="66" charset="0"/>
              </a:rPr>
              <a:t>(N) = sum of permutation inversions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4 + 6 + 3 + 1 + 0 + 2 + 0 + 0 = 16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not admissible</a:t>
            </a:r>
            <a:r>
              <a:rPr lang="en-US" sz="2400" smtClean="0">
                <a:latin typeface="Comic Sans MS" pitchFamily="66" charset="0"/>
              </a:rPr>
              <a:t> </a:t>
            </a:r>
            <a:endParaRPr lang="en-US" sz="2400" smtClean="0">
              <a:solidFill>
                <a:srgbClr val="4D4D4D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mic Sans MS" pitchFamily="66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 Heuristics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23572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23574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5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3576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3577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3578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3579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3580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3581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23582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23573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STATE</a:t>
                </a:r>
                <a:r>
                  <a:rPr lang="en-US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23560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23561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23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3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3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3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356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3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3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2357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23562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  <p:sp>
        <p:nvSpPr>
          <p:cNvPr id="23558" name="Rectangle 29"/>
          <p:cNvSpPr>
            <a:spLocks noChangeArrowheads="1"/>
          </p:cNvSpPr>
          <p:nvPr/>
        </p:nvSpPr>
        <p:spPr bwMode="auto">
          <a:xfrm>
            <a:off x="1219200" y="5334000"/>
            <a:ext cx="63246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248CF0-5909-4ED2-B086-37B52F5C742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086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h</a:t>
            </a:r>
            <a:r>
              <a:rPr lang="en-US" sz="2400" baseline="-25000" smtClean="0">
                <a:solidFill>
                  <a:srgbClr val="4D4D4D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(N)  = number of misplaced tiles = 6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is admissible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 = sum of the (Manhattan) distances of   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   every tile to its goal position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2 + 3 + 0 + 1 + 3 + 0 + 3 + 1 = 13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0000FF"/>
                </a:solidFill>
                <a:latin typeface="Comic Sans MS" pitchFamily="66" charset="0"/>
              </a:rPr>
              <a:t>admissible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3</a:t>
            </a:r>
            <a:r>
              <a:rPr lang="en-US" sz="2400" smtClean="0">
                <a:latin typeface="Comic Sans MS" pitchFamily="66" charset="0"/>
              </a:rPr>
              <a:t>(N) = sum of permutation inversions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4 + 6 + 3 + 1 + 0 + 2 + 0 + 0 = 16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400" smtClean="0">
                <a:latin typeface="Comic Sans MS" pitchFamily="66" charset="0"/>
              </a:rPr>
              <a:t> </a:t>
            </a:r>
            <a:endParaRPr lang="en-US" sz="2400" smtClean="0">
              <a:solidFill>
                <a:srgbClr val="4D4D4D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mic Sans MS" pitchFamily="66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 Heuristics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24582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24595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24597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8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4599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460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460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460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460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460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2460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24596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STATE</a:t>
                </a:r>
                <a:r>
                  <a:rPr lang="en-US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24583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24584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24586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7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4588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4589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4590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4591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4592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4593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24594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24585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BEBE7-17D2-4B76-9BF8-A913D7F9AD9C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8195" name="Picture 4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905000"/>
            <a:ext cx="5576888" cy="396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8196" name="Group 11"/>
          <p:cNvGrpSpPr>
            <a:grpSpLocks/>
          </p:cNvGrpSpPr>
          <p:nvPr/>
        </p:nvGrpSpPr>
        <p:grpSpPr bwMode="auto">
          <a:xfrm>
            <a:off x="228600" y="1066800"/>
            <a:ext cx="6096000" cy="3352800"/>
            <a:chOff x="144" y="960"/>
            <a:chExt cx="3840" cy="2112"/>
          </a:xfrm>
        </p:grpSpPr>
        <p:sp>
          <p:nvSpPr>
            <p:cNvPr id="8197" name="Text Box 6"/>
            <p:cNvSpPr txBox="1">
              <a:spLocks noChangeArrowheads="1"/>
            </p:cNvSpPr>
            <p:nvPr/>
          </p:nvSpPr>
          <p:spPr bwMode="auto">
            <a:xfrm>
              <a:off x="144" y="960"/>
              <a:ext cx="191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latin typeface="Comic Sans MS" pitchFamily="66" charset="0"/>
                </a:rPr>
                <a:t>Recall that the ordering</a:t>
              </a:r>
            </a:p>
            <a:p>
              <a:r>
                <a:rPr lang="en-US">
                  <a:solidFill>
                    <a:srgbClr val="660066"/>
                  </a:solidFill>
                  <a:latin typeface="Comic Sans MS" pitchFamily="66" charset="0"/>
                </a:rPr>
                <a:t>of FRINGE defines the </a:t>
              </a:r>
            </a:p>
            <a:p>
              <a:r>
                <a:rPr lang="en-US">
                  <a:solidFill>
                    <a:srgbClr val="660066"/>
                  </a:solidFill>
                  <a:latin typeface="Comic Sans MS" pitchFamily="66" charset="0"/>
                </a:rPr>
                <a:t>search strategy</a:t>
              </a:r>
            </a:p>
          </p:txBody>
        </p:sp>
        <p:sp>
          <p:nvSpPr>
            <p:cNvPr id="8198" name="Oval 7"/>
            <p:cNvSpPr>
              <a:spLocks noChangeArrowheads="1"/>
            </p:cNvSpPr>
            <p:nvPr/>
          </p:nvSpPr>
          <p:spPr bwMode="auto">
            <a:xfrm>
              <a:off x="3360" y="2160"/>
              <a:ext cx="624" cy="336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Oval 8"/>
            <p:cNvSpPr>
              <a:spLocks noChangeArrowheads="1"/>
            </p:cNvSpPr>
            <p:nvPr/>
          </p:nvSpPr>
          <p:spPr bwMode="auto">
            <a:xfrm>
              <a:off x="3216" y="2736"/>
              <a:ext cx="624" cy="336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Freeform 9"/>
            <p:cNvSpPr>
              <a:spLocks/>
            </p:cNvSpPr>
            <p:nvPr/>
          </p:nvSpPr>
          <p:spPr bwMode="auto">
            <a:xfrm>
              <a:off x="1200" y="1584"/>
              <a:ext cx="2304" cy="576"/>
            </a:xfrm>
            <a:custGeom>
              <a:avLst/>
              <a:gdLst>
                <a:gd name="T0" fmla="*/ 0 w 2304"/>
                <a:gd name="T1" fmla="*/ 0 h 576"/>
                <a:gd name="T2" fmla="*/ 336 w 2304"/>
                <a:gd name="T3" fmla="*/ 240 h 576"/>
                <a:gd name="T4" fmla="*/ 1824 w 2304"/>
                <a:gd name="T5" fmla="*/ 432 h 576"/>
                <a:gd name="T6" fmla="*/ 2304 w 230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4"/>
                <a:gd name="T13" fmla="*/ 0 h 576"/>
                <a:gd name="T14" fmla="*/ 2304 w 230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4" h="576">
                  <a:moveTo>
                    <a:pt x="0" y="0"/>
                  </a:moveTo>
                  <a:cubicBezTo>
                    <a:pt x="16" y="84"/>
                    <a:pt x="32" y="168"/>
                    <a:pt x="336" y="240"/>
                  </a:cubicBezTo>
                  <a:cubicBezTo>
                    <a:pt x="640" y="312"/>
                    <a:pt x="1496" y="376"/>
                    <a:pt x="1824" y="432"/>
                  </a:cubicBezTo>
                  <a:cubicBezTo>
                    <a:pt x="2152" y="488"/>
                    <a:pt x="2228" y="532"/>
                    <a:pt x="2304" y="576"/>
                  </a:cubicBezTo>
                </a:path>
              </a:pathLst>
            </a:cu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1" name="Freeform 10"/>
            <p:cNvSpPr>
              <a:spLocks/>
            </p:cNvSpPr>
            <p:nvPr/>
          </p:nvSpPr>
          <p:spPr bwMode="auto">
            <a:xfrm>
              <a:off x="1200" y="1584"/>
              <a:ext cx="2216" cy="1200"/>
            </a:xfrm>
            <a:custGeom>
              <a:avLst/>
              <a:gdLst>
                <a:gd name="T0" fmla="*/ 0 w 2216"/>
                <a:gd name="T1" fmla="*/ 0 h 1200"/>
                <a:gd name="T2" fmla="*/ 192 w 2216"/>
                <a:gd name="T3" fmla="*/ 528 h 1200"/>
                <a:gd name="T4" fmla="*/ 1008 w 2216"/>
                <a:gd name="T5" fmla="*/ 864 h 1200"/>
                <a:gd name="T6" fmla="*/ 2016 w 2216"/>
                <a:gd name="T7" fmla="*/ 1008 h 1200"/>
                <a:gd name="T8" fmla="*/ 2208 w 2216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1200"/>
                <a:gd name="T17" fmla="*/ 2216 w 2216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1200">
                  <a:moveTo>
                    <a:pt x="0" y="0"/>
                  </a:moveTo>
                  <a:cubicBezTo>
                    <a:pt x="12" y="192"/>
                    <a:pt x="24" y="384"/>
                    <a:pt x="192" y="528"/>
                  </a:cubicBezTo>
                  <a:cubicBezTo>
                    <a:pt x="360" y="672"/>
                    <a:pt x="704" y="784"/>
                    <a:pt x="1008" y="864"/>
                  </a:cubicBezTo>
                  <a:cubicBezTo>
                    <a:pt x="1312" y="944"/>
                    <a:pt x="1816" y="952"/>
                    <a:pt x="2016" y="1008"/>
                  </a:cubicBezTo>
                  <a:cubicBezTo>
                    <a:pt x="2216" y="1064"/>
                    <a:pt x="2212" y="1132"/>
                    <a:pt x="2208" y="1200"/>
                  </a:cubicBezTo>
                </a:path>
              </a:pathLst>
            </a:cu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6FCEC-7005-41D4-AAA4-9AB65E92D8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086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h</a:t>
            </a:r>
            <a:r>
              <a:rPr lang="en-US" sz="2400" baseline="-25000" smtClean="0">
                <a:solidFill>
                  <a:srgbClr val="4D4D4D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(N)  = number of misplaced tiles = 6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is admissible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h</a:t>
            </a:r>
            <a:r>
              <a:rPr lang="en-US" sz="2400" baseline="-25000" smtClean="0">
                <a:solidFill>
                  <a:srgbClr val="4D4D4D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(N) = sum of the (Manhattan) distances of    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             every tile to its goal position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          = 2 + 3 + 0 + 1 + 3 + 0 + 3 + 1 = 13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is admissible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3</a:t>
            </a:r>
            <a:r>
              <a:rPr lang="en-US" sz="2400" smtClean="0">
                <a:latin typeface="Comic Sans MS" pitchFamily="66" charset="0"/>
              </a:rPr>
              <a:t>(N) = sum of permutation inversions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4 + 6 + 3 + 1 + 0 + 2 + 0 + 0 = 16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is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not admissible</a:t>
            </a:r>
            <a:endParaRPr lang="en-US" sz="2400" smtClean="0">
              <a:solidFill>
                <a:srgbClr val="4D4D4D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mic Sans MS" pitchFamily="66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 Heuristics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25606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25619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25621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2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5623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5624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5625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56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5627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5628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2562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25620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STATE</a:t>
                </a:r>
                <a:r>
                  <a:rPr lang="en-US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25607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25608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25610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1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25612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25613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25614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25615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2561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2561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25618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25609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7405F-E932-48EA-A859-4647E1E7079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 Heuristics</a:t>
            </a:r>
          </a:p>
        </p:txBody>
      </p:sp>
      <p:grpSp>
        <p:nvGrpSpPr>
          <p:cNvPr id="2054" name="Group 55"/>
          <p:cNvGrpSpPr>
            <a:grpSpLocks/>
          </p:cNvGrpSpPr>
          <p:nvPr/>
        </p:nvGrpSpPr>
        <p:grpSpPr bwMode="auto">
          <a:xfrm>
            <a:off x="1066800" y="1524000"/>
            <a:ext cx="5754688" cy="3108325"/>
            <a:chOff x="480" y="1152"/>
            <a:chExt cx="3625" cy="1958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6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>
                <a:gd name="T0" fmla="*/ 0 w 768"/>
                <a:gd name="T1" fmla="*/ 45 h 1152"/>
                <a:gd name="T2" fmla="*/ 116 w 768"/>
                <a:gd name="T3" fmla="*/ 134 h 1152"/>
                <a:gd name="T4" fmla="*/ 58 w 768"/>
                <a:gd name="T5" fmla="*/ 179 h 1152"/>
                <a:gd name="T6" fmla="*/ 58 w 768"/>
                <a:gd name="T7" fmla="*/ 268 h 1152"/>
                <a:gd name="T8" fmla="*/ 233 w 768"/>
                <a:gd name="T9" fmla="*/ 268 h 1152"/>
                <a:gd name="T10" fmla="*/ 233 w 768"/>
                <a:gd name="T11" fmla="*/ 45 h 1152"/>
                <a:gd name="T12" fmla="*/ 44 w 768"/>
                <a:gd name="T13" fmla="*/ 0 h 1152"/>
                <a:gd name="T14" fmla="*/ 0 w 768"/>
                <a:gd name="T15" fmla="*/ 45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" name="Oval 7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8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>
                <a:gd name="T0" fmla="*/ 0 w 960"/>
                <a:gd name="T1" fmla="*/ 224 h 1152"/>
                <a:gd name="T2" fmla="*/ 0 w 960"/>
                <a:gd name="T3" fmla="*/ 268 h 1152"/>
                <a:gd name="T4" fmla="*/ 290 w 960"/>
                <a:gd name="T5" fmla="*/ 268 h 1152"/>
                <a:gd name="T6" fmla="*/ 290 w 960"/>
                <a:gd name="T7" fmla="*/ 0 h 1152"/>
                <a:gd name="T8" fmla="*/ 231 w 960"/>
                <a:gd name="T9" fmla="*/ 0 h 1152"/>
                <a:gd name="T10" fmla="*/ 231 w 960"/>
                <a:gd name="T11" fmla="*/ 224 h 1152"/>
                <a:gd name="T12" fmla="*/ 0 w 960"/>
                <a:gd name="T13" fmla="*/ 224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" name="Oval 9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2" name="Line 11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3" name="Line 12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4" name="Line 13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5" name="Line 14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6" name="Line 15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16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17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Line 18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0" name="Line 19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1" name="Line 20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2" name="Line 21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3" name="Line 22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4" name="Line 23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5" name="Line 24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6" name="Line 25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7" name="Line 26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8" name="Line 27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9" name="Line 28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0" name="Line 29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1" name="Line 30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2" name="Line 31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3" name="Line 32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4" name="Line 33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5" name="Line 34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6" name="Line 35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7" name="Line 36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8" name="Line 37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9" name="Line 38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0" name="Line 39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1" name="Line 42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2" name="Line 43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3" name="Line 44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4" name="Line 45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5" name="Line 46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6" name="Text Box 48"/>
            <p:cNvSpPr txBox="1">
              <a:spLocks noChangeArrowheads="1"/>
            </p:cNvSpPr>
            <p:nvPr/>
          </p:nvSpPr>
          <p:spPr bwMode="auto">
            <a:xfrm>
              <a:off x="480" y="2592"/>
              <a:ext cx="36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Cost of one horizontal/vertical step = 1</a:t>
              </a:r>
            </a:p>
            <a:p>
              <a:r>
                <a:rPr lang="en-US" sz="2400">
                  <a:latin typeface="Comic Sans MS" pitchFamily="66" charset="0"/>
                </a:rPr>
                <a:t>Cost of one diagonal step =  </a:t>
              </a:r>
            </a:p>
          </p:txBody>
        </p:sp>
        <p:graphicFrame>
          <p:nvGraphicFramePr>
            <p:cNvPr id="2051" name="Object 54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p:oleObj spid="_x0000_s2051" name="Equation" r:id="rId4" imgW="241200" imgH="215640" progId="Equation.DSMT4">
                <p:embed/>
              </p:oleObj>
            </a:graphicData>
          </a:graphic>
        </p:graphicFrame>
      </p:grpSp>
      <p:graphicFrame>
        <p:nvGraphicFramePr>
          <p:cNvPr id="2050" name="Object 57"/>
          <p:cNvGraphicFramePr>
            <a:graphicFrameLocks noChangeAspect="1"/>
          </p:cNvGraphicFramePr>
          <p:nvPr/>
        </p:nvGraphicFramePr>
        <p:xfrm>
          <a:off x="584200" y="4899025"/>
          <a:ext cx="4095750" cy="611188"/>
        </p:xfrm>
        <a:graphic>
          <a:graphicData uri="http://schemas.openxmlformats.org/presentationml/2006/ole">
            <p:oleObj spid="_x0000_s2050" name="Equation" r:id="rId5" imgW="1841400" imgH="304560" progId="Equation.DSMT4">
              <p:embed/>
            </p:oleObj>
          </a:graphicData>
        </a:graphic>
      </p:graphicFrame>
      <p:sp>
        <p:nvSpPr>
          <p:cNvPr id="2055" name="Text Box 62"/>
          <p:cNvSpPr txBox="1">
            <a:spLocks noChangeArrowheads="1"/>
          </p:cNvSpPr>
          <p:nvPr/>
        </p:nvSpPr>
        <p:spPr bwMode="auto">
          <a:xfrm>
            <a:off x="4800600" y="50292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 admissible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476E50-2F6D-46A5-9C91-B45D0A7A82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 Heuristics</a:t>
            </a: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>
            <a:off x="1066800" y="1524000"/>
            <a:ext cx="5754688" cy="3108325"/>
            <a:chOff x="480" y="1152"/>
            <a:chExt cx="3625" cy="1958"/>
          </a:xfrm>
        </p:grpSpPr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>
                <a:gd name="T0" fmla="*/ 0 w 768"/>
                <a:gd name="T1" fmla="*/ 45 h 1152"/>
                <a:gd name="T2" fmla="*/ 116 w 768"/>
                <a:gd name="T3" fmla="*/ 134 h 1152"/>
                <a:gd name="T4" fmla="*/ 58 w 768"/>
                <a:gd name="T5" fmla="*/ 179 h 1152"/>
                <a:gd name="T6" fmla="*/ 58 w 768"/>
                <a:gd name="T7" fmla="*/ 268 h 1152"/>
                <a:gd name="T8" fmla="*/ 233 w 768"/>
                <a:gd name="T9" fmla="*/ 268 h 1152"/>
                <a:gd name="T10" fmla="*/ 233 w 768"/>
                <a:gd name="T11" fmla="*/ 45 h 1152"/>
                <a:gd name="T12" fmla="*/ 44 w 768"/>
                <a:gd name="T13" fmla="*/ 0 h 1152"/>
                <a:gd name="T14" fmla="*/ 0 w 768"/>
                <a:gd name="T15" fmla="*/ 45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>
                <a:gd name="T0" fmla="*/ 0 w 960"/>
                <a:gd name="T1" fmla="*/ 224 h 1152"/>
                <a:gd name="T2" fmla="*/ 0 w 960"/>
                <a:gd name="T3" fmla="*/ 268 h 1152"/>
                <a:gd name="T4" fmla="*/ 290 w 960"/>
                <a:gd name="T5" fmla="*/ 268 h 1152"/>
                <a:gd name="T6" fmla="*/ 290 w 960"/>
                <a:gd name="T7" fmla="*/ 0 h 1152"/>
                <a:gd name="T8" fmla="*/ 231 w 960"/>
                <a:gd name="T9" fmla="*/ 0 h 1152"/>
                <a:gd name="T10" fmla="*/ 231 w 960"/>
                <a:gd name="T11" fmla="*/ 224 h 1152"/>
                <a:gd name="T12" fmla="*/ 0 w 960"/>
                <a:gd name="T13" fmla="*/ 224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6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7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8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9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0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1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2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3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4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6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7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8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0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1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2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4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5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6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7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8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0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1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2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4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5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6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8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0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6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Cost of one horizontal/vertical step = 1</a:t>
              </a:r>
            </a:p>
            <a:p>
              <a:r>
                <a:rPr lang="en-US" sz="2400">
                  <a:latin typeface="Comic Sans MS" pitchFamily="66" charset="0"/>
                </a:rPr>
                <a:t>Cost of one diagonal step =  </a:t>
              </a:r>
            </a:p>
          </p:txBody>
        </p:sp>
        <p:graphicFrame>
          <p:nvGraphicFramePr>
            <p:cNvPr id="3074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p:oleObj spid="_x0000_s3074" name="Equation" r:id="rId4" imgW="241200" imgH="215640" progId="Equation.DSMT4">
                <p:embed/>
              </p:oleObj>
            </a:graphicData>
          </a:graphic>
        </p:graphicFrame>
      </p:grpSp>
      <p:sp>
        <p:nvSpPr>
          <p:cNvPr id="3078" name="Text Box 47"/>
          <p:cNvSpPr txBox="1">
            <a:spLocks noChangeArrowheads="1"/>
          </p:cNvSpPr>
          <p:nvPr/>
        </p:nvSpPr>
        <p:spPr bwMode="auto">
          <a:xfrm>
            <a:off x="533400" y="49530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 =  |x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-x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 + |y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-y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</a:t>
            </a:r>
          </a:p>
        </p:txBody>
      </p:sp>
      <p:sp>
        <p:nvSpPr>
          <p:cNvPr id="3079" name="Text Box 49"/>
          <p:cNvSpPr txBox="1">
            <a:spLocks noChangeArrowheads="1"/>
          </p:cNvSpPr>
          <p:nvPr/>
        </p:nvSpPr>
        <p:spPr bwMode="auto">
          <a:xfrm>
            <a:off x="4419600" y="4953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5FC24-7324-492C-B45E-57586FC9B06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 Heuristics</a:t>
            </a: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>
            <a:off x="1066800" y="1524000"/>
            <a:ext cx="5754688" cy="3108325"/>
            <a:chOff x="480" y="1152"/>
            <a:chExt cx="3625" cy="1958"/>
          </a:xfrm>
        </p:grpSpPr>
        <p:sp>
          <p:nvSpPr>
            <p:cNvPr id="4122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>
                <a:gd name="T0" fmla="*/ 0 w 768"/>
                <a:gd name="T1" fmla="*/ 45 h 1152"/>
                <a:gd name="T2" fmla="*/ 116 w 768"/>
                <a:gd name="T3" fmla="*/ 134 h 1152"/>
                <a:gd name="T4" fmla="*/ 58 w 768"/>
                <a:gd name="T5" fmla="*/ 179 h 1152"/>
                <a:gd name="T6" fmla="*/ 58 w 768"/>
                <a:gd name="T7" fmla="*/ 268 h 1152"/>
                <a:gd name="T8" fmla="*/ 233 w 768"/>
                <a:gd name="T9" fmla="*/ 268 h 1152"/>
                <a:gd name="T10" fmla="*/ 233 w 768"/>
                <a:gd name="T11" fmla="*/ 45 h 1152"/>
                <a:gd name="T12" fmla="*/ 44 w 768"/>
                <a:gd name="T13" fmla="*/ 0 h 1152"/>
                <a:gd name="T14" fmla="*/ 0 w 768"/>
                <a:gd name="T15" fmla="*/ 45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4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>
                <a:gd name="T0" fmla="*/ 0 w 960"/>
                <a:gd name="T1" fmla="*/ 224 h 1152"/>
                <a:gd name="T2" fmla="*/ 0 w 960"/>
                <a:gd name="T3" fmla="*/ 268 h 1152"/>
                <a:gd name="T4" fmla="*/ 290 w 960"/>
                <a:gd name="T5" fmla="*/ 268 h 1152"/>
                <a:gd name="T6" fmla="*/ 290 w 960"/>
                <a:gd name="T7" fmla="*/ 0 h 1152"/>
                <a:gd name="T8" fmla="*/ 231 w 960"/>
                <a:gd name="T9" fmla="*/ 0 h 1152"/>
                <a:gd name="T10" fmla="*/ 231 w 960"/>
                <a:gd name="T11" fmla="*/ 224 h 1152"/>
                <a:gd name="T12" fmla="*/ 0 w 960"/>
                <a:gd name="T13" fmla="*/ 224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6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8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9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0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1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2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3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4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5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6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7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8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9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0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1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2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3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4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5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6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7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8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9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0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1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2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3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4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5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6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7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8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9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0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1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2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6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Cost of one horizontal/vertical step = 1</a:t>
              </a:r>
            </a:p>
            <a:p>
              <a:r>
                <a:rPr lang="en-US" sz="2400">
                  <a:latin typeface="Comic Sans MS" pitchFamily="66" charset="0"/>
                </a:rPr>
                <a:t>Cost of one diagonal step =  </a:t>
              </a:r>
            </a:p>
          </p:txBody>
        </p:sp>
        <p:graphicFrame>
          <p:nvGraphicFramePr>
            <p:cNvPr id="4098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p:oleObj spid="_x0000_s4098" name="Equation" r:id="rId4" imgW="241200" imgH="215640" progId="Equation.DSMT4">
                <p:embed/>
              </p:oleObj>
            </a:graphicData>
          </a:graphic>
        </p:graphicFrame>
      </p:grpSp>
      <p:sp>
        <p:nvSpPr>
          <p:cNvPr id="4102" name="Text Box 46"/>
          <p:cNvSpPr txBox="1">
            <a:spLocks noChangeArrowheads="1"/>
          </p:cNvSpPr>
          <p:nvPr/>
        </p:nvSpPr>
        <p:spPr bwMode="auto">
          <a:xfrm>
            <a:off x="533400" y="49530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 =  |x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-x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 + |y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-y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</a:t>
            </a:r>
          </a:p>
        </p:txBody>
      </p:sp>
      <p:sp>
        <p:nvSpPr>
          <p:cNvPr id="4103" name="Text Box 47"/>
          <p:cNvSpPr txBox="1">
            <a:spLocks noChangeArrowheads="1"/>
          </p:cNvSpPr>
          <p:nvPr/>
        </p:nvSpPr>
        <p:spPr bwMode="auto">
          <a:xfrm>
            <a:off x="4419600" y="4953000"/>
            <a:ext cx="4256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admissible </a:t>
            </a:r>
            <a:r>
              <a:rPr lang="en-US" sz="2400">
                <a:latin typeface="Comic Sans MS" pitchFamily="66" charset="0"/>
              </a:rPr>
              <a:t>if moving along </a:t>
            </a:r>
          </a:p>
          <a:p>
            <a:r>
              <a:rPr lang="en-US" sz="2400">
                <a:latin typeface="Comic Sans MS" pitchFamily="66" charset="0"/>
              </a:rPr>
              <a:t>diagonals is not allowed, and </a:t>
            </a:r>
          </a:p>
          <a:p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not admissible</a:t>
            </a:r>
            <a:r>
              <a:rPr lang="en-US" sz="2400">
                <a:latin typeface="Comic Sans MS" pitchFamily="66" charset="0"/>
              </a:rPr>
              <a:t> otherwise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524000" y="5562600"/>
            <a:ext cx="3886200" cy="1054100"/>
            <a:chOff x="960" y="3504"/>
            <a:chExt cx="2448" cy="664"/>
          </a:xfrm>
        </p:grpSpPr>
        <p:grpSp>
          <p:nvGrpSpPr>
            <p:cNvPr id="4105" name="Group 66"/>
            <p:cNvGrpSpPr>
              <a:grpSpLocks/>
            </p:cNvGrpSpPr>
            <p:nvPr/>
          </p:nvGrpSpPr>
          <p:grpSpPr bwMode="auto">
            <a:xfrm>
              <a:off x="960" y="3504"/>
              <a:ext cx="1602" cy="612"/>
              <a:chOff x="480" y="3534"/>
              <a:chExt cx="1602" cy="612"/>
            </a:xfrm>
          </p:grpSpPr>
          <p:sp>
            <p:nvSpPr>
              <p:cNvPr id="4107" name="Freeform 50"/>
              <p:cNvSpPr>
                <a:spLocks/>
              </p:cNvSpPr>
              <p:nvPr/>
            </p:nvSpPr>
            <p:spPr bwMode="auto">
              <a:xfrm>
                <a:off x="1488" y="3552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576 h 576"/>
                  <a:gd name="T4" fmla="*/ 0 w 576"/>
                  <a:gd name="T5" fmla="*/ 576 h 576"/>
                  <a:gd name="T6" fmla="*/ 0 w 576"/>
                  <a:gd name="T7" fmla="*/ 0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576"/>
                  <a:gd name="T14" fmla="*/ 576 w 576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576">
                    <a:moveTo>
                      <a:pt x="0" y="0"/>
                    </a:moveTo>
                    <a:lnTo>
                      <a:pt x="576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8" name="Rectangle 51"/>
              <p:cNvSpPr>
                <a:spLocks noChangeArrowheads="1"/>
              </p:cNvSpPr>
              <p:nvPr/>
            </p:nvSpPr>
            <p:spPr bwMode="auto">
              <a:xfrm>
                <a:off x="1488" y="3552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9" name="Group 56"/>
              <p:cNvGrpSpPr>
                <a:grpSpLocks/>
              </p:cNvGrpSpPr>
              <p:nvPr/>
            </p:nvGrpSpPr>
            <p:grpSpPr bwMode="auto">
              <a:xfrm>
                <a:off x="1488" y="3696"/>
                <a:ext cx="576" cy="288"/>
                <a:chOff x="1488" y="3696"/>
                <a:chExt cx="576" cy="288"/>
              </a:xfrm>
            </p:grpSpPr>
            <p:sp>
              <p:nvSpPr>
                <p:cNvPr id="4119" name="Line 52"/>
                <p:cNvSpPr>
                  <a:spLocks noChangeShapeType="1"/>
                </p:cNvSpPr>
                <p:nvPr/>
              </p:nvSpPr>
              <p:spPr bwMode="auto">
                <a:xfrm>
                  <a:off x="1488" y="38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" name="Line 53"/>
                <p:cNvSpPr>
                  <a:spLocks noChangeShapeType="1"/>
                </p:cNvSpPr>
                <p:nvPr/>
              </p:nvSpPr>
              <p:spPr bwMode="auto">
                <a:xfrm>
                  <a:off x="1488" y="369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1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39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10" name="Group 57"/>
              <p:cNvGrpSpPr>
                <a:grpSpLocks/>
              </p:cNvGrpSpPr>
              <p:nvPr/>
            </p:nvGrpSpPr>
            <p:grpSpPr bwMode="auto">
              <a:xfrm rot="5400000" flipH="1" flipV="1">
                <a:off x="1488" y="3696"/>
                <a:ext cx="576" cy="288"/>
                <a:chOff x="1488" y="3696"/>
                <a:chExt cx="576" cy="288"/>
              </a:xfrm>
            </p:grpSpPr>
            <p:sp>
              <p:nvSpPr>
                <p:cNvPr id="4116" name="Line 58"/>
                <p:cNvSpPr>
                  <a:spLocks noChangeShapeType="1"/>
                </p:cNvSpPr>
                <p:nvPr/>
              </p:nvSpPr>
              <p:spPr bwMode="auto">
                <a:xfrm>
                  <a:off x="1488" y="38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7" name="Line 59"/>
                <p:cNvSpPr>
                  <a:spLocks noChangeShapeType="1"/>
                </p:cNvSpPr>
                <p:nvPr/>
              </p:nvSpPr>
              <p:spPr bwMode="auto">
                <a:xfrm>
                  <a:off x="1488" y="369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8" name="Line 60"/>
                <p:cNvSpPr>
                  <a:spLocks noChangeShapeType="1"/>
                </p:cNvSpPr>
                <p:nvPr/>
              </p:nvSpPr>
              <p:spPr bwMode="auto">
                <a:xfrm>
                  <a:off x="1488" y="39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11" name="Oval 61"/>
              <p:cNvSpPr>
                <a:spLocks noChangeArrowheads="1"/>
              </p:cNvSpPr>
              <p:nvPr/>
            </p:nvSpPr>
            <p:spPr bwMode="auto">
              <a:xfrm>
                <a:off x="2034" y="4095"/>
                <a:ext cx="48" cy="48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Oval 62"/>
              <p:cNvSpPr>
                <a:spLocks noChangeArrowheads="1"/>
              </p:cNvSpPr>
              <p:nvPr/>
            </p:nvSpPr>
            <p:spPr bwMode="auto">
              <a:xfrm>
                <a:off x="1473" y="353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" name="Group 65"/>
              <p:cNvGrpSpPr>
                <a:grpSpLocks/>
              </p:cNvGrpSpPr>
              <p:nvPr/>
            </p:nvGrpSpPr>
            <p:grpSpPr bwMode="auto">
              <a:xfrm>
                <a:off x="480" y="3666"/>
                <a:ext cx="950" cy="480"/>
                <a:chOff x="480" y="3666"/>
                <a:chExt cx="950" cy="480"/>
              </a:xfrm>
            </p:grpSpPr>
            <p:sp>
              <p:nvSpPr>
                <p:cNvPr id="411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80" y="3666"/>
                  <a:ext cx="9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h</a:t>
                  </a:r>
                  <a:r>
                    <a:rPr lang="en-US" sz="2400"/>
                    <a:t>*</a:t>
                  </a:r>
                  <a:r>
                    <a:rPr lang="en-US">
                      <a:latin typeface="Comic Sans MS" pitchFamily="66" charset="0"/>
                    </a:rPr>
                    <a:t>(I) = 4</a:t>
                  </a:r>
                  <a:r>
                    <a:rPr lang="en-US">
                      <a:latin typeface="Comic Sans MS" pitchFamily="66" charset="0"/>
                      <a:sym typeface="Symbol" pitchFamily="18" charset="2"/>
                    </a:rPr>
                    <a:t>2</a:t>
                  </a:r>
                </a:p>
                <a:p>
                  <a:r>
                    <a:rPr lang="en-US">
                      <a:latin typeface="Comic Sans MS" pitchFamily="66" charset="0"/>
                    </a:rPr>
                    <a:t>h</a:t>
                  </a:r>
                  <a:r>
                    <a:rPr lang="en-US" baseline="-25000">
                      <a:latin typeface="Comic Sans MS" pitchFamily="66" charset="0"/>
                    </a:rPr>
                    <a:t>2</a:t>
                  </a:r>
                  <a:r>
                    <a:rPr lang="en-US">
                      <a:latin typeface="Comic Sans MS" pitchFamily="66" charset="0"/>
                    </a:rPr>
                    <a:t>(I) = 8</a:t>
                  </a:r>
                </a:p>
              </p:txBody>
            </p:sp>
            <p:sp>
              <p:nvSpPr>
                <p:cNvPr id="4115" name="Line 64"/>
                <p:cNvSpPr>
                  <a:spLocks noChangeShapeType="1"/>
                </p:cNvSpPr>
                <p:nvPr/>
              </p:nvSpPr>
              <p:spPr bwMode="auto">
                <a:xfrm>
                  <a:off x="1248" y="3735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106" name="Freeform 67"/>
            <p:cNvSpPr>
              <a:spLocks/>
            </p:cNvSpPr>
            <p:nvPr/>
          </p:nvSpPr>
          <p:spPr bwMode="auto">
            <a:xfrm>
              <a:off x="2640" y="3840"/>
              <a:ext cx="768" cy="328"/>
            </a:xfrm>
            <a:custGeom>
              <a:avLst/>
              <a:gdLst>
                <a:gd name="T0" fmla="*/ 768 w 768"/>
                <a:gd name="T1" fmla="*/ 0 h 328"/>
                <a:gd name="T2" fmla="*/ 624 w 768"/>
                <a:gd name="T3" fmla="*/ 288 h 328"/>
                <a:gd name="T4" fmla="*/ 0 w 768"/>
                <a:gd name="T5" fmla="*/ 240 h 328"/>
                <a:gd name="T6" fmla="*/ 0 60000 65536"/>
                <a:gd name="T7" fmla="*/ 0 60000 65536"/>
                <a:gd name="T8" fmla="*/ 0 60000 65536"/>
                <a:gd name="T9" fmla="*/ 0 w 768"/>
                <a:gd name="T10" fmla="*/ 0 h 328"/>
                <a:gd name="T11" fmla="*/ 768 w 768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28">
                  <a:moveTo>
                    <a:pt x="768" y="0"/>
                  </a:moveTo>
                  <a:cubicBezTo>
                    <a:pt x="760" y="124"/>
                    <a:pt x="752" y="248"/>
                    <a:pt x="624" y="288"/>
                  </a:cubicBezTo>
                  <a:cubicBezTo>
                    <a:pt x="496" y="328"/>
                    <a:pt x="104" y="24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F8264-6865-4E0D-BF67-197D0CBDF8E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How to create an admissible h?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An admissible heuristic can usually be seen as the cost of an optimal solution to a </a:t>
            </a:r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relaxed</a:t>
            </a:r>
            <a:r>
              <a:rPr lang="en-US" sz="2800" smtClean="0">
                <a:latin typeface="Comic Sans MS" pitchFamily="66" charset="0"/>
              </a:rPr>
              <a:t> problem (one obtained by removing constraints)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endParaRPr lang="en-US" sz="1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In robot navigation: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sz="2400" smtClean="0">
                <a:latin typeface="Comic Sans MS" pitchFamily="66" charset="0"/>
              </a:rPr>
              <a:t>The Manhattan distance corresponds to removing the obstacles 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sz="2400" smtClean="0">
                <a:latin typeface="Comic Sans MS" pitchFamily="66" charset="0"/>
              </a:rPr>
              <a:t>The Euclidean distance corresponds to removing both the obstacles and the constraint that the robot moves on a grid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endParaRPr lang="en-US" sz="12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More on this topic later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74B28-9D38-4901-9ED2-D3999BC964C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A* Search</a:t>
            </a:r>
            <a:b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(most popular algorithm in AI)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525963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mtClean="0">
                <a:latin typeface="Comic Sans MS" pitchFamily="66" charset="0"/>
              </a:rPr>
              <a:t>f(N) = g(N) + h(N), where:</a:t>
            </a:r>
          </a:p>
          <a:p>
            <a:pPr marL="1036638" lvl="2" indent="-457200" eaLnBrk="1" hangingPunct="1">
              <a:buClr>
                <a:srgbClr val="0033CC"/>
              </a:buClr>
            </a:pPr>
            <a:r>
              <a:rPr lang="en-US" smtClean="0">
                <a:latin typeface="Comic Sans MS" pitchFamily="66" charset="0"/>
              </a:rPr>
              <a:t>g(N) = cost of best path found so far to N</a:t>
            </a:r>
          </a:p>
          <a:p>
            <a:pPr marL="1036638" lvl="2" indent="-457200" eaLnBrk="1" hangingPunct="1">
              <a:buClr>
                <a:srgbClr val="0033CC"/>
              </a:buClr>
            </a:pPr>
            <a:r>
              <a:rPr lang="en-US" smtClean="0">
                <a:latin typeface="Comic Sans MS" pitchFamily="66" charset="0"/>
              </a:rPr>
              <a:t>h(N) = </a:t>
            </a: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admissible</a:t>
            </a:r>
            <a:r>
              <a:rPr lang="en-US" smtClean="0">
                <a:latin typeface="Comic Sans MS" pitchFamily="66" charset="0"/>
              </a:rPr>
              <a:t> heuristic function</a:t>
            </a:r>
            <a:br>
              <a:rPr lang="en-US" smtClean="0">
                <a:latin typeface="Comic Sans MS" pitchFamily="66" charset="0"/>
              </a:rPr>
            </a:br>
            <a:endParaRPr lang="en-US" sz="10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mtClean="0">
                <a:latin typeface="Comic Sans MS" pitchFamily="66" charset="0"/>
              </a:rPr>
              <a:t>for all arcs: c</a:t>
            </a:r>
            <a:r>
              <a:rPr lang="en-US" sz="2800" smtClean="0">
                <a:latin typeface="Comic Sans MS" pitchFamily="66" charset="0"/>
              </a:rPr>
              <a:t>(N,N’)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 </a:t>
            </a:r>
            <a:r>
              <a:rPr lang="en-US" b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smtClean="0">
                <a:latin typeface="Symbol" pitchFamily="18" charset="2"/>
              </a:rPr>
              <a:t>&gt; 0</a:t>
            </a:r>
            <a:br>
              <a:rPr lang="en-US" sz="2800" smtClean="0">
                <a:latin typeface="Symbol" pitchFamily="18" charset="2"/>
              </a:rPr>
            </a:br>
            <a:endParaRPr lang="en-US" sz="1600" smtClean="0">
              <a:latin typeface="Symbol" pitchFamily="18" charset="2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SEARCH#2 algorithm is used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B</a:t>
            </a:r>
            <a:r>
              <a:rPr lang="en-US" smtClean="0">
                <a:latin typeface="Comic Sans MS" pitchFamily="66" charset="0"/>
              </a:rPr>
              <a:t>est-first search is then called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A*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88B5A-A6CA-406D-84B0-9ADB80DA68B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Result #1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A* is </a:t>
            </a:r>
            <a:r>
              <a:rPr lang="en-US" sz="3600" smtClean="0">
                <a:solidFill>
                  <a:srgbClr val="990033"/>
                </a:solidFill>
                <a:latin typeface="Comic Sans MS" pitchFamily="66" charset="0"/>
              </a:rPr>
              <a:t>complete</a:t>
            </a:r>
            <a:r>
              <a:rPr lang="en-US" sz="3600" smtClean="0">
                <a:latin typeface="Comic Sans MS" pitchFamily="66" charset="0"/>
              </a:rPr>
              <a:t> and </a:t>
            </a:r>
            <a:r>
              <a:rPr lang="en-US" sz="3600" smtClean="0">
                <a:solidFill>
                  <a:srgbClr val="990033"/>
                </a:solidFill>
                <a:latin typeface="Comic Sans MS" pitchFamily="66" charset="0"/>
              </a:rPr>
              <a:t>optimal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990033"/>
                </a:solidFill>
                <a:latin typeface="Comic Sans MS" pitchFamily="66" charset="0"/>
              </a:rPr>
              <a:t>	</a:t>
            </a:r>
            <a:endParaRPr lang="en-US" sz="1200" smtClean="0">
              <a:solidFill>
                <a:schemeClr val="bg2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mtClean="0">
                <a:solidFill>
                  <a:srgbClr val="5F5F5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[This result holds if nodes revisiting states are not discarded]</a:t>
            </a:r>
            <a:endParaRPr lang="en-US" sz="4000" smtClean="0">
              <a:solidFill>
                <a:srgbClr val="5F5F5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1F09F-656B-41EE-A500-A8676F83031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(1/2)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Tx/>
              <a:buAutoNum type="arabicParenR"/>
            </a:pPr>
            <a:r>
              <a:rPr lang="en-US" sz="2800" b="1" smtClean="0">
                <a:solidFill>
                  <a:srgbClr val="0033CC"/>
                </a:solidFill>
                <a:latin typeface="Comic Sans MS" pitchFamily="66" charset="0"/>
              </a:rPr>
              <a:t>If a solution exists, A* terminates and returns a solution</a:t>
            </a:r>
            <a:r>
              <a:rPr lang="en-US" sz="2800" b="1" smtClean="0">
                <a:latin typeface="Comic Sans MS" pitchFamily="66" charset="0"/>
              </a:rPr>
              <a:t/>
            </a:r>
            <a:br>
              <a:rPr lang="en-US" sz="2800" b="1" smtClean="0">
                <a:latin typeface="Comic Sans MS" pitchFamily="66" charset="0"/>
              </a:rPr>
            </a:br>
            <a:endParaRPr lang="en-US" sz="1400" b="1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For each node N on the fringe,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f(N) = g(N)+h(N)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</a:t>
            </a:r>
            <a:r>
              <a:rPr lang="en-US" sz="2400">
                <a:latin typeface="Comic Sans MS" pitchFamily="66" charset="0"/>
              </a:rPr>
              <a:t> g(N)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 d(N)</a:t>
            </a:r>
            <a:r>
              <a:rPr lang="en-US" sz="2400">
                <a:latin typeface="Symbol" pitchFamily="18" charset="2"/>
                <a:sym typeface="Symbol" pitchFamily="18" charset="2"/>
              </a:rPr>
              <a:t>e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, 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r>
              <a:rPr lang="en-US" sz="2400">
                <a:latin typeface="Comic Sans MS" pitchFamily="66" charset="0"/>
                <a:sym typeface="Symbol" pitchFamily="18" charset="2"/>
              </a:rPr>
              <a:t>  where d(N) is the depth of N in the tree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endParaRPr lang="en-US" sz="2400">
              <a:latin typeface="Comic Sans MS" pitchFamily="66" charset="0"/>
            </a:endParaRP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29703" name="Freeform 6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>
                <a:gd name="T0" fmla="*/ 168 w 1600"/>
                <a:gd name="T1" fmla="*/ 72 h 584"/>
                <a:gd name="T2" fmla="*/ 408 w 1600"/>
                <a:gd name="T3" fmla="*/ 408 h 584"/>
                <a:gd name="T4" fmla="*/ 1320 w 1600"/>
                <a:gd name="T5" fmla="*/ 264 h 584"/>
                <a:gd name="T6" fmla="*/ 1512 w 1600"/>
                <a:gd name="T7" fmla="*/ 408 h 584"/>
                <a:gd name="T8" fmla="*/ 792 w 1600"/>
                <a:gd name="T9" fmla="*/ 552 h 584"/>
                <a:gd name="T10" fmla="*/ 120 w 1600"/>
                <a:gd name="T11" fmla="*/ 504 h 584"/>
                <a:gd name="T12" fmla="*/ 72 w 1600"/>
                <a:gd name="T13" fmla="*/ 72 h 584"/>
                <a:gd name="T14" fmla="*/ 168 w 1600"/>
                <a:gd name="T15" fmla="*/ 72 h 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0"/>
                <a:gd name="T25" fmla="*/ 0 h 584"/>
                <a:gd name="T26" fmla="*/ 1600 w 1600"/>
                <a:gd name="T27" fmla="*/ 584 h 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Oval 8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Oval 10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Oval 11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Oval 12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Oval 13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Oval 14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9" name="Text Box 22"/>
            <p:cNvSpPr txBox="1">
              <a:spLocks noChangeArrowheads="1"/>
            </p:cNvSpPr>
            <p:nvPr/>
          </p:nvSpPr>
          <p:spPr bwMode="auto">
            <a:xfrm>
              <a:off x="1133" y="242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C9936-FBA4-497E-9FCA-46B06295E45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Tx/>
              <a:buAutoNum type="arabicParenR"/>
            </a:pPr>
            <a:r>
              <a:rPr lang="en-US" sz="2800" b="1" smtClean="0">
                <a:solidFill>
                  <a:srgbClr val="0033CC"/>
                </a:solidFill>
                <a:latin typeface="Comic Sans MS" pitchFamily="66" charset="0"/>
              </a:rPr>
              <a:t>If a solution exists, A* terminates and returns a solution</a:t>
            </a:r>
            <a:r>
              <a:rPr lang="en-US" sz="2800" b="1" smtClean="0">
                <a:latin typeface="Comic Sans MS" pitchFamily="66" charset="0"/>
              </a:rPr>
              <a:t/>
            </a:r>
            <a:br>
              <a:rPr lang="en-US" sz="2800" b="1" smtClean="0">
                <a:latin typeface="Comic Sans MS" pitchFamily="66" charset="0"/>
              </a:rPr>
            </a:br>
            <a:endParaRPr lang="en-US" sz="1400" b="1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For each node N on the fringe,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f(N) = g(N)+h(N)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</a:t>
            </a:r>
            <a:r>
              <a:rPr lang="en-US" sz="2400">
                <a:latin typeface="Comic Sans MS" pitchFamily="66" charset="0"/>
              </a:rPr>
              <a:t> g(N)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 d(N)</a:t>
            </a:r>
            <a:r>
              <a:rPr lang="en-US" sz="2400">
                <a:latin typeface="Symbol" pitchFamily="18" charset="2"/>
                <a:sym typeface="Symbol" pitchFamily="18" charset="2"/>
              </a:rPr>
              <a:t>e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, 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r>
              <a:rPr lang="en-US" sz="2400">
                <a:latin typeface="Comic Sans MS" pitchFamily="66" charset="0"/>
                <a:sym typeface="Symbol" pitchFamily="18" charset="2"/>
              </a:rPr>
              <a:t>  where d(N) is the depth of N in the tree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endParaRPr lang="en-US" sz="120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As long as A* hasn’t terminated, a node K  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on the fringe lies on a solution path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30730" name="Freeform 6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>
                <a:gd name="T0" fmla="*/ 168 w 1600"/>
                <a:gd name="T1" fmla="*/ 72 h 584"/>
                <a:gd name="T2" fmla="*/ 408 w 1600"/>
                <a:gd name="T3" fmla="*/ 408 h 584"/>
                <a:gd name="T4" fmla="*/ 1320 w 1600"/>
                <a:gd name="T5" fmla="*/ 264 h 584"/>
                <a:gd name="T6" fmla="*/ 1512 w 1600"/>
                <a:gd name="T7" fmla="*/ 408 h 584"/>
                <a:gd name="T8" fmla="*/ 792 w 1600"/>
                <a:gd name="T9" fmla="*/ 552 h 584"/>
                <a:gd name="T10" fmla="*/ 120 w 1600"/>
                <a:gd name="T11" fmla="*/ 504 h 584"/>
                <a:gd name="T12" fmla="*/ 72 w 1600"/>
                <a:gd name="T13" fmla="*/ 72 h 584"/>
                <a:gd name="T14" fmla="*/ 168 w 1600"/>
                <a:gd name="T15" fmla="*/ 72 h 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0"/>
                <a:gd name="T25" fmla="*/ 0 h 584"/>
                <a:gd name="T26" fmla="*/ 1600 w 1600"/>
                <a:gd name="T27" fmla="*/ 584 h 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1" name="Oval 7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8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Oval 9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Oval 10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Oval 11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Oval 12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Oval 13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Oval 14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5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0" name="Line 16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17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3" name="Line 19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Line 20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6" name="Text Box 22"/>
            <p:cNvSpPr txBox="1">
              <a:spLocks noChangeArrowheads="1"/>
            </p:cNvSpPr>
            <p:nvPr/>
          </p:nvSpPr>
          <p:spPr bwMode="auto">
            <a:xfrm>
              <a:off x="1133" y="242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</p:grpSp>
      <p:grpSp>
        <p:nvGrpSpPr>
          <p:cNvPr id="30727" name="Group 23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0728" name="Line 24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9" name="Oval 25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2D227-B11A-4EEE-9FFC-43C3182E84F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(1/2)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Tx/>
              <a:buAutoNum type="arabicParenR"/>
            </a:pPr>
            <a:r>
              <a:rPr lang="en-US" sz="2800" b="1" smtClean="0">
                <a:solidFill>
                  <a:srgbClr val="0033CC"/>
                </a:solidFill>
                <a:latin typeface="Comic Sans MS" pitchFamily="66" charset="0"/>
              </a:rPr>
              <a:t>If a solution exists, A* terminates and returns a solution</a:t>
            </a:r>
            <a:r>
              <a:rPr lang="en-US" sz="2800" b="1" smtClean="0">
                <a:latin typeface="Comic Sans MS" pitchFamily="66" charset="0"/>
              </a:rPr>
              <a:t/>
            </a:r>
            <a:br>
              <a:rPr lang="en-US" sz="2800" b="1" smtClean="0">
                <a:latin typeface="Comic Sans MS" pitchFamily="66" charset="0"/>
              </a:rPr>
            </a:br>
            <a:endParaRPr lang="en-US" sz="1400" b="1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For each node N on the fringe,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f(N) = g(N)+h(N)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</a:t>
            </a:r>
            <a:r>
              <a:rPr lang="en-US" sz="2400">
                <a:latin typeface="Comic Sans MS" pitchFamily="66" charset="0"/>
              </a:rPr>
              <a:t> g(N)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 d(N)</a:t>
            </a:r>
            <a:r>
              <a:rPr lang="en-US" sz="2400">
                <a:latin typeface="Symbol" pitchFamily="18" charset="2"/>
                <a:sym typeface="Symbol" pitchFamily="18" charset="2"/>
              </a:rPr>
              <a:t>e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, 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r>
              <a:rPr lang="en-US" sz="2400">
                <a:latin typeface="Comic Sans MS" pitchFamily="66" charset="0"/>
                <a:sym typeface="Symbol" pitchFamily="18" charset="2"/>
              </a:rPr>
              <a:t>  where d(N) is the depth of N in the tree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endParaRPr lang="en-US" sz="120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As long as A* hasn’t terminated, a node K  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on the fringe lies on a solution path</a:t>
            </a:r>
          </a:p>
          <a:p>
            <a:pPr>
              <a:spcBef>
                <a:spcPct val="20000"/>
              </a:spcBef>
              <a:buClr>
                <a:srgbClr val="0033CC"/>
              </a:buClr>
            </a:pPr>
            <a:endParaRPr lang="en-US" sz="1000"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Since each node expansion increases the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length of one path, K will eventually be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selected for expansion, unless a solution is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found along another path</a:t>
            </a:r>
          </a:p>
        </p:txBody>
      </p:sp>
      <p:grpSp>
        <p:nvGrpSpPr>
          <p:cNvPr id="31750" name="Group 29"/>
          <p:cNvGrpSpPr>
            <a:grpSpLocks/>
          </p:cNvGrpSpPr>
          <p:nvPr/>
        </p:nvGrpSpPr>
        <p:grpSpPr bwMode="auto">
          <a:xfrm>
            <a:off x="228600" y="2895600"/>
            <a:ext cx="2565400" cy="2298700"/>
            <a:chOff x="144" y="1824"/>
            <a:chExt cx="1616" cy="1448"/>
          </a:xfrm>
        </p:grpSpPr>
        <p:sp>
          <p:nvSpPr>
            <p:cNvPr id="31754" name="Freeform 30"/>
            <p:cNvSpPr>
              <a:spLocks/>
            </p:cNvSpPr>
            <p:nvPr/>
          </p:nvSpPr>
          <p:spPr bwMode="auto">
            <a:xfrm>
              <a:off x="144" y="2160"/>
              <a:ext cx="1616" cy="1112"/>
            </a:xfrm>
            <a:custGeom>
              <a:avLst/>
              <a:gdLst>
                <a:gd name="T0" fmla="*/ 56 w 1616"/>
                <a:gd name="T1" fmla="*/ 40 h 1112"/>
                <a:gd name="T2" fmla="*/ 152 w 1616"/>
                <a:gd name="T3" fmla="*/ 88 h 1112"/>
                <a:gd name="T4" fmla="*/ 344 w 1616"/>
                <a:gd name="T5" fmla="*/ 568 h 1112"/>
                <a:gd name="T6" fmla="*/ 440 w 1616"/>
                <a:gd name="T7" fmla="*/ 664 h 1112"/>
                <a:gd name="T8" fmla="*/ 536 w 1616"/>
                <a:gd name="T9" fmla="*/ 424 h 1112"/>
                <a:gd name="T10" fmla="*/ 1448 w 1616"/>
                <a:gd name="T11" fmla="*/ 232 h 1112"/>
                <a:gd name="T12" fmla="*/ 1496 w 1616"/>
                <a:gd name="T13" fmla="*/ 376 h 1112"/>
                <a:gd name="T14" fmla="*/ 728 w 1616"/>
                <a:gd name="T15" fmla="*/ 664 h 1112"/>
                <a:gd name="T16" fmla="*/ 680 w 1616"/>
                <a:gd name="T17" fmla="*/ 1048 h 1112"/>
                <a:gd name="T18" fmla="*/ 248 w 1616"/>
                <a:gd name="T19" fmla="*/ 1048 h 1112"/>
                <a:gd name="T20" fmla="*/ 152 w 1616"/>
                <a:gd name="T21" fmla="*/ 808 h 1112"/>
                <a:gd name="T22" fmla="*/ 104 w 1616"/>
                <a:gd name="T23" fmla="*/ 520 h 1112"/>
                <a:gd name="T24" fmla="*/ 8 w 1616"/>
                <a:gd name="T25" fmla="*/ 232 h 1112"/>
                <a:gd name="T26" fmla="*/ 56 w 1616"/>
                <a:gd name="T27" fmla="*/ 40 h 1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16"/>
                <a:gd name="T43" fmla="*/ 0 h 1112"/>
                <a:gd name="T44" fmla="*/ 1616 w 1616"/>
                <a:gd name="T45" fmla="*/ 1112 h 1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16" h="1112">
                  <a:moveTo>
                    <a:pt x="56" y="40"/>
                  </a:moveTo>
                  <a:cubicBezTo>
                    <a:pt x="80" y="16"/>
                    <a:pt x="104" y="0"/>
                    <a:pt x="152" y="88"/>
                  </a:cubicBezTo>
                  <a:cubicBezTo>
                    <a:pt x="200" y="176"/>
                    <a:pt x="296" y="472"/>
                    <a:pt x="344" y="568"/>
                  </a:cubicBezTo>
                  <a:cubicBezTo>
                    <a:pt x="392" y="664"/>
                    <a:pt x="408" y="688"/>
                    <a:pt x="440" y="664"/>
                  </a:cubicBezTo>
                  <a:cubicBezTo>
                    <a:pt x="472" y="640"/>
                    <a:pt x="368" y="496"/>
                    <a:pt x="536" y="424"/>
                  </a:cubicBezTo>
                  <a:cubicBezTo>
                    <a:pt x="704" y="352"/>
                    <a:pt x="1288" y="240"/>
                    <a:pt x="1448" y="232"/>
                  </a:cubicBezTo>
                  <a:cubicBezTo>
                    <a:pt x="1608" y="224"/>
                    <a:pt x="1616" y="304"/>
                    <a:pt x="1496" y="376"/>
                  </a:cubicBezTo>
                  <a:cubicBezTo>
                    <a:pt x="1376" y="448"/>
                    <a:pt x="864" y="552"/>
                    <a:pt x="728" y="664"/>
                  </a:cubicBezTo>
                  <a:cubicBezTo>
                    <a:pt x="592" y="776"/>
                    <a:pt x="760" y="984"/>
                    <a:pt x="680" y="1048"/>
                  </a:cubicBezTo>
                  <a:cubicBezTo>
                    <a:pt x="600" y="1112"/>
                    <a:pt x="336" y="1088"/>
                    <a:pt x="248" y="1048"/>
                  </a:cubicBezTo>
                  <a:cubicBezTo>
                    <a:pt x="160" y="1008"/>
                    <a:pt x="176" y="896"/>
                    <a:pt x="152" y="808"/>
                  </a:cubicBezTo>
                  <a:cubicBezTo>
                    <a:pt x="128" y="720"/>
                    <a:pt x="128" y="616"/>
                    <a:pt x="104" y="520"/>
                  </a:cubicBezTo>
                  <a:cubicBezTo>
                    <a:pt x="80" y="424"/>
                    <a:pt x="16" y="312"/>
                    <a:pt x="8" y="232"/>
                  </a:cubicBezTo>
                  <a:cubicBezTo>
                    <a:pt x="0" y="152"/>
                    <a:pt x="32" y="64"/>
                    <a:pt x="56" y="40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5" name="Oval 31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32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33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Oval 34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Oval 35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Oval 36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Oval 37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Oval 38"/>
            <p:cNvSpPr>
              <a:spLocks noChangeArrowheads="1"/>
            </p:cNvSpPr>
            <p:nvPr/>
          </p:nvSpPr>
          <p:spPr bwMode="auto">
            <a:xfrm>
              <a:off x="624" y="30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Oval 39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40"/>
            <p:cNvSpPr>
              <a:spLocks noChangeArrowheads="1"/>
            </p:cNvSpPr>
            <p:nvPr/>
          </p:nvSpPr>
          <p:spPr bwMode="auto">
            <a:xfrm>
              <a:off x="384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41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6" name="Line 42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7" name="Line 43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8" name="Line 44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9" name="Line 45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0" name="Line 46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1" name="Line 47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2" name="Text Box 48"/>
            <p:cNvSpPr txBox="1">
              <a:spLocks noChangeArrowheads="1"/>
            </p:cNvSpPr>
            <p:nvPr/>
          </p:nvSpPr>
          <p:spPr bwMode="auto">
            <a:xfrm>
              <a:off x="1133" y="242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 flipH="1">
              <a:off x="411" y="2615"/>
              <a:ext cx="138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4" name="Line 50"/>
            <p:cNvSpPr>
              <a:spLocks noChangeShapeType="1"/>
            </p:cNvSpPr>
            <p:nvPr/>
          </p:nvSpPr>
          <p:spPr bwMode="auto">
            <a:xfrm>
              <a:off x="549" y="2624"/>
              <a:ext cx="10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751" name="Group 73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1752" name="Line 74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Oval 75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9ECDBF-9E2F-414F-8CBD-E07F852986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Best-First Search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It exploits </a:t>
            </a:r>
            <a:r>
              <a:rPr lang="en-US" smtClean="0">
                <a:solidFill>
                  <a:srgbClr val="0033CC"/>
                </a:solidFill>
                <a:latin typeface="Comic Sans MS" pitchFamily="66" charset="0"/>
              </a:rPr>
              <a:t>state description</a:t>
            </a:r>
            <a:r>
              <a:rPr lang="en-US" smtClean="0">
                <a:latin typeface="Comic Sans MS" pitchFamily="66" charset="0"/>
              </a:rPr>
              <a:t> to estimate how “good” each search node is</a:t>
            </a:r>
          </a:p>
          <a:p>
            <a:pPr eaLnBrk="1" hangingPunct="1">
              <a:lnSpc>
                <a:spcPct val="95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7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  <a:sym typeface="Wingdings" pitchFamily="2" charset="2"/>
              </a:rPr>
              <a:t>An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evaluation function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 f maps each </a:t>
            </a:r>
            <a:r>
              <a:rPr lang="en-US" smtClean="0">
                <a:latin typeface="Comic Sans MS" pitchFamily="66" charset="0"/>
              </a:rPr>
              <a:t>node N of the search tree 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to a real number </a:t>
            </a:r>
            <a:br>
              <a:rPr lang="en-US" smtClean="0">
                <a:latin typeface="Comic Sans MS" pitchFamily="66" charset="0"/>
                <a:sym typeface="Wingdings" pitchFamily="2" charset="2"/>
              </a:rPr>
            </a:br>
            <a:r>
              <a:rPr lang="en-US" smtClean="0">
                <a:latin typeface="Comic Sans MS" pitchFamily="66" charset="0"/>
                <a:sym typeface="Wingdings" pitchFamily="2" charset="2"/>
              </a:rPr>
              <a:t>f(N)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 0 </a:t>
            </a:r>
            <a:br>
              <a:rPr lang="en-US" smtClean="0">
                <a:latin typeface="Comic Sans MS" pitchFamily="66" charset="0"/>
                <a:sym typeface="Symbol" pitchFamily="18" charset="2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  <a:sym typeface="Wingdings" pitchFamily="2" charset="2"/>
              </a:rPr>
              <a:t>[Traditionally, f(N) is an estimated cost; so, the smaller f(N), the more promising N]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  <a:sym typeface="Wingdings" pitchFamily="2" charset="2"/>
              </a:rPr>
            </a:br>
            <a:endParaRPr lang="en-US" sz="1000" smtClean="0">
              <a:solidFill>
                <a:srgbClr val="4D4D4D"/>
              </a:solidFill>
              <a:latin typeface="Comic Sans MS" pitchFamily="66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Best-first search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mtClean="0">
                <a:latin typeface="Comic Sans MS" pitchFamily="66" charset="0"/>
              </a:rPr>
              <a:t>sorts the FRINGE in increasing f</a:t>
            </a:r>
            <a:r>
              <a:rPr lang="en-US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br>
              <a:rPr lang="en-US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[Arbitrary order is assumed among nodes with equal f]</a:t>
            </a:r>
            <a:endParaRPr lang="en-US" sz="2400" smtClean="0">
              <a:solidFill>
                <a:srgbClr val="4D4D4D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6DDC41-D490-4792-886E-090D15022CD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(2/2)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29200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Tx/>
              <a:buAutoNum type="arabicParenR" startAt="2"/>
            </a:pPr>
            <a:r>
              <a:rPr lang="en-US" sz="2800" b="1" smtClean="0">
                <a:solidFill>
                  <a:srgbClr val="0033CC"/>
                </a:solidFill>
                <a:latin typeface="Comic Sans MS" pitchFamily="66" charset="0"/>
              </a:rPr>
              <a:t>Whenever A* chooses to expand a goal node, the path to this node is optimal</a:t>
            </a:r>
          </a:p>
          <a:p>
            <a:pPr marL="609600" indent="-609600" eaLnBrk="1" hangingPunct="1">
              <a:buClr>
                <a:srgbClr val="0033CC"/>
              </a:buClr>
              <a:buFontTx/>
              <a:buAutoNum type="arabicParenR" startAt="2"/>
            </a:pPr>
            <a:endParaRPr lang="en-US" sz="1600" smtClean="0">
              <a:solidFill>
                <a:srgbClr val="0033CC"/>
              </a:solidFill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Tx/>
              <a:buNone/>
            </a:pPr>
            <a:r>
              <a:rPr lang="en-US" sz="2800" smtClean="0">
                <a:solidFill>
                  <a:srgbClr val="0033CC"/>
                </a:solidFill>
                <a:latin typeface="Comic Sans MS" pitchFamily="66" charset="0"/>
              </a:rPr>
              <a:t>	</a:t>
            </a:r>
            <a:endParaRPr lang="en-US" sz="2800" smtClean="0">
              <a:latin typeface="Comic Sans MS" pitchFamily="66" charset="0"/>
            </a:endParaRP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32779" name="Freeform 5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>
                <a:gd name="T0" fmla="*/ 168 w 1600"/>
                <a:gd name="T1" fmla="*/ 72 h 584"/>
                <a:gd name="T2" fmla="*/ 408 w 1600"/>
                <a:gd name="T3" fmla="*/ 408 h 584"/>
                <a:gd name="T4" fmla="*/ 1320 w 1600"/>
                <a:gd name="T5" fmla="*/ 264 h 584"/>
                <a:gd name="T6" fmla="*/ 1512 w 1600"/>
                <a:gd name="T7" fmla="*/ 408 h 584"/>
                <a:gd name="T8" fmla="*/ 792 w 1600"/>
                <a:gd name="T9" fmla="*/ 552 h 584"/>
                <a:gd name="T10" fmla="*/ 120 w 1600"/>
                <a:gd name="T11" fmla="*/ 504 h 584"/>
                <a:gd name="T12" fmla="*/ 72 w 1600"/>
                <a:gd name="T13" fmla="*/ 72 h 584"/>
                <a:gd name="T14" fmla="*/ 168 w 1600"/>
                <a:gd name="T15" fmla="*/ 72 h 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0"/>
                <a:gd name="T25" fmla="*/ 0 h 584"/>
                <a:gd name="T26" fmla="*/ 1600 w 1600"/>
                <a:gd name="T27" fmla="*/ 584 h 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0" name="Oval 6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7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Oval 8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Oval 9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Oval 10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1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Oval 12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3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14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Line 17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2" name="Line 18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3" name="Line 19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4" name="Line 20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5" name="Text Box 21"/>
            <p:cNvSpPr txBox="1">
              <a:spLocks noChangeArrowheads="1"/>
            </p:cNvSpPr>
            <p:nvPr/>
          </p:nvSpPr>
          <p:spPr bwMode="auto">
            <a:xfrm>
              <a:off x="1133" y="242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</p:grp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2438400" y="2438400"/>
            <a:ext cx="64008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C*= cost of the optimal solution path</a:t>
            </a:r>
            <a:r>
              <a:rPr lang="en-US" sz="1800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endParaRPr lang="en-US" sz="120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 </a:t>
            </a:r>
            <a:r>
              <a:rPr lang="en-US" sz="2400">
                <a:latin typeface="Comic Sans MS" pitchFamily="66" charset="0"/>
              </a:rPr>
              <a:t>G’: non-optimal goal node in the fringe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    f(G’) = g(G’) + h(G’) = g(G’)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</a:t>
            </a:r>
            <a:r>
              <a:rPr lang="en-US" sz="2400">
                <a:latin typeface="Comic Sans MS" pitchFamily="66" charset="0"/>
              </a:rPr>
              <a:t> C*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endParaRPr lang="en-US" sz="140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2400">
                <a:latin typeface="Comic Sans MS" pitchFamily="66" charset="0"/>
              </a:rPr>
              <a:t> A node K in the fringe lies on an optimal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path: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latin typeface="Comic Sans MS" pitchFamily="66" charset="0"/>
              </a:rPr>
              <a:t>	f(K) = g(K) + h(K)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 C*</a:t>
            </a:r>
            <a:br>
              <a:rPr lang="en-US" sz="2400">
                <a:latin typeface="Comic Sans MS" pitchFamily="66" charset="0"/>
                <a:sym typeface="Symbol" pitchFamily="18" charset="2"/>
              </a:rPr>
            </a:br>
            <a:endParaRPr lang="en-US" sz="140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-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So, G’ will not be selected for expansion</a:t>
            </a:r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1295400" y="39624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G’</a:t>
            </a:r>
          </a:p>
        </p:txBody>
      </p:sp>
      <p:grpSp>
        <p:nvGrpSpPr>
          <p:cNvPr id="32776" name="Group 25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2777" name="Line 26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8" name="Oval 27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0E5B5-7130-4E15-8FD1-405DE05DC7F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Time Limit Issue</a:t>
            </a:r>
          </a:p>
        </p:txBody>
      </p:sp>
      <p:sp>
        <p:nvSpPr>
          <p:cNvPr id="370692" name="Text Box 4"/>
          <p:cNvSpPr>
            <a:spLocks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When a problem has no solution, A* runs for ever if the state space is infinite. In other cases, it may take a huge amount of time to terminate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So, in practice, A* is given a time limit. If it has not found a solution within this limit, it stops. Then there is no way to know if the problem has no solution, or if more time was needed to find it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When AI systems are “small” and solving a single search problem at a time, this is not too much of a concern.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When AI systems become larger, they solve many search problems concurrently, 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some with no solution</a:t>
            </a:r>
            <a:r>
              <a:rPr lang="en-US" sz="2400" smtClean="0">
                <a:latin typeface="Comic Sans MS" pitchFamily="66" charset="0"/>
              </a:rPr>
              <a:t>. </a:t>
            </a:r>
            <a:r>
              <a:rPr lang="en-US" sz="2400" b="1" smtClean="0">
                <a:solidFill>
                  <a:srgbClr val="996600"/>
                </a:solidFill>
                <a:latin typeface="Comic Sans MS" pitchFamily="66" charset="0"/>
              </a:rPr>
              <a:t>What should be the time limit for each of them?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More on this in the lecture on Motion Planning</a:t>
            </a:r>
            <a:r>
              <a:rPr lang="en-US" sz="2400" smtClean="0">
                <a:latin typeface="Comic Sans MS" pitchFamily="66" charset="0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50C56-E94E-4DA3-8D8F-088C7BF5662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1371600" y="3657600"/>
            <a:ext cx="693738" cy="788988"/>
            <a:chOff x="864" y="2304"/>
            <a:chExt cx="437" cy="497"/>
          </a:xfrm>
        </p:grpSpPr>
        <p:sp>
          <p:nvSpPr>
            <p:cNvPr id="34997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8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9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0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1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2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3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4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5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6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0+4</a:t>
              </a:r>
            </a:p>
          </p:txBody>
        </p:sp>
      </p:grpSp>
      <p:grpSp>
        <p:nvGrpSpPr>
          <p:cNvPr id="3482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4988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89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0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2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3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4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5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6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2" name="Group 24"/>
          <p:cNvGrpSpPr>
            <a:grpSpLocks/>
          </p:cNvGrpSpPr>
          <p:nvPr/>
        </p:nvGrpSpPr>
        <p:grpSpPr bwMode="auto">
          <a:xfrm>
            <a:off x="1828800" y="2133600"/>
            <a:ext cx="1414463" cy="3989388"/>
            <a:chOff x="1152" y="1344"/>
            <a:chExt cx="891" cy="2513"/>
          </a:xfrm>
        </p:grpSpPr>
        <p:grpSp>
          <p:nvGrpSpPr>
            <p:cNvPr id="34950" name="Group 25"/>
            <p:cNvGrpSpPr>
              <a:grpSpLocks/>
            </p:cNvGrpSpPr>
            <p:nvPr/>
          </p:nvGrpSpPr>
          <p:grpSpPr bwMode="auto">
            <a:xfrm>
              <a:off x="1632" y="1344"/>
              <a:ext cx="411" cy="2513"/>
              <a:chOff x="1632" y="1344"/>
              <a:chExt cx="411" cy="2513"/>
            </a:xfrm>
          </p:grpSpPr>
          <p:grpSp>
            <p:nvGrpSpPr>
              <p:cNvPr id="34955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411" cy="497"/>
                <a:chOff x="1632" y="1344"/>
                <a:chExt cx="411" cy="497"/>
              </a:xfrm>
            </p:grpSpPr>
            <p:sp>
              <p:nvSpPr>
                <p:cNvPr id="34978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9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0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2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3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4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5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6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8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34956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411" cy="497"/>
                <a:chOff x="1632" y="3360"/>
                <a:chExt cx="411" cy="497"/>
              </a:xfrm>
            </p:grpSpPr>
            <p:sp>
              <p:nvSpPr>
                <p:cNvPr id="34968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0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1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4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5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6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7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34957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411" cy="497"/>
                <a:chOff x="1632" y="2592"/>
                <a:chExt cx="411" cy="497"/>
              </a:xfrm>
            </p:grpSpPr>
            <p:sp>
              <p:nvSpPr>
                <p:cNvPr id="34958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59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0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1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2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3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4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5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6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6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1+3</a:t>
                  </a:r>
                </a:p>
              </p:txBody>
            </p:sp>
          </p:grpSp>
        </p:grpSp>
        <p:grpSp>
          <p:nvGrpSpPr>
            <p:cNvPr id="34951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4952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953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954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823" name="Group 63"/>
          <p:cNvGrpSpPr>
            <a:grpSpLocks/>
          </p:cNvGrpSpPr>
          <p:nvPr/>
        </p:nvGrpSpPr>
        <p:grpSpPr bwMode="auto">
          <a:xfrm>
            <a:off x="4267200" y="1752600"/>
            <a:ext cx="1455738" cy="1855788"/>
            <a:chOff x="2688" y="1104"/>
            <a:chExt cx="917" cy="1169"/>
          </a:xfrm>
        </p:grpSpPr>
        <p:grpSp>
          <p:nvGrpSpPr>
            <p:cNvPr id="34924" name="Group 64"/>
            <p:cNvGrpSpPr>
              <a:grpSpLocks/>
            </p:cNvGrpSpPr>
            <p:nvPr/>
          </p:nvGrpSpPr>
          <p:grpSpPr bwMode="auto">
            <a:xfrm>
              <a:off x="3168" y="1104"/>
              <a:ext cx="437" cy="1169"/>
              <a:chOff x="3168" y="1104"/>
              <a:chExt cx="437" cy="1169"/>
            </a:xfrm>
          </p:grpSpPr>
          <p:grpSp>
            <p:nvGrpSpPr>
              <p:cNvPr id="34928" name="Group 65"/>
              <p:cNvGrpSpPr>
                <a:grpSpLocks/>
              </p:cNvGrpSpPr>
              <p:nvPr/>
            </p:nvGrpSpPr>
            <p:grpSpPr bwMode="auto">
              <a:xfrm>
                <a:off x="3168" y="1104"/>
                <a:ext cx="437" cy="497"/>
                <a:chOff x="3168" y="1104"/>
                <a:chExt cx="437" cy="497"/>
              </a:xfrm>
            </p:grpSpPr>
            <p:sp>
              <p:nvSpPr>
                <p:cNvPr id="34940" name="Rectangle 6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Rectangle 72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35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3+3</a:t>
                  </a:r>
                </a:p>
              </p:txBody>
            </p:sp>
          </p:grpSp>
          <p:grpSp>
            <p:nvGrpSpPr>
              <p:cNvPr id="34929" name="Group 76"/>
              <p:cNvGrpSpPr>
                <a:grpSpLocks/>
              </p:cNvGrpSpPr>
              <p:nvPr/>
            </p:nvGrpSpPr>
            <p:grpSpPr bwMode="auto">
              <a:xfrm>
                <a:off x="3168" y="1776"/>
                <a:ext cx="437" cy="497"/>
                <a:chOff x="3168" y="1776"/>
                <a:chExt cx="437" cy="497"/>
              </a:xfrm>
            </p:grpSpPr>
            <p:sp>
              <p:nvSpPr>
                <p:cNvPr id="34930" name="Rectangle 77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Rectangle 81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Rectangle 85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16" y="2023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3+4</a:t>
                  </a:r>
                </a:p>
              </p:txBody>
            </p:sp>
          </p:grpSp>
        </p:grpSp>
        <p:grpSp>
          <p:nvGrpSpPr>
            <p:cNvPr id="34925" name="Group 87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34926" name="Line 88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927" name="Line 8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824" name="Group 112"/>
          <p:cNvGrpSpPr>
            <a:grpSpLocks/>
          </p:cNvGrpSpPr>
          <p:nvPr/>
        </p:nvGrpSpPr>
        <p:grpSpPr bwMode="auto">
          <a:xfrm>
            <a:off x="4267200" y="3733800"/>
            <a:ext cx="1468438" cy="1701800"/>
            <a:chOff x="2688" y="2352"/>
            <a:chExt cx="925" cy="1072"/>
          </a:xfrm>
        </p:grpSpPr>
        <p:grpSp>
          <p:nvGrpSpPr>
            <p:cNvPr id="34897" name="Group 113"/>
            <p:cNvGrpSpPr>
              <a:grpSpLocks/>
            </p:cNvGrpSpPr>
            <p:nvPr/>
          </p:nvGrpSpPr>
          <p:grpSpPr bwMode="auto">
            <a:xfrm>
              <a:off x="3168" y="2352"/>
              <a:ext cx="445" cy="1072"/>
              <a:chOff x="3168" y="2352"/>
              <a:chExt cx="445" cy="1072"/>
            </a:xfrm>
          </p:grpSpPr>
          <p:grpSp>
            <p:nvGrpSpPr>
              <p:cNvPr id="34901" name="Group 114"/>
              <p:cNvGrpSpPr>
                <a:grpSpLocks/>
              </p:cNvGrpSpPr>
              <p:nvPr/>
            </p:nvGrpSpPr>
            <p:grpSpPr bwMode="auto">
              <a:xfrm>
                <a:off x="3168" y="2928"/>
                <a:ext cx="445" cy="496"/>
                <a:chOff x="3168" y="2928"/>
                <a:chExt cx="445" cy="496"/>
              </a:xfrm>
            </p:grpSpPr>
            <p:sp>
              <p:nvSpPr>
                <p:cNvPr id="3491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Rectangle 117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Rectangle 118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" name="Rectangle 122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3+4</a:t>
                  </a:r>
                </a:p>
              </p:txBody>
            </p:sp>
          </p:grpSp>
          <p:grpSp>
            <p:nvGrpSpPr>
              <p:cNvPr id="34902" name="Group 124"/>
              <p:cNvGrpSpPr>
                <a:grpSpLocks/>
              </p:cNvGrpSpPr>
              <p:nvPr/>
            </p:nvGrpSpPr>
            <p:grpSpPr bwMode="auto">
              <a:xfrm>
                <a:off x="3168" y="2352"/>
                <a:ext cx="445" cy="864"/>
                <a:chOff x="3168" y="2352"/>
                <a:chExt cx="445" cy="864"/>
              </a:xfrm>
            </p:grpSpPr>
            <p:grpSp>
              <p:nvGrpSpPr>
                <p:cNvPr id="34903" name="Group 125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45" cy="496"/>
                  <a:chOff x="3168" y="2352"/>
                  <a:chExt cx="445" cy="496"/>
                </a:xfrm>
              </p:grpSpPr>
              <p:sp>
                <p:nvSpPr>
                  <p:cNvPr id="3490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6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8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0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1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3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4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3+2</a:t>
                    </a:r>
                  </a:p>
                </p:txBody>
              </p:sp>
            </p:grpSp>
            <p:sp>
              <p:nvSpPr>
                <p:cNvPr id="3490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98" name="Group 137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4899" name="Line 138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900" name="Line 139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825" name="Group 140"/>
          <p:cNvGrpSpPr>
            <a:grpSpLocks/>
          </p:cNvGrpSpPr>
          <p:nvPr/>
        </p:nvGrpSpPr>
        <p:grpSpPr bwMode="auto">
          <a:xfrm>
            <a:off x="5486400" y="3733800"/>
            <a:ext cx="1427163" cy="787400"/>
            <a:chOff x="3456" y="2352"/>
            <a:chExt cx="899" cy="496"/>
          </a:xfrm>
        </p:grpSpPr>
        <p:grpSp>
          <p:nvGrpSpPr>
            <p:cNvPr id="34885" name="Group 141"/>
            <p:cNvGrpSpPr>
              <a:grpSpLocks/>
            </p:cNvGrpSpPr>
            <p:nvPr/>
          </p:nvGrpSpPr>
          <p:grpSpPr bwMode="auto">
            <a:xfrm>
              <a:off x="3936" y="2352"/>
              <a:ext cx="419" cy="496"/>
              <a:chOff x="3936" y="2352"/>
              <a:chExt cx="419" cy="496"/>
            </a:xfrm>
          </p:grpSpPr>
          <p:sp>
            <p:nvSpPr>
              <p:cNvPr id="34887" name="Rectangle 14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8" name="Rectangle 143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9" name="Rectangle 144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0" name="Rectangle 145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1" name="Rectangle 146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2" name="Rectangle 147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3" name="Rectangle 14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4" name="Rectangle 149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5" name="Rectangle 150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6" name="Text Box 151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4+1</a:t>
                </a:r>
              </a:p>
            </p:txBody>
          </p:sp>
        </p:grpSp>
        <p:sp>
          <p:nvSpPr>
            <p:cNvPr id="34886" name="Line 152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26" name="Group 153"/>
          <p:cNvGrpSpPr>
            <a:grpSpLocks/>
          </p:cNvGrpSpPr>
          <p:nvPr/>
        </p:nvGrpSpPr>
        <p:grpSpPr bwMode="auto">
          <a:xfrm>
            <a:off x="6705600" y="3200400"/>
            <a:ext cx="1468438" cy="1854200"/>
            <a:chOff x="4224" y="2016"/>
            <a:chExt cx="925" cy="1168"/>
          </a:xfrm>
        </p:grpSpPr>
        <p:grpSp>
          <p:nvGrpSpPr>
            <p:cNvPr id="34869" name="Group 154"/>
            <p:cNvGrpSpPr>
              <a:grpSpLocks/>
            </p:cNvGrpSpPr>
            <p:nvPr/>
          </p:nvGrpSpPr>
          <p:grpSpPr bwMode="auto">
            <a:xfrm>
              <a:off x="4704" y="2016"/>
              <a:ext cx="445" cy="1168"/>
              <a:chOff x="4704" y="2016"/>
              <a:chExt cx="445" cy="1168"/>
            </a:xfrm>
          </p:grpSpPr>
          <p:grpSp>
            <p:nvGrpSpPr>
              <p:cNvPr id="34873" name="Group 155"/>
              <p:cNvGrpSpPr>
                <a:grpSpLocks/>
              </p:cNvGrpSpPr>
              <p:nvPr/>
            </p:nvGrpSpPr>
            <p:grpSpPr bwMode="auto">
              <a:xfrm>
                <a:off x="4704" y="2016"/>
                <a:ext cx="445" cy="496"/>
                <a:chOff x="4704" y="2016"/>
                <a:chExt cx="445" cy="496"/>
              </a:xfrm>
            </p:grpSpPr>
            <p:sp>
              <p:nvSpPr>
                <p:cNvPr id="34875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6" name="Rectangle 157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7" name="Rectangle 158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8" name="Rectangle 159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9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0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1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2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3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4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5+2</a:t>
                  </a:r>
                </a:p>
              </p:txBody>
            </p:sp>
          </p:grpSp>
          <p:sp>
            <p:nvSpPr>
              <p:cNvPr id="34874" name="Text Box 166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3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5+0</a:t>
                </a:r>
              </a:p>
            </p:txBody>
          </p:sp>
        </p:grpSp>
        <p:grpSp>
          <p:nvGrpSpPr>
            <p:cNvPr id="34870" name="Group 167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4871" name="Line 168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72" name="Line 169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827" name="Group 170"/>
          <p:cNvGrpSpPr>
            <a:grpSpLocks/>
          </p:cNvGrpSpPr>
          <p:nvPr/>
        </p:nvGrpSpPr>
        <p:grpSpPr bwMode="auto">
          <a:xfrm>
            <a:off x="3048000" y="2133600"/>
            <a:ext cx="1468438" cy="4002088"/>
            <a:chOff x="1920" y="1344"/>
            <a:chExt cx="925" cy="2521"/>
          </a:xfrm>
        </p:grpSpPr>
        <p:grpSp>
          <p:nvGrpSpPr>
            <p:cNvPr id="34829" name="Group 171"/>
            <p:cNvGrpSpPr>
              <a:grpSpLocks/>
            </p:cNvGrpSpPr>
            <p:nvPr/>
          </p:nvGrpSpPr>
          <p:grpSpPr bwMode="auto">
            <a:xfrm>
              <a:off x="2400" y="1344"/>
              <a:ext cx="445" cy="2521"/>
              <a:chOff x="2400" y="1344"/>
              <a:chExt cx="445" cy="2521"/>
            </a:xfrm>
          </p:grpSpPr>
          <p:grpSp>
            <p:nvGrpSpPr>
              <p:cNvPr id="34835" name="Group 172"/>
              <p:cNvGrpSpPr>
                <a:grpSpLocks/>
              </p:cNvGrpSpPr>
              <p:nvPr/>
            </p:nvGrpSpPr>
            <p:grpSpPr bwMode="auto">
              <a:xfrm>
                <a:off x="2400" y="1344"/>
                <a:ext cx="437" cy="497"/>
                <a:chOff x="2400" y="1344"/>
                <a:chExt cx="437" cy="497"/>
              </a:xfrm>
            </p:grpSpPr>
            <p:sp>
              <p:nvSpPr>
                <p:cNvPr id="34859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3" name="Rectangle 177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2+3</a:t>
                  </a:r>
                </a:p>
              </p:txBody>
            </p:sp>
          </p:grpSp>
          <p:grpSp>
            <p:nvGrpSpPr>
              <p:cNvPr id="34836" name="Group 183"/>
              <p:cNvGrpSpPr>
                <a:grpSpLocks/>
              </p:cNvGrpSpPr>
              <p:nvPr/>
            </p:nvGrpSpPr>
            <p:grpSpPr bwMode="auto">
              <a:xfrm>
                <a:off x="2400" y="2592"/>
                <a:ext cx="445" cy="1273"/>
                <a:chOff x="2400" y="2592"/>
                <a:chExt cx="445" cy="1273"/>
              </a:xfrm>
            </p:grpSpPr>
            <p:grpSp>
              <p:nvGrpSpPr>
                <p:cNvPr id="34837" name="Group 184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37" cy="505"/>
                  <a:chOff x="2400" y="3360"/>
                  <a:chExt cx="437" cy="505"/>
                </a:xfrm>
              </p:grpSpPr>
              <p:sp>
                <p:nvSpPr>
                  <p:cNvPr id="34849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0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1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7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8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2+4</a:t>
                    </a:r>
                  </a:p>
                </p:txBody>
              </p:sp>
            </p:grpSp>
            <p:grpSp>
              <p:nvGrpSpPr>
                <p:cNvPr id="34838" name="Group 195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45" cy="496"/>
                  <a:chOff x="2400" y="2592"/>
                  <a:chExt cx="445" cy="496"/>
                </a:xfrm>
              </p:grpSpPr>
              <p:sp>
                <p:nvSpPr>
                  <p:cNvPr id="34839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0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1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2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4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5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6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7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8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2+3</a:t>
                    </a:r>
                  </a:p>
                </p:txBody>
              </p:sp>
            </p:grpSp>
          </p:grpSp>
        </p:grpSp>
        <p:grpSp>
          <p:nvGrpSpPr>
            <p:cNvPr id="34830" name="Group 206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4831" name="Group 207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4833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34" name="Line 209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4832" name="Line 210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4828" name="Text Box 212"/>
          <p:cNvSpPr txBox="1">
            <a:spLocks noChangeArrowheads="1"/>
          </p:cNvSpPr>
          <p:nvPr/>
        </p:nvSpPr>
        <p:spPr bwMode="auto">
          <a:xfrm>
            <a:off x="228600" y="9144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21812-9E31-4BC9-8324-A443D6E910E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</a:t>
            </a:r>
          </a:p>
        </p:txBody>
      </p:sp>
      <p:grpSp>
        <p:nvGrpSpPr>
          <p:cNvPr id="35844" name="Group 40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5845" name="Group 37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35848" name="Group 19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35866" name="Rectangle 3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7" name="Line 5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68" name="Line 6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69" name="Line 7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0" name="Line 8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1" name="Line 9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2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3" name="Line 11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4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5" name="Line 13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6" name="Line 14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7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8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849" name="Rectangle 20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0" name="Rectangle 21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Rectangle 22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2" name="Rectangle 23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3" name="Rectangle 24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4" name="Rectangle 25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5" name="Rectangle 26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6" name="Rectangle 27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7" name="Rectangle 28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8" name="Rectangle 29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Rectangle 30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Rectangle 31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1" name="Rectangle 3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Rectangle 33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Rectangle 34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Rectangle 35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Rectangle 36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6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ADF9D-E856-4E19-9592-527E25C0D64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</a:t>
            </a:r>
          </a:p>
        </p:txBody>
      </p:sp>
      <p:grpSp>
        <p:nvGrpSpPr>
          <p:cNvPr id="36868" name="Group 8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6870" name="Group 3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36909" name="Group 4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36912" name="Group 5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3693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3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3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4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4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42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43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944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913" name="Rectangle 21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5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6" name="Rectangle 24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7" name="Rectangle 25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8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9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0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1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2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3" name="Rectangle 31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4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6" name="Rectangle 34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7" name="Rectangle 35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8" name="Rectangle 36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910" name="Rectangle 38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Rectangle 39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71" name="Text Box 40"/>
            <p:cNvSpPr txBox="1">
              <a:spLocks noChangeArrowheads="1"/>
            </p:cNvSpPr>
            <p:nvPr/>
          </p:nvSpPr>
          <p:spPr bwMode="auto">
            <a:xfrm>
              <a:off x="3120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6872" name="Text Box 41"/>
            <p:cNvSpPr txBox="1">
              <a:spLocks noChangeArrowheads="1"/>
            </p:cNvSpPr>
            <p:nvPr/>
          </p:nvSpPr>
          <p:spPr bwMode="auto">
            <a:xfrm>
              <a:off x="388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873" name="Text Box 42"/>
            <p:cNvSpPr txBox="1">
              <a:spLocks noChangeArrowheads="1"/>
            </p:cNvSpPr>
            <p:nvPr/>
          </p:nvSpPr>
          <p:spPr bwMode="auto">
            <a:xfrm>
              <a:off x="3504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874" name="Text Box 43"/>
            <p:cNvSpPr txBox="1">
              <a:spLocks noChangeArrowheads="1"/>
            </p:cNvSpPr>
            <p:nvPr/>
          </p:nvSpPr>
          <p:spPr bwMode="auto">
            <a:xfrm>
              <a:off x="2736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875" name="Text Box 44"/>
            <p:cNvSpPr txBox="1">
              <a:spLocks noChangeArrowheads="1"/>
            </p:cNvSpPr>
            <p:nvPr/>
          </p:nvSpPr>
          <p:spPr bwMode="auto">
            <a:xfrm>
              <a:off x="196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876" name="Text Box 45"/>
            <p:cNvSpPr txBox="1">
              <a:spLocks noChangeArrowheads="1"/>
            </p:cNvSpPr>
            <p:nvPr/>
          </p:nvSpPr>
          <p:spPr bwMode="auto">
            <a:xfrm>
              <a:off x="81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6877" name="Text Box 46"/>
            <p:cNvSpPr txBox="1">
              <a:spLocks noChangeArrowheads="1"/>
            </p:cNvSpPr>
            <p:nvPr/>
          </p:nvSpPr>
          <p:spPr bwMode="auto">
            <a:xfrm>
              <a:off x="120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6878" name="Text Box 47"/>
            <p:cNvSpPr txBox="1">
              <a:spLocks noChangeArrowheads="1"/>
            </p:cNvSpPr>
            <p:nvPr/>
          </p:nvSpPr>
          <p:spPr bwMode="auto">
            <a:xfrm>
              <a:off x="81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6879" name="Text Box 48"/>
            <p:cNvSpPr txBox="1">
              <a:spLocks noChangeArrowheads="1"/>
            </p:cNvSpPr>
            <p:nvPr/>
          </p:nvSpPr>
          <p:spPr bwMode="auto">
            <a:xfrm>
              <a:off x="2352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880" name="Text Box 49"/>
            <p:cNvSpPr txBox="1">
              <a:spLocks noChangeArrowheads="1"/>
            </p:cNvSpPr>
            <p:nvPr/>
          </p:nvSpPr>
          <p:spPr bwMode="auto">
            <a:xfrm>
              <a:off x="235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881" name="Text Box 50"/>
            <p:cNvSpPr txBox="1">
              <a:spLocks noChangeArrowheads="1"/>
            </p:cNvSpPr>
            <p:nvPr/>
          </p:nvSpPr>
          <p:spPr bwMode="auto">
            <a:xfrm>
              <a:off x="120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6882" name="Text Box 51"/>
            <p:cNvSpPr txBox="1">
              <a:spLocks noChangeArrowheads="1"/>
            </p:cNvSpPr>
            <p:nvPr/>
          </p:nvSpPr>
          <p:spPr bwMode="auto">
            <a:xfrm>
              <a:off x="158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6883" name="Text Box 52"/>
            <p:cNvSpPr txBox="1">
              <a:spLocks noChangeArrowheads="1"/>
            </p:cNvSpPr>
            <p:nvPr/>
          </p:nvSpPr>
          <p:spPr bwMode="auto">
            <a:xfrm>
              <a:off x="81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6884" name="Text Box 53"/>
            <p:cNvSpPr txBox="1">
              <a:spLocks noChangeArrowheads="1"/>
            </p:cNvSpPr>
            <p:nvPr/>
          </p:nvSpPr>
          <p:spPr bwMode="auto">
            <a:xfrm>
              <a:off x="81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6885" name="Text Box 54"/>
            <p:cNvSpPr txBox="1">
              <a:spLocks noChangeArrowheads="1"/>
            </p:cNvSpPr>
            <p:nvPr/>
          </p:nvSpPr>
          <p:spPr bwMode="auto">
            <a:xfrm>
              <a:off x="196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886" name="Text Box 55"/>
            <p:cNvSpPr txBox="1">
              <a:spLocks noChangeArrowheads="1"/>
            </p:cNvSpPr>
            <p:nvPr/>
          </p:nvSpPr>
          <p:spPr bwMode="auto">
            <a:xfrm>
              <a:off x="2352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887" name="Text Box 56"/>
            <p:cNvSpPr txBox="1">
              <a:spLocks noChangeArrowheads="1"/>
            </p:cNvSpPr>
            <p:nvPr/>
          </p:nvSpPr>
          <p:spPr bwMode="auto">
            <a:xfrm>
              <a:off x="81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6888" name="Text Box 57"/>
            <p:cNvSpPr txBox="1">
              <a:spLocks noChangeArrowheads="1"/>
            </p:cNvSpPr>
            <p:nvPr/>
          </p:nvSpPr>
          <p:spPr bwMode="auto">
            <a:xfrm>
              <a:off x="1200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6889" name="Text Box 58"/>
            <p:cNvSpPr txBox="1">
              <a:spLocks noChangeArrowheads="1"/>
            </p:cNvSpPr>
            <p:nvPr/>
          </p:nvSpPr>
          <p:spPr bwMode="auto">
            <a:xfrm>
              <a:off x="1968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890" name="Text Box 59"/>
            <p:cNvSpPr txBox="1">
              <a:spLocks noChangeArrowheads="1"/>
            </p:cNvSpPr>
            <p:nvPr/>
          </p:nvSpPr>
          <p:spPr bwMode="auto">
            <a:xfrm>
              <a:off x="1584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891" name="Text Box 62"/>
            <p:cNvSpPr txBox="1">
              <a:spLocks noChangeArrowheads="1"/>
            </p:cNvSpPr>
            <p:nvPr/>
          </p:nvSpPr>
          <p:spPr bwMode="auto">
            <a:xfrm>
              <a:off x="312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892" name="Text Box 63"/>
            <p:cNvSpPr txBox="1">
              <a:spLocks noChangeArrowheads="1"/>
            </p:cNvSpPr>
            <p:nvPr/>
          </p:nvSpPr>
          <p:spPr bwMode="auto">
            <a:xfrm>
              <a:off x="273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893" name="Text Box 67"/>
            <p:cNvSpPr txBox="1">
              <a:spLocks noChangeArrowheads="1"/>
            </p:cNvSpPr>
            <p:nvPr/>
          </p:nvSpPr>
          <p:spPr bwMode="auto">
            <a:xfrm>
              <a:off x="350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894" name="Text Box 68"/>
            <p:cNvSpPr txBox="1">
              <a:spLocks noChangeArrowheads="1"/>
            </p:cNvSpPr>
            <p:nvPr/>
          </p:nvSpPr>
          <p:spPr bwMode="auto">
            <a:xfrm>
              <a:off x="273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895" name="Text Box 69"/>
            <p:cNvSpPr txBox="1">
              <a:spLocks noChangeArrowheads="1"/>
            </p:cNvSpPr>
            <p:nvPr/>
          </p:nvSpPr>
          <p:spPr bwMode="auto">
            <a:xfrm>
              <a:off x="158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6896" name="Text Box 70"/>
            <p:cNvSpPr txBox="1">
              <a:spLocks noChangeArrowheads="1"/>
            </p:cNvSpPr>
            <p:nvPr/>
          </p:nvSpPr>
          <p:spPr bwMode="auto">
            <a:xfrm>
              <a:off x="196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897" name="Text Box 71"/>
            <p:cNvSpPr txBox="1">
              <a:spLocks noChangeArrowheads="1"/>
            </p:cNvSpPr>
            <p:nvPr/>
          </p:nvSpPr>
          <p:spPr bwMode="auto">
            <a:xfrm>
              <a:off x="312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898" name="Text Box 72"/>
            <p:cNvSpPr txBox="1">
              <a:spLocks noChangeArrowheads="1"/>
            </p:cNvSpPr>
            <p:nvPr/>
          </p:nvSpPr>
          <p:spPr bwMode="auto">
            <a:xfrm>
              <a:off x="235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899" name="Text Box 73"/>
            <p:cNvSpPr txBox="1">
              <a:spLocks noChangeArrowheads="1"/>
            </p:cNvSpPr>
            <p:nvPr/>
          </p:nvSpPr>
          <p:spPr bwMode="auto">
            <a:xfrm>
              <a:off x="388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900" name="Text Box 74"/>
            <p:cNvSpPr txBox="1">
              <a:spLocks noChangeArrowheads="1"/>
            </p:cNvSpPr>
            <p:nvPr/>
          </p:nvSpPr>
          <p:spPr bwMode="auto">
            <a:xfrm>
              <a:off x="350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901" name="Text Box 75"/>
            <p:cNvSpPr txBox="1">
              <a:spLocks noChangeArrowheads="1"/>
            </p:cNvSpPr>
            <p:nvPr/>
          </p:nvSpPr>
          <p:spPr bwMode="auto">
            <a:xfrm>
              <a:off x="427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902" name="Text Box 76"/>
            <p:cNvSpPr txBox="1">
              <a:spLocks noChangeArrowheads="1"/>
            </p:cNvSpPr>
            <p:nvPr/>
          </p:nvSpPr>
          <p:spPr bwMode="auto">
            <a:xfrm>
              <a:off x="427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903" name="Text Box 77"/>
            <p:cNvSpPr txBox="1">
              <a:spLocks noChangeArrowheads="1"/>
            </p:cNvSpPr>
            <p:nvPr/>
          </p:nvSpPr>
          <p:spPr bwMode="auto">
            <a:xfrm>
              <a:off x="388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904" name="Text Box 78"/>
            <p:cNvSpPr txBox="1">
              <a:spLocks noChangeArrowheads="1"/>
            </p:cNvSpPr>
            <p:nvPr/>
          </p:nvSpPr>
          <p:spPr bwMode="auto">
            <a:xfrm>
              <a:off x="465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6905" name="Text Box 79"/>
            <p:cNvSpPr txBox="1">
              <a:spLocks noChangeArrowheads="1"/>
            </p:cNvSpPr>
            <p:nvPr/>
          </p:nvSpPr>
          <p:spPr bwMode="auto">
            <a:xfrm>
              <a:off x="465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906" name="Text Box 80"/>
            <p:cNvSpPr txBox="1">
              <a:spLocks noChangeArrowheads="1"/>
            </p:cNvSpPr>
            <p:nvPr/>
          </p:nvSpPr>
          <p:spPr bwMode="auto">
            <a:xfrm>
              <a:off x="465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6907" name="Text Box 81"/>
            <p:cNvSpPr txBox="1">
              <a:spLocks noChangeArrowheads="1"/>
            </p:cNvSpPr>
            <p:nvPr/>
          </p:nvSpPr>
          <p:spPr bwMode="auto">
            <a:xfrm>
              <a:off x="465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6908" name="Text Box 82"/>
            <p:cNvSpPr txBox="1">
              <a:spLocks noChangeArrowheads="1"/>
            </p:cNvSpPr>
            <p:nvPr/>
          </p:nvSpPr>
          <p:spPr bwMode="auto">
            <a:xfrm>
              <a:off x="465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36869" name="Text Box 83"/>
          <p:cNvSpPr txBox="1">
            <a:spLocks noChangeArrowheads="1"/>
          </p:cNvSpPr>
          <p:nvPr/>
        </p:nvSpPr>
        <p:spPr bwMode="auto">
          <a:xfrm>
            <a:off x="762000" y="1765300"/>
            <a:ext cx="8066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h(N), with h(N) = Manhattan distance to the goal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(not A*)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2BAF7-87B1-4CF2-A465-3C110E2EC12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77589" name="Rectangle 85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0" name="Rectangle 8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2" name="Rectangle 88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3" name="Rectangle 89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4267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5486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6" name="Rectangle 92"/>
          <p:cNvSpPr>
            <a:spLocks noChangeArrowheads="1"/>
          </p:cNvSpPr>
          <p:nvPr/>
        </p:nvSpPr>
        <p:spPr bwMode="auto">
          <a:xfrm>
            <a:off x="6096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7" name="Rectangle 93"/>
          <p:cNvSpPr>
            <a:spLocks noChangeArrowheads="1"/>
          </p:cNvSpPr>
          <p:nvPr/>
        </p:nvSpPr>
        <p:spPr bwMode="auto">
          <a:xfrm>
            <a:off x="4876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8" name="Rectangle 94"/>
          <p:cNvSpPr>
            <a:spLocks noChangeArrowheads="1"/>
          </p:cNvSpPr>
          <p:nvPr/>
        </p:nvSpPr>
        <p:spPr bwMode="auto">
          <a:xfrm>
            <a:off x="6705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9" name="Rectangle 95"/>
          <p:cNvSpPr>
            <a:spLocks noChangeArrowheads="1"/>
          </p:cNvSpPr>
          <p:nvPr/>
        </p:nvSpPr>
        <p:spPr bwMode="auto">
          <a:xfrm>
            <a:off x="7315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0" name="Rectangle 96"/>
          <p:cNvSpPr>
            <a:spLocks noChangeArrowheads="1"/>
          </p:cNvSpPr>
          <p:nvPr/>
        </p:nvSpPr>
        <p:spPr bwMode="auto">
          <a:xfrm>
            <a:off x="7315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1" name="Rectangle 97"/>
          <p:cNvSpPr>
            <a:spLocks noChangeArrowheads="1"/>
          </p:cNvSpPr>
          <p:nvPr/>
        </p:nvSpPr>
        <p:spPr bwMode="auto">
          <a:xfrm>
            <a:off x="7315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2" name="Rectangle 98"/>
          <p:cNvSpPr>
            <a:spLocks noChangeArrowheads="1"/>
          </p:cNvSpPr>
          <p:nvPr/>
        </p:nvSpPr>
        <p:spPr bwMode="auto">
          <a:xfrm>
            <a:off x="7315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3" name="Rectangle 99"/>
          <p:cNvSpPr>
            <a:spLocks noChangeArrowheads="1"/>
          </p:cNvSpPr>
          <p:nvPr/>
        </p:nvSpPr>
        <p:spPr bwMode="auto">
          <a:xfrm>
            <a:off x="7315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4" name="Rectangle 100"/>
          <p:cNvSpPr>
            <a:spLocks noChangeArrowheads="1"/>
          </p:cNvSpPr>
          <p:nvPr/>
        </p:nvSpPr>
        <p:spPr bwMode="auto">
          <a:xfrm>
            <a:off x="6705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5" name="Rectangle 101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6" name="Rectangle 102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7" name="Rectangle 103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8" name="Rectangle 104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9" name="Rectangle 105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10" name="Rectangle 106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1219200" y="2743200"/>
            <a:ext cx="1828800" cy="3048000"/>
            <a:chOff x="768" y="1728"/>
            <a:chExt cx="1152" cy="1920"/>
          </a:xfrm>
        </p:grpSpPr>
        <p:sp>
          <p:nvSpPr>
            <p:cNvPr id="37999" name="Rectangle 118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0" name="Rectangle 107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1219200" y="3352800"/>
            <a:ext cx="1219200" cy="2438400"/>
            <a:chOff x="768" y="2112"/>
            <a:chExt cx="768" cy="1536"/>
          </a:xfrm>
        </p:grpSpPr>
        <p:sp>
          <p:nvSpPr>
            <p:cNvPr id="37997" name="Rectangle 108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8" name="Rectangle 109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37994" name="Rectangle 115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5" name="Rectangle 110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6" name="Rectangle 79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</a:t>
            </a:r>
          </a:p>
        </p:txBody>
      </p:sp>
      <p:grpSp>
        <p:nvGrpSpPr>
          <p:cNvPr id="37916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7958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37961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37979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80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1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2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3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4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5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6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7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8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9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9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9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9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9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7962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3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4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5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6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7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8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9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0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1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2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3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4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5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6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7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8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59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0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17" name="Text Box 40"/>
          <p:cNvSpPr txBox="1">
            <a:spLocks noChangeArrowheads="1"/>
          </p:cNvSpPr>
          <p:nvPr/>
        </p:nvSpPr>
        <p:spPr bwMode="auto">
          <a:xfrm>
            <a:off x="49530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37918" name="Text Box 41"/>
          <p:cNvSpPr txBox="1">
            <a:spLocks noChangeArrowheads="1"/>
          </p:cNvSpPr>
          <p:nvPr/>
        </p:nvSpPr>
        <p:spPr bwMode="auto">
          <a:xfrm>
            <a:off x="61722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7919" name="Text Box 42"/>
          <p:cNvSpPr txBox="1">
            <a:spLocks noChangeArrowheads="1"/>
          </p:cNvSpPr>
          <p:nvPr/>
        </p:nvSpPr>
        <p:spPr bwMode="auto">
          <a:xfrm>
            <a:off x="5562600" y="40513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37920" name="Text Box 43"/>
          <p:cNvSpPr txBox="1">
            <a:spLocks noChangeArrowheads="1"/>
          </p:cNvSpPr>
          <p:nvPr/>
        </p:nvSpPr>
        <p:spPr bwMode="auto">
          <a:xfrm>
            <a:off x="4343400" y="40513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37921" name="Text Box 44"/>
          <p:cNvSpPr txBox="1">
            <a:spLocks noChangeArrowheads="1"/>
          </p:cNvSpPr>
          <p:nvPr/>
        </p:nvSpPr>
        <p:spPr bwMode="auto">
          <a:xfrm>
            <a:off x="31242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22" name="Text Box 45"/>
          <p:cNvSpPr txBox="1">
            <a:spLocks noChangeArrowheads="1"/>
          </p:cNvSpPr>
          <p:nvPr/>
        </p:nvSpPr>
        <p:spPr bwMode="auto">
          <a:xfrm>
            <a:off x="12954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37923" name="Text Box 46"/>
          <p:cNvSpPr txBox="1">
            <a:spLocks noChangeArrowheads="1"/>
          </p:cNvSpPr>
          <p:nvPr/>
        </p:nvSpPr>
        <p:spPr bwMode="auto">
          <a:xfrm>
            <a:off x="19050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7924" name="Text Box 47"/>
          <p:cNvSpPr txBox="1">
            <a:spLocks noChangeArrowheads="1"/>
          </p:cNvSpPr>
          <p:nvPr/>
        </p:nvSpPr>
        <p:spPr bwMode="auto">
          <a:xfrm>
            <a:off x="1295400" y="4660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7925" name="Text Box 48"/>
          <p:cNvSpPr txBox="1">
            <a:spLocks noChangeArrowheads="1"/>
          </p:cNvSpPr>
          <p:nvPr/>
        </p:nvSpPr>
        <p:spPr bwMode="auto">
          <a:xfrm>
            <a:off x="37338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7926" name="Text Box 49"/>
          <p:cNvSpPr txBox="1">
            <a:spLocks noChangeArrowheads="1"/>
          </p:cNvSpPr>
          <p:nvPr/>
        </p:nvSpPr>
        <p:spPr bwMode="auto">
          <a:xfrm>
            <a:off x="37338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7927" name="Text Box 50"/>
          <p:cNvSpPr txBox="1">
            <a:spLocks noChangeArrowheads="1"/>
          </p:cNvSpPr>
          <p:nvPr/>
        </p:nvSpPr>
        <p:spPr bwMode="auto">
          <a:xfrm>
            <a:off x="19050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7928" name="Text Box 51"/>
          <p:cNvSpPr txBox="1">
            <a:spLocks noChangeArrowheads="1"/>
          </p:cNvSpPr>
          <p:nvPr/>
        </p:nvSpPr>
        <p:spPr bwMode="auto">
          <a:xfrm>
            <a:off x="25146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7929" name="Text Box 52"/>
          <p:cNvSpPr txBox="1">
            <a:spLocks noChangeArrowheads="1"/>
          </p:cNvSpPr>
          <p:nvPr/>
        </p:nvSpPr>
        <p:spPr bwMode="auto">
          <a:xfrm>
            <a:off x="12954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7930" name="Text Box 53"/>
          <p:cNvSpPr txBox="1">
            <a:spLocks noChangeArrowheads="1"/>
          </p:cNvSpPr>
          <p:nvPr/>
        </p:nvSpPr>
        <p:spPr bwMode="auto">
          <a:xfrm>
            <a:off x="12954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7931" name="Text Box 54"/>
          <p:cNvSpPr txBox="1">
            <a:spLocks noChangeArrowheads="1"/>
          </p:cNvSpPr>
          <p:nvPr/>
        </p:nvSpPr>
        <p:spPr bwMode="auto">
          <a:xfrm>
            <a:off x="31242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7932" name="Text Box 55"/>
          <p:cNvSpPr txBox="1">
            <a:spLocks noChangeArrowheads="1"/>
          </p:cNvSpPr>
          <p:nvPr/>
        </p:nvSpPr>
        <p:spPr bwMode="auto">
          <a:xfrm>
            <a:off x="37338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7933" name="Text Box 56"/>
          <p:cNvSpPr txBox="1">
            <a:spLocks noChangeArrowheads="1"/>
          </p:cNvSpPr>
          <p:nvPr/>
        </p:nvSpPr>
        <p:spPr bwMode="auto">
          <a:xfrm>
            <a:off x="12954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37934" name="Text Box 57"/>
          <p:cNvSpPr txBox="1">
            <a:spLocks noChangeArrowheads="1"/>
          </p:cNvSpPr>
          <p:nvPr/>
        </p:nvSpPr>
        <p:spPr bwMode="auto">
          <a:xfrm>
            <a:off x="1905000" y="4660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7935" name="Text Box 58"/>
          <p:cNvSpPr txBox="1">
            <a:spLocks noChangeArrowheads="1"/>
          </p:cNvSpPr>
          <p:nvPr/>
        </p:nvSpPr>
        <p:spPr bwMode="auto">
          <a:xfrm>
            <a:off x="31242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7936" name="Text Box 59"/>
          <p:cNvSpPr txBox="1">
            <a:spLocks noChangeArrowheads="1"/>
          </p:cNvSpPr>
          <p:nvPr/>
        </p:nvSpPr>
        <p:spPr bwMode="auto">
          <a:xfrm>
            <a:off x="25146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37" name="Text Box 60"/>
          <p:cNvSpPr txBox="1">
            <a:spLocks noChangeArrowheads="1"/>
          </p:cNvSpPr>
          <p:nvPr/>
        </p:nvSpPr>
        <p:spPr bwMode="auto">
          <a:xfrm>
            <a:off x="49530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7938" name="Text Box 61"/>
          <p:cNvSpPr txBox="1">
            <a:spLocks noChangeArrowheads="1"/>
          </p:cNvSpPr>
          <p:nvPr/>
        </p:nvSpPr>
        <p:spPr bwMode="auto">
          <a:xfrm>
            <a:off x="43434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7939" name="Text Box 62"/>
          <p:cNvSpPr txBox="1">
            <a:spLocks noChangeArrowheads="1"/>
          </p:cNvSpPr>
          <p:nvPr/>
        </p:nvSpPr>
        <p:spPr bwMode="auto">
          <a:xfrm>
            <a:off x="55626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7940" name="Text Box 63"/>
          <p:cNvSpPr txBox="1">
            <a:spLocks noChangeArrowheads="1"/>
          </p:cNvSpPr>
          <p:nvPr/>
        </p:nvSpPr>
        <p:spPr bwMode="auto">
          <a:xfrm>
            <a:off x="43434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7941" name="Text Box 64"/>
          <p:cNvSpPr txBox="1">
            <a:spLocks noChangeArrowheads="1"/>
          </p:cNvSpPr>
          <p:nvPr/>
        </p:nvSpPr>
        <p:spPr bwMode="auto">
          <a:xfrm>
            <a:off x="25146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7942" name="Text Box 65"/>
          <p:cNvSpPr txBox="1">
            <a:spLocks noChangeArrowheads="1"/>
          </p:cNvSpPr>
          <p:nvPr/>
        </p:nvSpPr>
        <p:spPr bwMode="auto">
          <a:xfrm>
            <a:off x="31242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43" name="Text Box 66"/>
          <p:cNvSpPr txBox="1">
            <a:spLocks noChangeArrowheads="1"/>
          </p:cNvSpPr>
          <p:nvPr/>
        </p:nvSpPr>
        <p:spPr bwMode="auto">
          <a:xfrm>
            <a:off x="49530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7944" name="Text Box 67"/>
          <p:cNvSpPr txBox="1">
            <a:spLocks noChangeArrowheads="1"/>
          </p:cNvSpPr>
          <p:nvPr/>
        </p:nvSpPr>
        <p:spPr bwMode="auto">
          <a:xfrm>
            <a:off x="37338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7945" name="Text Box 68"/>
          <p:cNvSpPr txBox="1">
            <a:spLocks noChangeArrowheads="1"/>
          </p:cNvSpPr>
          <p:nvPr/>
        </p:nvSpPr>
        <p:spPr bwMode="auto">
          <a:xfrm>
            <a:off x="61722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7946" name="Text Box 69"/>
          <p:cNvSpPr txBox="1">
            <a:spLocks noChangeArrowheads="1"/>
          </p:cNvSpPr>
          <p:nvPr/>
        </p:nvSpPr>
        <p:spPr bwMode="auto">
          <a:xfrm>
            <a:off x="55626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7947" name="Text Box 70"/>
          <p:cNvSpPr txBox="1">
            <a:spLocks noChangeArrowheads="1"/>
          </p:cNvSpPr>
          <p:nvPr/>
        </p:nvSpPr>
        <p:spPr bwMode="auto">
          <a:xfrm>
            <a:off x="67818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48" name="Text Box 71"/>
          <p:cNvSpPr txBox="1">
            <a:spLocks noChangeArrowheads="1"/>
          </p:cNvSpPr>
          <p:nvPr/>
        </p:nvSpPr>
        <p:spPr bwMode="auto">
          <a:xfrm>
            <a:off x="67818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49" name="Text Box 72"/>
          <p:cNvSpPr txBox="1">
            <a:spLocks noChangeArrowheads="1"/>
          </p:cNvSpPr>
          <p:nvPr/>
        </p:nvSpPr>
        <p:spPr bwMode="auto">
          <a:xfrm>
            <a:off x="61722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7950" name="Text Box 73"/>
          <p:cNvSpPr txBox="1">
            <a:spLocks noChangeArrowheads="1"/>
          </p:cNvSpPr>
          <p:nvPr/>
        </p:nvSpPr>
        <p:spPr bwMode="auto">
          <a:xfrm>
            <a:off x="73914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7951" name="Text Box 74"/>
          <p:cNvSpPr txBox="1">
            <a:spLocks noChangeArrowheads="1"/>
          </p:cNvSpPr>
          <p:nvPr/>
        </p:nvSpPr>
        <p:spPr bwMode="auto">
          <a:xfrm>
            <a:off x="73914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52" name="Text Box 75"/>
          <p:cNvSpPr txBox="1">
            <a:spLocks noChangeArrowheads="1"/>
          </p:cNvSpPr>
          <p:nvPr/>
        </p:nvSpPr>
        <p:spPr bwMode="auto">
          <a:xfrm>
            <a:off x="73914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7953" name="Text Box 76"/>
          <p:cNvSpPr txBox="1">
            <a:spLocks noChangeArrowheads="1"/>
          </p:cNvSpPr>
          <p:nvPr/>
        </p:nvSpPr>
        <p:spPr bwMode="auto">
          <a:xfrm>
            <a:off x="73914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7954" name="Text Box 77"/>
          <p:cNvSpPr txBox="1">
            <a:spLocks noChangeArrowheads="1"/>
          </p:cNvSpPr>
          <p:nvPr/>
        </p:nvSpPr>
        <p:spPr bwMode="auto">
          <a:xfrm>
            <a:off x="7391400" y="4660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7955" name="Text Box 78"/>
          <p:cNvSpPr txBox="1">
            <a:spLocks noChangeArrowheads="1"/>
          </p:cNvSpPr>
          <p:nvPr/>
        </p:nvSpPr>
        <p:spPr bwMode="auto">
          <a:xfrm>
            <a:off x="762000" y="1765300"/>
            <a:ext cx="8066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h(N), with h(N) = Manhattan distance to the goal</a:t>
            </a:r>
          </a:p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(not A*)</a:t>
            </a:r>
          </a:p>
        </p:txBody>
      </p:sp>
      <p:sp>
        <p:nvSpPr>
          <p:cNvPr id="37956" name="Rectangle 87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277588" name="Rectangle 84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89" grpId="0" animBg="1"/>
      <p:bldP spid="277590" grpId="0" animBg="1"/>
      <p:bldP spid="277592" grpId="0" animBg="1"/>
      <p:bldP spid="277593" grpId="0" animBg="1"/>
      <p:bldP spid="277594" grpId="0" animBg="1"/>
      <p:bldP spid="277595" grpId="0" animBg="1"/>
      <p:bldP spid="277596" grpId="0" animBg="1"/>
      <p:bldP spid="277597" grpId="0" animBg="1"/>
      <p:bldP spid="277598" grpId="0" animBg="1"/>
      <p:bldP spid="277599" grpId="0" animBg="1"/>
      <p:bldP spid="277600" grpId="0" animBg="1"/>
      <p:bldP spid="277601" grpId="0" animBg="1"/>
      <p:bldP spid="277602" grpId="0" animBg="1"/>
      <p:bldP spid="277603" grpId="0" animBg="1"/>
      <p:bldP spid="277604" grpId="0" animBg="1"/>
      <p:bldP spid="277605" grpId="0" animBg="1"/>
      <p:bldP spid="277606" grpId="0" animBg="1"/>
      <p:bldP spid="277607" grpId="0" animBg="1"/>
      <p:bldP spid="277608" grpId="0" animBg="1"/>
      <p:bldP spid="277609" grpId="0" animBg="1"/>
      <p:bldP spid="277610" grpId="0" animBg="1"/>
      <p:bldP spid="27758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CC275-1C68-479E-9A0C-2831F237469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</a:t>
            </a:r>
          </a:p>
        </p:txBody>
      </p:sp>
      <p:sp>
        <p:nvSpPr>
          <p:cNvPr id="38916" name="Text Box 104"/>
          <p:cNvSpPr txBox="1">
            <a:spLocks noChangeArrowheads="1"/>
          </p:cNvSpPr>
          <p:nvPr/>
        </p:nvSpPr>
        <p:spPr bwMode="auto">
          <a:xfrm>
            <a:off x="762000" y="1765300"/>
            <a:ext cx="8262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g(N)+h(N), with h(N) = Manhattan distance to goal</a:t>
            </a:r>
          </a:p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(A*)</a:t>
            </a:r>
          </a:p>
        </p:txBody>
      </p:sp>
      <p:grpSp>
        <p:nvGrpSpPr>
          <p:cNvPr id="38917" name="Group 107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8989" name="Group 108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39028" name="Group 109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39031" name="Group 110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39049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05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3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5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60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61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62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063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032" name="Rectangle 126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4" name="Rectangle 128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0" name="Rectangle 134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1" name="Rectangle 135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2" name="Rectangle 13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3" name="Rectangle 137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4" name="Rectangle 138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6" name="Rectangle 140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48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9" name="Rectangle 143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0" name="Rectangle 144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90" name="Text Box 145"/>
            <p:cNvSpPr txBox="1">
              <a:spLocks noChangeArrowheads="1"/>
            </p:cNvSpPr>
            <p:nvPr/>
          </p:nvSpPr>
          <p:spPr bwMode="auto">
            <a:xfrm>
              <a:off x="3120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8991" name="Text Box 146"/>
            <p:cNvSpPr txBox="1">
              <a:spLocks noChangeArrowheads="1"/>
            </p:cNvSpPr>
            <p:nvPr/>
          </p:nvSpPr>
          <p:spPr bwMode="auto">
            <a:xfrm>
              <a:off x="388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992" name="Text Box 147"/>
            <p:cNvSpPr txBox="1">
              <a:spLocks noChangeArrowheads="1"/>
            </p:cNvSpPr>
            <p:nvPr/>
          </p:nvSpPr>
          <p:spPr bwMode="auto">
            <a:xfrm>
              <a:off x="3504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8993" name="Text Box 148"/>
            <p:cNvSpPr txBox="1">
              <a:spLocks noChangeArrowheads="1"/>
            </p:cNvSpPr>
            <p:nvPr/>
          </p:nvSpPr>
          <p:spPr bwMode="auto">
            <a:xfrm>
              <a:off x="2736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8994" name="Text Box 149"/>
            <p:cNvSpPr txBox="1">
              <a:spLocks noChangeArrowheads="1"/>
            </p:cNvSpPr>
            <p:nvPr/>
          </p:nvSpPr>
          <p:spPr bwMode="auto">
            <a:xfrm>
              <a:off x="196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995" name="Text Box 150"/>
            <p:cNvSpPr txBox="1">
              <a:spLocks noChangeArrowheads="1"/>
            </p:cNvSpPr>
            <p:nvPr/>
          </p:nvSpPr>
          <p:spPr bwMode="auto">
            <a:xfrm>
              <a:off x="81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8996" name="Text Box 151"/>
            <p:cNvSpPr txBox="1">
              <a:spLocks noChangeArrowheads="1"/>
            </p:cNvSpPr>
            <p:nvPr/>
          </p:nvSpPr>
          <p:spPr bwMode="auto">
            <a:xfrm>
              <a:off x="120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997" name="Text Box 152"/>
            <p:cNvSpPr txBox="1">
              <a:spLocks noChangeArrowheads="1"/>
            </p:cNvSpPr>
            <p:nvPr/>
          </p:nvSpPr>
          <p:spPr bwMode="auto">
            <a:xfrm>
              <a:off x="81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998" name="Text Box 153"/>
            <p:cNvSpPr txBox="1">
              <a:spLocks noChangeArrowheads="1"/>
            </p:cNvSpPr>
            <p:nvPr/>
          </p:nvSpPr>
          <p:spPr bwMode="auto">
            <a:xfrm>
              <a:off x="2352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999" name="Text Box 154"/>
            <p:cNvSpPr txBox="1">
              <a:spLocks noChangeArrowheads="1"/>
            </p:cNvSpPr>
            <p:nvPr/>
          </p:nvSpPr>
          <p:spPr bwMode="auto">
            <a:xfrm>
              <a:off x="235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00" name="Text Box 155"/>
            <p:cNvSpPr txBox="1">
              <a:spLocks noChangeArrowheads="1"/>
            </p:cNvSpPr>
            <p:nvPr/>
          </p:nvSpPr>
          <p:spPr bwMode="auto">
            <a:xfrm>
              <a:off x="120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001" name="Text Box 156"/>
            <p:cNvSpPr txBox="1">
              <a:spLocks noChangeArrowheads="1"/>
            </p:cNvSpPr>
            <p:nvPr/>
          </p:nvSpPr>
          <p:spPr bwMode="auto">
            <a:xfrm>
              <a:off x="158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002" name="Text Box 157"/>
            <p:cNvSpPr txBox="1">
              <a:spLocks noChangeArrowheads="1"/>
            </p:cNvSpPr>
            <p:nvPr/>
          </p:nvSpPr>
          <p:spPr bwMode="auto">
            <a:xfrm>
              <a:off x="81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003" name="Text Box 158"/>
            <p:cNvSpPr txBox="1">
              <a:spLocks noChangeArrowheads="1"/>
            </p:cNvSpPr>
            <p:nvPr/>
          </p:nvSpPr>
          <p:spPr bwMode="auto">
            <a:xfrm>
              <a:off x="81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004" name="Text Box 159"/>
            <p:cNvSpPr txBox="1">
              <a:spLocks noChangeArrowheads="1"/>
            </p:cNvSpPr>
            <p:nvPr/>
          </p:nvSpPr>
          <p:spPr bwMode="auto">
            <a:xfrm>
              <a:off x="196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005" name="Text Box 160"/>
            <p:cNvSpPr txBox="1">
              <a:spLocks noChangeArrowheads="1"/>
            </p:cNvSpPr>
            <p:nvPr/>
          </p:nvSpPr>
          <p:spPr bwMode="auto">
            <a:xfrm>
              <a:off x="2352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006" name="Text Box 161"/>
            <p:cNvSpPr txBox="1">
              <a:spLocks noChangeArrowheads="1"/>
            </p:cNvSpPr>
            <p:nvPr/>
          </p:nvSpPr>
          <p:spPr bwMode="auto">
            <a:xfrm>
              <a:off x="81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007" name="Text Box 162"/>
            <p:cNvSpPr txBox="1">
              <a:spLocks noChangeArrowheads="1"/>
            </p:cNvSpPr>
            <p:nvPr/>
          </p:nvSpPr>
          <p:spPr bwMode="auto">
            <a:xfrm>
              <a:off x="1200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008" name="Text Box 163"/>
            <p:cNvSpPr txBox="1">
              <a:spLocks noChangeArrowheads="1"/>
            </p:cNvSpPr>
            <p:nvPr/>
          </p:nvSpPr>
          <p:spPr bwMode="auto">
            <a:xfrm>
              <a:off x="1968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09" name="Text Box 164"/>
            <p:cNvSpPr txBox="1">
              <a:spLocks noChangeArrowheads="1"/>
            </p:cNvSpPr>
            <p:nvPr/>
          </p:nvSpPr>
          <p:spPr bwMode="auto">
            <a:xfrm>
              <a:off x="1584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010" name="Text Box 165"/>
            <p:cNvSpPr txBox="1">
              <a:spLocks noChangeArrowheads="1"/>
            </p:cNvSpPr>
            <p:nvPr/>
          </p:nvSpPr>
          <p:spPr bwMode="auto">
            <a:xfrm>
              <a:off x="312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011" name="Text Box 166"/>
            <p:cNvSpPr txBox="1">
              <a:spLocks noChangeArrowheads="1"/>
            </p:cNvSpPr>
            <p:nvPr/>
          </p:nvSpPr>
          <p:spPr bwMode="auto">
            <a:xfrm>
              <a:off x="273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012" name="Text Box 167"/>
            <p:cNvSpPr txBox="1">
              <a:spLocks noChangeArrowheads="1"/>
            </p:cNvSpPr>
            <p:nvPr/>
          </p:nvSpPr>
          <p:spPr bwMode="auto">
            <a:xfrm>
              <a:off x="350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013" name="Text Box 168"/>
            <p:cNvSpPr txBox="1">
              <a:spLocks noChangeArrowheads="1"/>
            </p:cNvSpPr>
            <p:nvPr/>
          </p:nvSpPr>
          <p:spPr bwMode="auto">
            <a:xfrm>
              <a:off x="273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014" name="Text Box 169"/>
            <p:cNvSpPr txBox="1">
              <a:spLocks noChangeArrowheads="1"/>
            </p:cNvSpPr>
            <p:nvPr/>
          </p:nvSpPr>
          <p:spPr bwMode="auto">
            <a:xfrm>
              <a:off x="158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015" name="Text Box 170"/>
            <p:cNvSpPr txBox="1">
              <a:spLocks noChangeArrowheads="1"/>
            </p:cNvSpPr>
            <p:nvPr/>
          </p:nvSpPr>
          <p:spPr bwMode="auto">
            <a:xfrm>
              <a:off x="196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016" name="Text Box 171"/>
            <p:cNvSpPr txBox="1">
              <a:spLocks noChangeArrowheads="1"/>
            </p:cNvSpPr>
            <p:nvPr/>
          </p:nvSpPr>
          <p:spPr bwMode="auto">
            <a:xfrm>
              <a:off x="312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017" name="Text Box 172"/>
            <p:cNvSpPr txBox="1">
              <a:spLocks noChangeArrowheads="1"/>
            </p:cNvSpPr>
            <p:nvPr/>
          </p:nvSpPr>
          <p:spPr bwMode="auto">
            <a:xfrm>
              <a:off x="235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18" name="Text Box 173"/>
            <p:cNvSpPr txBox="1">
              <a:spLocks noChangeArrowheads="1"/>
            </p:cNvSpPr>
            <p:nvPr/>
          </p:nvSpPr>
          <p:spPr bwMode="auto">
            <a:xfrm>
              <a:off x="388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19" name="Text Box 174"/>
            <p:cNvSpPr txBox="1">
              <a:spLocks noChangeArrowheads="1"/>
            </p:cNvSpPr>
            <p:nvPr/>
          </p:nvSpPr>
          <p:spPr bwMode="auto">
            <a:xfrm>
              <a:off x="350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020" name="Text Box 175"/>
            <p:cNvSpPr txBox="1">
              <a:spLocks noChangeArrowheads="1"/>
            </p:cNvSpPr>
            <p:nvPr/>
          </p:nvSpPr>
          <p:spPr bwMode="auto">
            <a:xfrm>
              <a:off x="427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021" name="Text Box 176"/>
            <p:cNvSpPr txBox="1">
              <a:spLocks noChangeArrowheads="1"/>
            </p:cNvSpPr>
            <p:nvPr/>
          </p:nvSpPr>
          <p:spPr bwMode="auto">
            <a:xfrm>
              <a:off x="427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022" name="Text Box 177"/>
            <p:cNvSpPr txBox="1">
              <a:spLocks noChangeArrowheads="1"/>
            </p:cNvSpPr>
            <p:nvPr/>
          </p:nvSpPr>
          <p:spPr bwMode="auto">
            <a:xfrm>
              <a:off x="388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23" name="Text Box 178"/>
            <p:cNvSpPr txBox="1">
              <a:spLocks noChangeArrowheads="1"/>
            </p:cNvSpPr>
            <p:nvPr/>
          </p:nvSpPr>
          <p:spPr bwMode="auto">
            <a:xfrm>
              <a:off x="465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024" name="Text Box 179"/>
            <p:cNvSpPr txBox="1">
              <a:spLocks noChangeArrowheads="1"/>
            </p:cNvSpPr>
            <p:nvPr/>
          </p:nvSpPr>
          <p:spPr bwMode="auto">
            <a:xfrm>
              <a:off x="465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025" name="Text Box 180"/>
            <p:cNvSpPr txBox="1">
              <a:spLocks noChangeArrowheads="1"/>
            </p:cNvSpPr>
            <p:nvPr/>
          </p:nvSpPr>
          <p:spPr bwMode="auto">
            <a:xfrm>
              <a:off x="465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026" name="Text Box 181"/>
            <p:cNvSpPr txBox="1">
              <a:spLocks noChangeArrowheads="1"/>
            </p:cNvSpPr>
            <p:nvPr/>
          </p:nvSpPr>
          <p:spPr bwMode="auto">
            <a:xfrm>
              <a:off x="465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027" name="Text Box 182"/>
            <p:cNvSpPr txBox="1">
              <a:spLocks noChangeArrowheads="1"/>
            </p:cNvSpPr>
            <p:nvPr/>
          </p:nvSpPr>
          <p:spPr bwMode="auto">
            <a:xfrm>
              <a:off x="465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278633" name="Rectangle 105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7+0</a:t>
            </a:r>
          </a:p>
        </p:txBody>
      </p:sp>
      <p:grpSp>
        <p:nvGrpSpPr>
          <p:cNvPr id="6" name="Group 187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38985" name="Rectangle 183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  <p:sp>
          <p:nvSpPr>
            <p:cNvPr id="38986" name="Rectangle 184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  <p:sp>
          <p:nvSpPr>
            <p:cNvPr id="38987" name="Rectangle 185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8+1</a:t>
              </a:r>
            </a:p>
          </p:txBody>
        </p:sp>
        <p:sp>
          <p:nvSpPr>
            <p:cNvPr id="38988" name="Rectangle 186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7+0</a:t>
              </a:r>
            </a:p>
          </p:txBody>
        </p:sp>
      </p:grp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219200" y="3352800"/>
            <a:ext cx="609600" cy="1219200"/>
            <a:chOff x="192" y="1920"/>
            <a:chExt cx="384" cy="768"/>
          </a:xfrm>
        </p:grpSpPr>
        <p:sp>
          <p:nvSpPr>
            <p:cNvPr id="38983" name="Rectangle 188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8984" name="Rectangle 190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</p:grpSp>
      <p:grpSp>
        <p:nvGrpSpPr>
          <p:cNvPr id="8" name="Group 194"/>
          <p:cNvGrpSpPr>
            <a:grpSpLocks/>
          </p:cNvGrpSpPr>
          <p:nvPr/>
        </p:nvGrpSpPr>
        <p:grpSpPr bwMode="auto">
          <a:xfrm>
            <a:off x="1828800" y="4572000"/>
            <a:ext cx="609600" cy="1219200"/>
            <a:chOff x="240" y="3312"/>
            <a:chExt cx="384" cy="768"/>
          </a:xfrm>
        </p:grpSpPr>
        <p:sp>
          <p:nvSpPr>
            <p:cNvPr id="38981" name="Rectangle 18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8982" name="Rectangle 192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</p:grpSp>
      <p:sp>
        <p:nvSpPr>
          <p:cNvPr id="278723" name="Rectangle 195"/>
          <p:cNvSpPr>
            <a:spLocks noChangeArrowheads="1"/>
          </p:cNvSpPr>
          <p:nvPr/>
        </p:nvSpPr>
        <p:spPr bwMode="auto">
          <a:xfrm>
            <a:off x="1219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8+1</a:t>
            </a:r>
          </a:p>
        </p:txBody>
      </p:sp>
      <p:grpSp>
        <p:nvGrpSpPr>
          <p:cNvPr id="9" name="Group 197"/>
          <p:cNvGrpSpPr>
            <a:grpSpLocks/>
          </p:cNvGrpSpPr>
          <p:nvPr/>
        </p:nvGrpSpPr>
        <p:grpSpPr bwMode="auto">
          <a:xfrm>
            <a:off x="1219200" y="2743200"/>
            <a:ext cx="609600" cy="1219200"/>
            <a:chOff x="144" y="2496"/>
            <a:chExt cx="384" cy="768"/>
          </a:xfrm>
        </p:grpSpPr>
        <p:sp>
          <p:nvSpPr>
            <p:cNvPr id="38979" name="Rectangle 193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8980" name="Rectangle 196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8+3</a:t>
              </a:r>
            </a:p>
          </p:txBody>
        </p:sp>
      </p:grpSp>
      <p:grpSp>
        <p:nvGrpSpPr>
          <p:cNvPr id="10" name="Group 200"/>
          <p:cNvGrpSpPr>
            <a:grpSpLocks/>
          </p:cNvGrpSpPr>
          <p:nvPr/>
        </p:nvGrpSpPr>
        <p:grpSpPr bwMode="auto">
          <a:xfrm>
            <a:off x="1828800" y="5181600"/>
            <a:ext cx="1219200" cy="609600"/>
            <a:chOff x="1392" y="3792"/>
            <a:chExt cx="768" cy="384"/>
          </a:xfrm>
        </p:grpSpPr>
        <p:sp>
          <p:nvSpPr>
            <p:cNvPr id="38977" name="Rectangle 198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8978" name="Rectangle 199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6+3</a:t>
              </a:r>
            </a:p>
          </p:txBody>
        </p:sp>
      </p:grpSp>
      <p:grpSp>
        <p:nvGrpSpPr>
          <p:cNvPr id="11" name="Group 210"/>
          <p:cNvGrpSpPr>
            <a:grpSpLocks/>
          </p:cNvGrpSpPr>
          <p:nvPr/>
        </p:nvGrpSpPr>
        <p:grpSpPr bwMode="auto">
          <a:xfrm>
            <a:off x="2438400" y="5181600"/>
            <a:ext cx="1219200" cy="609600"/>
            <a:chOff x="1392" y="3792"/>
            <a:chExt cx="768" cy="384"/>
          </a:xfrm>
        </p:grpSpPr>
        <p:sp>
          <p:nvSpPr>
            <p:cNvPr id="38975" name="Rectangle 203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6+3</a:t>
              </a:r>
            </a:p>
          </p:txBody>
        </p:sp>
        <p:sp>
          <p:nvSpPr>
            <p:cNvPr id="38976" name="Rectangle 204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5+4</a:t>
              </a:r>
            </a:p>
          </p:txBody>
        </p:sp>
      </p:grpSp>
      <p:grpSp>
        <p:nvGrpSpPr>
          <p:cNvPr id="12" name="Group 216"/>
          <p:cNvGrpSpPr>
            <a:grpSpLocks/>
          </p:cNvGrpSpPr>
          <p:nvPr/>
        </p:nvGrpSpPr>
        <p:grpSpPr bwMode="auto">
          <a:xfrm>
            <a:off x="3048000" y="5181600"/>
            <a:ext cx="1219200" cy="609600"/>
            <a:chOff x="4176" y="3744"/>
            <a:chExt cx="768" cy="384"/>
          </a:xfrm>
        </p:grpSpPr>
        <p:sp>
          <p:nvSpPr>
            <p:cNvPr id="38973" name="Rectangle 217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5+4</a:t>
              </a:r>
            </a:p>
          </p:txBody>
        </p:sp>
        <p:sp>
          <p:nvSpPr>
            <p:cNvPr id="38974" name="Rectangle 218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4+5</a:t>
              </a:r>
            </a:p>
          </p:txBody>
        </p:sp>
      </p:grpSp>
      <p:grpSp>
        <p:nvGrpSpPr>
          <p:cNvPr id="13" name="Group 212"/>
          <p:cNvGrpSpPr>
            <a:grpSpLocks/>
          </p:cNvGrpSpPr>
          <p:nvPr/>
        </p:nvGrpSpPr>
        <p:grpSpPr bwMode="auto">
          <a:xfrm>
            <a:off x="3657600" y="5181600"/>
            <a:ext cx="1219200" cy="609600"/>
            <a:chOff x="4176" y="3744"/>
            <a:chExt cx="768" cy="384"/>
          </a:xfrm>
        </p:grpSpPr>
        <p:sp>
          <p:nvSpPr>
            <p:cNvPr id="38971" name="Rectangle 2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4+5</a:t>
              </a:r>
            </a:p>
          </p:txBody>
        </p:sp>
        <p:sp>
          <p:nvSpPr>
            <p:cNvPr id="38972" name="Rectangle 2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3+6</a:t>
              </a:r>
            </a:p>
          </p:txBody>
        </p:sp>
      </p:grpSp>
      <p:grpSp>
        <p:nvGrpSpPr>
          <p:cNvPr id="14" name="Group 219"/>
          <p:cNvGrpSpPr>
            <a:grpSpLocks/>
          </p:cNvGrpSpPr>
          <p:nvPr/>
        </p:nvGrpSpPr>
        <p:grpSpPr bwMode="auto">
          <a:xfrm>
            <a:off x="4267200" y="5181600"/>
            <a:ext cx="1219200" cy="609600"/>
            <a:chOff x="4176" y="3744"/>
            <a:chExt cx="768" cy="384"/>
          </a:xfrm>
        </p:grpSpPr>
        <p:sp>
          <p:nvSpPr>
            <p:cNvPr id="38969" name="Rectangle 220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3+6</a:t>
              </a:r>
            </a:p>
          </p:txBody>
        </p:sp>
        <p:sp>
          <p:nvSpPr>
            <p:cNvPr id="38970" name="Rectangle 221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2+7</a:t>
              </a:r>
            </a:p>
          </p:txBody>
        </p:sp>
      </p:grp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1219200" y="2743200"/>
            <a:ext cx="1219200" cy="609600"/>
            <a:chOff x="4176" y="3744"/>
            <a:chExt cx="768" cy="384"/>
          </a:xfrm>
        </p:grpSpPr>
        <p:sp>
          <p:nvSpPr>
            <p:cNvPr id="38967" name="Rectangle 2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8+3</a:t>
              </a:r>
            </a:p>
          </p:txBody>
        </p:sp>
        <p:sp>
          <p:nvSpPr>
            <p:cNvPr id="38968" name="Rectangle 2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7+4</a:t>
              </a:r>
            </a:p>
          </p:txBody>
        </p:sp>
      </p:grpSp>
      <p:grpSp>
        <p:nvGrpSpPr>
          <p:cNvPr id="16" name="Group 225"/>
          <p:cNvGrpSpPr>
            <a:grpSpLocks/>
          </p:cNvGrpSpPr>
          <p:nvPr/>
        </p:nvGrpSpPr>
        <p:grpSpPr bwMode="auto">
          <a:xfrm>
            <a:off x="1828800" y="2743200"/>
            <a:ext cx="1219200" cy="609600"/>
            <a:chOff x="4176" y="3744"/>
            <a:chExt cx="768" cy="384"/>
          </a:xfrm>
        </p:grpSpPr>
        <p:sp>
          <p:nvSpPr>
            <p:cNvPr id="38965" name="Rectangle 22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7+4</a:t>
              </a:r>
            </a:p>
          </p:txBody>
        </p:sp>
        <p:sp>
          <p:nvSpPr>
            <p:cNvPr id="38966" name="Rectangle 22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6+5</a:t>
              </a:r>
            </a:p>
          </p:txBody>
        </p:sp>
      </p:grpSp>
      <p:grpSp>
        <p:nvGrpSpPr>
          <p:cNvPr id="17" name="Group 234"/>
          <p:cNvGrpSpPr>
            <a:grpSpLocks/>
          </p:cNvGrpSpPr>
          <p:nvPr/>
        </p:nvGrpSpPr>
        <p:grpSpPr bwMode="auto">
          <a:xfrm>
            <a:off x="2438400" y="2743200"/>
            <a:ext cx="1219200" cy="1219200"/>
            <a:chOff x="3552" y="240"/>
            <a:chExt cx="768" cy="768"/>
          </a:xfrm>
        </p:grpSpPr>
        <p:sp>
          <p:nvSpPr>
            <p:cNvPr id="38961" name="Rectangle 205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5+6</a:t>
              </a:r>
            </a:p>
          </p:txBody>
        </p:sp>
        <p:grpSp>
          <p:nvGrpSpPr>
            <p:cNvPr id="38962" name="Group 228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38963" name="Rectangle 229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6+3</a:t>
                </a:r>
              </a:p>
            </p:txBody>
          </p:sp>
          <p:sp>
            <p:nvSpPr>
              <p:cNvPr id="38964" name="Rectangle 230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5+6</a:t>
                </a:r>
              </a:p>
            </p:txBody>
          </p:sp>
        </p:grpSp>
      </p:grpSp>
      <p:grpSp>
        <p:nvGrpSpPr>
          <p:cNvPr id="19" name="Group 213"/>
          <p:cNvGrpSpPr>
            <a:grpSpLocks/>
          </p:cNvGrpSpPr>
          <p:nvPr/>
        </p:nvGrpSpPr>
        <p:grpSpPr bwMode="auto">
          <a:xfrm>
            <a:off x="4876800" y="5181600"/>
            <a:ext cx="1219200" cy="609600"/>
            <a:chOff x="4176" y="3744"/>
            <a:chExt cx="768" cy="384"/>
          </a:xfrm>
        </p:grpSpPr>
        <p:sp>
          <p:nvSpPr>
            <p:cNvPr id="38959" name="Rectangle 214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2+7</a:t>
              </a:r>
            </a:p>
          </p:txBody>
        </p:sp>
        <p:sp>
          <p:nvSpPr>
            <p:cNvPr id="38960" name="Rectangle 215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</p:grp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3048000" y="2743200"/>
            <a:ext cx="1219200" cy="1219200"/>
            <a:chOff x="3552" y="240"/>
            <a:chExt cx="768" cy="768"/>
          </a:xfrm>
        </p:grpSpPr>
        <p:sp>
          <p:nvSpPr>
            <p:cNvPr id="38955" name="Rectangle 239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4+7</a:t>
              </a:r>
            </a:p>
          </p:txBody>
        </p:sp>
        <p:grpSp>
          <p:nvGrpSpPr>
            <p:cNvPr id="38956" name="Group 240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38957" name="Rectangle 241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5+6</a:t>
                </a:r>
              </a:p>
            </p:txBody>
          </p:sp>
          <p:sp>
            <p:nvSpPr>
              <p:cNvPr id="38958" name="Rectangle 242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4+7</a:t>
                </a:r>
              </a:p>
            </p:txBody>
          </p:sp>
        </p:grpSp>
      </p:grpSp>
      <p:grpSp>
        <p:nvGrpSpPr>
          <p:cNvPr id="22" name="Group 243"/>
          <p:cNvGrpSpPr>
            <a:grpSpLocks/>
          </p:cNvGrpSpPr>
          <p:nvPr/>
        </p:nvGrpSpPr>
        <p:grpSpPr bwMode="auto">
          <a:xfrm>
            <a:off x="3657600" y="2743200"/>
            <a:ext cx="1219200" cy="1219200"/>
            <a:chOff x="3552" y="240"/>
            <a:chExt cx="768" cy="768"/>
          </a:xfrm>
        </p:grpSpPr>
        <p:sp>
          <p:nvSpPr>
            <p:cNvPr id="38951" name="Rectangle 244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  <p:grpSp>
          <p:nvGrpSpPr>
            <p:cNvPr id="38952" name="Group 245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38953" name="Rectangle 246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4+7</a:t>
                </a:r>
              </a:p>
            </p:txBody>
          </p:sp>
          <p:sp>
            <p:nvSpPr>
              <p:cNvPr id="38954" name="Rectangle 247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3+8</a:t>
                </a:r>
              </a:p>
            </p:txBody>
          </p:sp>
        </p:grpSp>
      </p:grpSp>
      <p:grpSp>
        <p:nvGrpSpPr>
          <p:cNvPr id="24" name="Group 249"/>
          <p:cNvGrpSpPr>
            <a:grpSpLocks/>
          </p:cNvGrpSpPr>
          <p:nvPr/>
        </p:nvGrpSpPr>
        <p:grpSpPr bwMode="auto">
          <a:xfrm>
            <a:off x="4267200" y="2743200"/>
            <a:ext cx="1219200" cy="609600"/>
            <a:chOff x="240" y="3696"/>
            <a:chExt cx="768" cy="384"/>
          </a:xfrm>
        </p:grpSpPr>
        <p:sp>
          <p:nvSpPr>
            <p:cNvPr id="38949" name="Rectangle 201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  <p:sp>
          <p:nvSpPr>
            <p:cNvPr id="38950" name="Rectangle 202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</p:grpSp>
      <p:grpSp>
        <p:nvGrpSpPr>
          <p:cNvPr id="25" name="Group 250"/>
          <p:cNvGrpSpPr>
            <a:grpSpLocks/>
          </p:cNvGrpSpPr>
          <p:nvPr/>
        </p:nvGrpSpPr>
        <p:grpSpPr bwMode="auto">
          <a:xfrm>
            <a:off x="4876800" y="2743200"/>
            <a:ext cx="1219200" cy="609600"/>
            <a:chOff x="240" y="3696"/>
            <a:chExt cx="768" cy="384"/>
          </a:xfrm>
        </p:grpSpPr>
        <p:sp>
          <p:nvSpPr>
            <p:cNvPr id="38947" name="Rectangle 251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  <p:sp>
          <p:nvSpPr>
            <p:cNvPr id="38948" name="Rectangle 252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mic Sans MS" pitchFamily="66" charset="0"/>
                </a:rPr>
                <a:t>3+10</a:t>
              </a:r>
            </a:p>
          </p:txBody>
        </p:sp>
      </p:grpSp>
      <p:grpSp>
        <p:nvGrpSpPr>
          <p:cNvPr id="26" name="Group 253"/>
          <p:cNvGrpSpPr>
            <a:grpSpLocks/>
          </p:cNvGrpSpPr>
          <p:nvPr/>
        </p:nvGrpSpPr>
        <p:grpSpPr bwMode="auto">
          <a:xfrm>
            <a:off x="3657600" y="3352800"/>
            <a:ext cx="609600" cy="1219200"/>
            <a:chOff x="4416" y="192"/>
            <a:chExt cx="384" cy="768"/>
          </a:xfrm>
        </p:grpSpPr>
        <p:sp>
          <p:nvSpPr>
            <p:cNvPr id="38945" name="Rectangle 235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  <p:sp>
          <p:nvSpPr>
            <p:cNvPr id="38946" name="Rectangle 237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</p:grpSp>
      <p:grpSp>
        <p:nvGrpSpPr>
          <p:cNvPr id="27" name="Group 231"/>
          <p:cNvGrpSpPr>
            <a:grpSpLocks/>
          </p:cNvGrpSpPr>
          <p:nvPr/>
        </p:nvGrpSpPr>
        <p:grpSpPr bwMode="auto">
          <a:xfrm>
            <a:off x="3657600" y="3962400"/>
            <a:ext cx="1219200" cy="609600"/>
            <a:chOff x="4176" y="3744"/>
            <a:chExt cx="768" cy="384"/>
          </a:xfrm>
        </p:grpSpPr>
        <p:sp>
          <p:nvSpPr>
            <p:cNvPr id="38943" name="Rectangle 23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  <p:sp>
          <p:nvSpPr>
            <p:cNvPr id="38944" name="Rectangle 23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mic Sans MS" pitchFamily="66" charset="0"/>
                </a:rPr>
                <a:t>1+10</a:t>
              </a:r>
            </a:p>
          </p:txBody>
        </p:sp>
      </p:grpSp>
      <p:grpSp>
        <p:nvGrpSpPr>
          <p:cNvPr id="28" name="Group 254"/>
          <p:cNvGrpSpPr>
            <a:grpSpLocks/>
          </p:cNvGrpSpPr>
          <p:nvPr/>
        </p:nvGrpSpPr>
        <p:grpSpPr bwMode="auto">
          <a:xfrm>
            <a:off x="4267200" y="3962400"/>
            <a:ext cx="1219200" cy="609600"/>
            <a:chOff x="4176" y="3744"/>
            <a:chExt cx="768" cy="384"/>
          </a:xfrm>
        </p:grpSpPr>
        <p:sp>
          <p:nvSpPr>
            <p:cNvPr id="38941" name="Rectangle 25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mic Sans MS" pitchFamily="66" charset="0"/>
                </a:rPr>
                <a:t>1+10</a:t>
              </a:r>
            </a:p>
          </p:txBody>
        </p:sp>
        <p:sp>
          <p:nvSpPr>
            <p:cNvPr id="38942" name="Rectangle 25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mic Sans MS" pitchFamily="66" charset="0"/>
                </a:rPr>
                <a:t>0+11</a:t>
              </a:r>
            </a:p>
          </p:txBody>
        </p:sp>
      </p:grpSp>
      <p:sp>
        <p:nvSpPr>
          <p:cNvPr id="278786" name="Rectangle 258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mic Sans MS" pitchFamily="66" charset="0"/>
              </a:rPr>
              <a:t>0+11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3" grpId="0" animBg="1" autoUpdateAnimBg="0"/>
      <p:bldP spid="278723" grpId="0" animBg="1" autoUpdateAnimBg="0"/>
      <p:bldP spid="2787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A517B-76EB-4C21-8C38-501AEEB2043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Best-First Search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32004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7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  <a:sym typeface="Wingdings" pitchFamily="2" charset="2"/>
              </a:rPr>
              <a:t>An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evaluation function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 f maps each </a:t>
            </a:r>
            <a:r>
              <a:rPr lang="en-US" smtClean="0">
                <a:latin typeface="Comic Sans MS" pitchFamily="66" charset="0"/>
              </a:rPr>
              <a:t>node N of the search tree 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to a real number </a:t>
            </a:r>
            <a:br>
              <a:rPr lang="en-US" smtClean="0">
                <a:latin typeface="Comic Sans MS" pitchFamily="66" charset="0"/>
                <a:sym typeface="Wingdings" pitchFamily="2" charset="2"/>
              </a:rPr>
            </a:br>
            <a:r>
              <a:rPr lang="en-US" smtClean="0">
                <a:latin typeface="Comic Sans MS" pitchFamily="66" charset="0"/>
                <a:sym typeface="Wingdings" pitchFamily="2" charset="2"/>
              </a:rPr>
              <a:t>f(N)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 0 </a:t>
            </a:r>
            <a:br>
              <a:rPr lang="en-US" smtClean="0">
                <a:latin typeface="Comic Sans MS" pitchFamily="66" charset="0"/>
                <a:sym typeface="Symbol" pitchFamily="18" charset="2"/>
              </a:rPr>
            </a:br>
            <a:endParaRPr lang="en-US" sz="1000" smtClean="0">
              <a:solidFill>
                <a:srgbClr val="4D4D4D"/>
              </a:solidFill>
              <a:latin typeface="Comic Sans MS" pitchFamily="66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Best-first search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mtClean="0">
                <a:latin typeface="Comic Sans MS" pitchFamily="66" charset="0"/>
              </a:rPr>
              <a:t>sorts the FRINGE in increasing f</a:t>
            </a:r>
            <a:r>
              <a:rPr lang="en-US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br>
              <a:rPr lang="en-US" smtClean="0">
                <a:solidFill>
                  <a:srgbClr val="CC6600"/>
                </a:solidFill>
                <a:latin typeface="Comic Sans MS" pitchFamily="66" charset="0"/>
              </a:rPr>
            </a:br>
            <a:endParaRPr lang="en-US" sz="2400" smtClean="0">
              <a:solidFill>
                <a:srgbClr val="4D4D4D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4D627-C503-4251-967C-590F8534C21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A* Search</a:t>
            </a:r>
            <a:endParaRPr lang="en-US" sz="36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525963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mtClean="0">
                <a:latin typeface="Comic Sans MS" pitchFamily="66" charset="0"/>
              </a:rPr>
              <a:t>f(N) = g(N) + h(N), where:</a:t>
            </a:r>
          </a:p>
          <a:p>
            <a:pPr marL="1036638" lvl="2" indent="-457200" eaLnBrk="1" hangingPunct="1">
              <a:buClr>
                <a:srgbClr val="0033CC"/>
              </a:buClr>
            </a:pPr>
            <a:r>
              <a:rPr lang="en-US" smtClean="0">
                <a:latin typeface="Comic Sans MS" pitchFamily="66" charset="0"/>
              </a:rPr>
              <a:t>g(N) = cost of best path found so far to N</a:t>
            </a:r>
          </a:p>
          <a:p>
            <a:pPr marL="1036638" lvl="2" indent="-457200" eaLnBrk="1" hangingPunct="1">
              <a:buClr>
                <a:srgbClr val="0033CC"/>
              </a:buClr>
            </a:pPr>
            <a:r>
              <a:rPr lang="en-US" smtClean="0">
                <a:latin typeface="Comic Sans MS" pitchFamily="66" charset="0"/>
              </a:rPr>
              <a:t>h(N) = </a:t>
            </a: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admissible</a:t>
            </a:r>
            <a:r>
              <a:rPr lang="en-US" smtClean="0">
                <a:latin typeface="Comic Sans MS" pitchFamily="66" charset="0"/>
              </a:rPr>
              <a:t> heuristic function</a:t>
            </a:r>
            <a:br>
              <a:rPr lang="en-US" smtClean="0">
                <a:latin typeface="Comic Sans MS" pitchFamily="66" charset="0"/>
              </a:rPr>
            </a:br>
            <a:endParaRPr lang="en-US" sz="10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mtClean="0">
                <a:latin typeface="Comic Sans MS" pitchFamily="66" charset="0"/>
              </a:rPr>
              <a:t>for all arcs: c</a:t>
            </a:r>
            <a:r>
              <a:rPr lang="en-US" sz="2800" smtClean="0">
                <a:latin typeface="Comic Sans MS" pitchFamily="66" charset="0"/>
              </a:rPr>
              <a:t>(N,N’)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 </a:t>
            </a:r>
            <a:r>
              <a:rPr lang="en-US" b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smtClean="0">
                <a:latin typeface="Symbol" pitchFamily="18" charset="2"/>
              </a:rPr>
              <a:t>&gt; 0</a:t>
            </a:r>
            <a:br>
              <a:rPr lang="en-US" sz="2800" smtClean="0">
                <a:latin typeface="Symbol" pitchFamily="18" charset="2"/>
              </a:rPr>
            </a:br>
            <a:endParaRPr lang="en-US" sz="1600" smtClean="0">
              <a:latin typeface="Symbol" pitchFamily="18" charset="2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SEARCH#2 algorithm is used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B</a:t>
            </a:r>
            <a:r>
              <a:rPr lang="en-US" smtClean="0">
                <a:latin typeface="Comic Sans MS" pitchFamily="66" charset="0"/>
              </a:rPr>
              <a:t>est-first search is then called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A*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F72AFC-1C70-4CE0-A92E-1E94EAEA906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Result #1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A* is </a:t>
            </a:r>
            <a:r>
              <a:rPr lang="en-US" sz="3600" smtClean="0">
                <a:solidFill>
                  <a:srgbClr val="990033"/>
                </a:solidFill>
                <a:latin typeface="Comic Sans MS" pitchFamily="66" charset="0"/>
              </a:rPr>
              <a:t>complete</a:t>
            </a:r>
            <a:r>
              <a:rPr lang="en-US" sz="3600" smtClean="0">
                <a:latin typeface="Comic Sans MS" pitchFamily="66" charset="0"/>
              </a:rPr>
              <a:t> and </a:t>
            </a:r>
            <a:r>
              <a:rPr lang="en-US" sz="3600" smtClean="0">
                <a:solidFill>
                  <a:srgbClr val="990033"/>
                </a:solidFill>
                <a:latin typeface="Comic Sans MS" pitchFamily="66" charset="0"/>
              </a:rPr>
              <a:t>optimal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990033"/>
                </a:solidFill>
                <a:latin typeface="Comic Sans MS" pitchFamily="66" charset="0"/>
              </a:rPr>
              <a:t>	</a:t>
            </a:r>
            <a:endParaRPr lang="en-US" sz="1200" smtClean="0">
              <a:solidFill>
                <a:schemeClr val="bg2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mtClean="0">
                <a:solidFill>
                  <a:srgbClr val="5F5F5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[This result holds if nodes revisiting states are not discarded]</a:t>
            </a:r>
            <a:endParaRPr lang="en-US" sz="4000" smtClean="0">
              <a:solidFill>
                <a:srgbClr val="5F5F5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C3CBFE-B4FB-47A7-A1CD-1462419A384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Best-First Search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It exploits </a:t>
            </a:r>
            <a:r>
              <a:rPr lang="en-US" smtClean="0">
                <a:solidFill>
                  <a:srgbClr val="0033CC"/>
                </a:solidFill>
                <a:latin typeface="Comic Sans MS" pitchFamily="66" charset="0"/>
              </a:rPr>
              <a:t>state description</a:t>
            </a:r>
            <a:r>
              <a:rPr lang="en-US" smtClean="0">
                <a:latin typeface="Comic Sans MS" pitchFamily="66" charset="0"/>
              </a:rPr>
              <a:t> to estimate how “good” each search node is</a:t>
            </a:r>
          </a:p>
          <a:p>
            <a:pPr eaLnBrk="1" hangingPunct="1">
              <a:lnSpc>
                <a:spcPct val="95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7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  <a:sym typeface="Wingdings" pitchFamily="2" charset="2"/>
              </a:rPr>
              <a:t>An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evaluation function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 f maps each </a:t>
            </a:r>
            <a:r>
              <a:rPr lang="en-US" smtClean="0">
                <a:latin typeface="Comic Sans MS" pitchFamily="66" charset="0"/>
              </a:rPr>
              <a:t>node N of the search tree 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to a real number </a:t>
            </a:r>
            <a:br>
              <a:rPr lang="en-US" smtClean="0">
                <a:latin typeface="Comic Sans MS" pitchFamily="66" charset="0"/>
                <a:sym typeface="Wingdings" pitchFamily="2" charset="2"/>
              </a:rPr>
            </a:br>
            <a:r>
              <a:rPr lang="en-US" smtClean="0">
                <a:latin typeface="Comic Sans MS" pitchFamily="66" charset="0"/>
                <a:sym typeface="Wingdings" pitchFamily="2" charset="2"/>
              </a:rPr>
              <a:t>f(N)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 0 </a:t>
            </a:r>
            <a:br>
              <a:rPr lang="en-US" smtClean="0">
                <a:latin typeface="Comic Sans MS" pitchFamily="66" charset="0"/>
                <a:sym typeface="Symbol" pitchFamily="18" charset="2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  <a:sym typeface="Wingdings" pitchFamily="2" charset="2"/>
              </a:rPr>
              <a:t>[Traditionally, f(N) is an estimated cost; so, the smaller f(N), the more promising N]</a:t>
            </a:r>
            <a:br>
              <a:rPr lang="en-US" sz="2400" smtClean="0">
                <a:solidFill>
                  <a:srgbClr val="4D4D4D"/>
                </a:solidFill>
                <a:latin typeface="Comic Sans MS" pitchFamily="66" charset="0"/>
                <a:sym typeface="Wingdings" pitchFamily="2" charset="2"/>
              </a:rPr>
            </a:br>
            <a:endParaRPr lang="en-US" sz="1000" smtClean="0">
              <a:solidFill>
                <a:srgbClr val="4D4D4D"/>
              </a:solidFill>
              <a:latin typeface="Comic Sans MS" pitchFamily="66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Best-first search</a:t>
            </a:r>
            <a:r>
              <a:rPr lang="en-US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mtClean="0">
                <a:latin typeface="Comic Sans MS" pitchFamily="66" charset="0"/>
              </a:rPr>
              <a:t>sorts the FRINGE in increasing f</a:t>
            </a:r>
            <a:r>
              <a:rPr lang="en-US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br>
              <a:rPr lang="en-US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4D4D4D"/>
                </a:solidFill>
                <a:latin typeface="Comic Sans MS" pitchFamily="66" charset="0"/>
              </a:rPr>
              <a:t>[Arbitrary order is assumed among nodes with equal f]</a:t>
            </a:r>
            <a:endParaRPr lang="en-US" sz="2400" smtClean="0">
              <a:solidFill>
                <a:srgbClr val="4D4D4D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0245" name="Freeform 6"/>
          <p:cNvSpPr>
            <a:spLocks/>
          </p:cNvSpPr>
          <p:nvPr/>
        </p:nvSpPr>
        <p:spPr bwMode="auto">
          <a:xfrm>
            <a:off x="1295400" y="3505200"/>
            <a:ext cx="2133600" cy="1295400"/>
          </a:xfrm>
          <a:custGeom>
            <a:avLst/>
            <a:gdLst>
              <a:gd name="T0" fmla="*/ 2147483647 w 1248"/>
              <a:gd name="T1" fmla="*/ 0 h 1152"/>
              <a:gd name="T2" fmla="*/ 2147483647 w 1248"/>
              <a:gd name="T3" fmla="*/ 2147483647 h 1152"/>
              <a:gd name="T4" fmla="*/ 0 w 1248"/>
              <a:gd name="T5" fmla="*/ 2147483647 h 1152"/>
              <a:gd name="T6" fmla="*/ 0 60000 65536"/>
              <a:gd name="T7" fmla="*/ 0 60000 65536"/>
              <a:gd name="T8" fmla="*/ 0 60000 65536"/>
              <a:gd name="T9" fmla="*/ 0 w 1248"/>
              <a:gd name="T10" fmla="*/ 0 h 1152"/>
              <a:gd name="T11" fmla="*/ 1248 w 1248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152">
                <a:moveTo>
                  <a:pt x="1248" y="0"/>
                </a:moveTo>
                <a:cubicBezTo>
                  <a:pt x="1088" y="0"/>
                  <a:pt x="928" y="0"/>
                  <a:pt x="720" y="192"/>
                </a:cubicBezTo>
                <a:cubicBezTo>
                  <a:pt x="512" y="384"/>
                  <a:pt x="256" y="768"/>
                  <a:pt x="0" y="1152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2819400" y="1066800"/>
            <a:ext cx="609600" cy="2501900"/>
          </a:xfrm>
          <a:custGeom>
            <a:avLst/>
            <a:gdLst>
              <a:gd name="T0" fmla="*/ 2147483647 w 344"/>
              <a:gd name="T1" fmla="*/ 2147483647 h 1432"/>
              <a:gd name="T2" fmla="*/ 2147483647 w 344"/>
              <a:gd name="T3" fmla="*/ 2147483647 h 1432"/>
              <a:gd name="T4" fmla="*/ 2147483647 w 344"/>
              <a:gd name="T5" fmla="*/ 0 h 1432"/>
              <a:gd name="T6" fmla="*/ 0 60000 65536"/>
              <a:gd name="T7" fmla="*/ 0 60000 65536"/>
              <a:gd name="T8" fmla="*/ 0 60000 65536"/>
              <a:gd name="T9" fmla="*/ 0 w 344"/>
              <a:gd name="T10" fmla="*/ 0 h 1432"/>
              <a:gd name="T11" fmla="*/ 344 w 344"/>
              <a:gd name="T12" fmla="*/ 1432 h 1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1432">
                <a:moveTo>
                  <a:pt x="344" y="1392"/>
                </a:moveTo>
                <a:cubicBezTo>
                  <a:pt x="228" y="1412"/>
                  <a:pt x="112" y="1432"/>
                  <a:pt x="56" y="1200"/>
                </a:cubicBezTo>
                <a:cubicBezTo>
                  <a:pt x="0" y="968"/>
                  <a:pt x="4" y="484"/>
                  <a:pt x="8" y="0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2133600" y="533400"/>
            <a:ext cx="1371600" cy="6096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762000" y="4800600"/>
            <a:ext cx="990600" cy="4572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3429000" y="3276600"/>
            <a:ext cx="5453063" cy="1581150"/>
          </a:xfrm>
          <a:prstGeom prst="rect">
            <a:avLst/>
          </a:prstGeom>
          <a:solidFill>
            <a:srgbClr val="DDDDDD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“Best” does not refer to the quality </a:t>
            </a:r>
            <a:br>
              <a:rPr lang="en-US" sz="2400">
                <a:solidFill>
                  <a:srgbClr val="003399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of the generated path</a:t>
            </a:r>
          </a:p>
          <a:p>
            <a:pPr>
              <a:defRPr/>
            </a:pP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Best-first search does not generate </a:t>
            </a:r>
          </a:p>
          <a:p>
            <a:pPr>
              <a:defRPr/>
            </a:pP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optimal paths in general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EFFF96-7A17-4848-B618-EA4E67413A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What to do with revisited states?</a:t>
            </a:r>
          </a:p>
        </p:txBody>
      </p:sp>
      <p:grpSp>
        <p:nvGrpSpPr>
          <p:cNvPr id="43012" name="Group 53"/>
          <p:cNvGrpSpPr>
            <a:grpSpLocks/>
          </p:cNvGrpSpPr>
          <p:nvPr/>
        </p:nvGrpSpPr>
        <p:grpSpPr bwMode="auto">
          <a:xfrm>
            <a:off x="381000" y="2133600"/>
            <a:ext cx="3182938" cy="3338513"/>
            <a:chOff x="240" y="1344"/>
            <a:chExt cx="2005" cy="2103"/>
          </a:xfrm>
        </p:grpSpPr>
        <p:sp>
          <p:nvSpPr>
            <p:cNvPr id="43014" name="Oval 5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Oval 6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Oval 7"/>
            <p:cNvSpPr>
              <a:spLocks noChangeArrowheads="1"/>
            </p:cNvSpPr>
            <p:nvPr/>
          </p:nvSpPr>
          <p:spPr bwMode="auto">
            <a:xfrm>
              <a:off x="1392" y="2448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Oval 8"/>
            <p:cNvSpPr>
              <a:spLocks noChangeArrowheads="1"/>
            </p:cNvSpPr>
            <p:nvPr/>
          </p:nvSpPr>
          <p:spPr bwMode="auto">
            <a:xfrm>
              <a:off x="1872" y="192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Oval 9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 flipH="1">
              <a:off x="1020" y="1496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1564" y="1500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1008" y="2112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 flipH="1">
              <a:off x="1568" y="2112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816" y="1488"/>
              <a:ext cx="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 = 1</a:t>
              </a:r>
            </a:p>
          </p:txBody>
        </p:sp>
        <p:sp>
          <p:nvSpPr>
            <p:cNvPr id="43025" name="Text Box 16"/>
            <p:cNvSpPr txBox="1">
              <a:spLocks noChangeArrowheads="1"/>
            </p:cNvSpPr>
            <p:nvPr/>
          </p:nvSpPr>
          <p:spPr bwMode="auto">
            <a:xfrm>
              <a:off x="1488" y="278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3026" name="Text Box 17"/>
            <p:cNvSpPr txBox="1">
              <a:spLocks noChangeArrowheads="1"/>
            </p:cNvSpPr>
            <p:nvPr/>
          </p:nvSpPr>
          <p:spPr bwMode="auto">
            <a:xfrm>
              <a:off x="1776" y="22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1056" y="230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172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3029" name="Text Box 20"/>
            <p:cNvSpPr txBox="1">
              <a:spLocks noChangeArrowheads="1"/>
            </p:cNvSpPr>
            <p:nvPr/>
          </p:nvSpPr>
          <p:spPr bwMode="auto">
            <a:xfrm>
              <a:off x="240" y="1920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h = 100</a:t>
              </a:r>
            </a:p>
          </p:txBody>
        </p:sp>
        <p:sp>
          <p:nvSpPr>
            <p:cNvPr id="43030" name="Text Box 21"/>
            <p:cNvSpPr txBox="1">
              <a:spLocks noChangeArrowheads="1"/>
            </p:cNvSpPr>
            <p:nvPr/>
          </p:nvSpPr>
          <p:spPr bwMode="auto">
            <a:xfrm>
              <a:off x="1632" y="32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1584" y="244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90</a:t>
              </a:r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2064" y="192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43013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4191000" y="2895600"/>
            <a:ext cx="41910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The heuristic h is clearly admissible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FA57BE-2310-4061-BC9A-E64A1BAE667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What to do with revisited states?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381000" y="2133600"/>
            <a:ext cx="3182938" cy="3338513"/>
            <a:chOff x="240" y="1344"/>
            <a:chExt cx="2005" cy="2103"/>
          </a:xfrm>
        </p:grpSpPr>
        <p:sp>
          <p:nvSpPr>
            <p:cNvPr id="44058" name="Oval 4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Oval 6"/>
            <p:cNvSpPr>
              <a:spLocks noChangeArrowheads="1"/>
            </p:cNvSpPr>
            <p:nvPr/>
          </p:nvSpPr>
          <p:spPr bwMode="auto">
            <a:xfrm>
              <a:off x="1392" y="2448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Oval 7"/>
            <p:cNvSpPr>
              <a:spLocks noChangeArrowheads="1"/>
            </p:cNvSpPr>
            <p:nvPr/>
          </p:nvSpPr>
          <p:spPr bwMode="auto">
            <a:xfrm>
              <a:off x="1872" y="192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Oval 8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9"/>
            <p:cNvSpPr>
              <a:spLocks noChangeShapeType="1"/>
            </p:cNvSpPr>
            <p:nvPr/>
          </p:nvSpPr>
          <p:spPr bwMode="auto">
            <a:xfrm flipH="1">
              <a:off x="1020" y="1496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4" name="Line 10"/>
            <p:cNvSpPr>
              <a:spLocks noChangeShapeType="1"/>
            </p:cNvSpPr>
            <p:nvPr/>
          </p:nvSpPr>
          <p:spPr bwMode="auto">
            <a:xfrm>
              <a:off x="1564" y="1500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5" name="Line 11"/>
            <p:cNvSpPr>
              <a:spLocks noChangeShapeType="1"/>
            </p:cNvSpPr>
            <p:nvPr/>
          </p:nvSpPr>
          <p:spPr bwMode="auto">
            <a:xfrm>
              <a:off x="1008" y="2112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6" name="Line 12"/>
            <p:cNvSpPr>
              <a:spLocks noChangeShapeType="1"/>
            </p:cNvSpPr>
            <p:nvPr/>
          </p:nvSpPr>
          <p:spPr bwMode="auto">
            <a:xfrm flipH="1">
              <a:off x="1568" y="2112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7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8" name="Text Box 14"/>
            <p:cNvSpPr txBox="1">
              <a:spLocks noChangeArrowheads="1"/>
            </p:cNvSpPr>
            <p:nvPr/>
          </p:nvSpPr>
          <p:spPr bwMode="auto">
            <a:xfrm>
              <a:off x="816" y="1488"/>
              <a:ext cx="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 = 1</a:t>
              </a:r>
            </a:p>
          </p:txBody>
        </p:sp>
        <p:sp>
          <p:nvSpPr>
            <p:cNvPr id="44069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4070" name="Text Box 16"/>
            <p:cNvSpPr txBox="1">
              <a:spLocks noChangeArrowheads="1"/>
            </p:cNvSpPr>
            <p:nvPr/>
          </p:nvSpPr>
          <p:spPr bwMode="auto">
            <a:xfrm>
              <a:off x="1776" y="22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4071" name="Text Box 17"/>
            <p:cNvSpPr txBox="1">
              <a:spLocks noChangeArrowheads="1"/>
            </p:cNvSpPr>
            <p:nvPr/>
          </p:nvSpPr>
          <p:spPr bwMode="auto">
            <a:xfrm>
              <a:off x="1056" y="230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4072" name="Text Box 18"/>
            <p:cNvSpPr txBox="1">
              <a:spLocks noChangeArrowheads="1"/>
            </p:cNvSpPr>
            <p:nvPr/>
          </p:nvSpPr>
          <p:spPr bwMode="auto">
            <a:xfrm>
              <a:off x="172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4073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h = 100</a:t>
              </a:r>
            </a:p>
          </p:txBody>
        </p:sp>
        <p:sp>
          <p:nvSpPr>
            <p:cNvPr id="44074" name="Text Box 20"/>
            <p:cNvSpPr txBox="1">
              <a:spLocks noChangeArrowheads="1"/>
            </p:cNvSpPr>
            <p:nvPr/>
          </p:nvSpPr>
          <p:spPr bwMode="auto">
            <a:xfrm>
              <a:off x="1632" y="32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4075" name="Text Box 21"/>
            <p:cNvSpPr txBox="1">
              <a:spLocks noChangeArrowheads="1"/>
            </p:cNvSpPr>
            <p:nvPr/>
          </p:nvSpPr>
          <p:spPr bwMode="auto">
            <a:xfrm>
              <a:off x="1584" y="244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90</a:t>
              </a:r>
            </a:p>
          </p:txBody>
        </p:sp>
        <p:sp>
          <p:nvSpPr>
            <p:cNvPr id="44076" name="Text Box 22"/>
            <p:cNvSpPr txBox="1">
              <a:spLocks noChangeArrowheads="1"/>
            </p:cNvSpPr>
            <p:nvPr/>
          </p:nvSpPr>
          <p:spPr bwMode="auto">
            <a:xfrm>
              <a:off x="2064" y="192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324600" y="4114800"/>
            <a:ext cx="795338" cy="1281113"/>
            <a:chOff x="3984" y="2592"/>
            <a:chExt cx="501" cy="807"/>
          </a:xfrm>
        </p:grpSpPr>
        <p:sp>
          <p:nvSpPr>
            <p:cNvPr id="44056" name="Line 26"/>
            <p:cNvSpPr>
              <a:spLocks noChangeShapeType="1"/>
            </p:cNvSpPr>
            <p:nvPr/>
          </p:nvSpPr>
          <p:spPr bwMode="auto">
            <a:xfrm>
              <a:off x="3984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7" name="Text Box 27"/>
            <p:cNvSpPr txBox="1">
              <a:spLocks noChangeArrowheads="1"/>
            </p:cNvSpPr>
            <p:nvPr/>
          </p:nvSpPr>
          <p:spPr bwMode="auto">
            <a:xfrm>
              <a:off x="4128" y="316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104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172200" y="3276600"/>
            <a:ext cx="1017588" cy="900113"/>
            <a:chOff x="3792" y="1968"/>
            <a:chExt cx="641" cy="567"/>
          </a:xfrm>
        </p:grpSpPr>
        <p:sp>
          <p:nvSpPr>
            <p:cNvPr id="44053" name="Oval 29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30"/>
            <p:cNvSpPr>
              <a:spLocks noChangeShapeType="1"/>
            </p:cNvSpPr>
            <p:nvPr/>
          </p:nvSpPr>
          <p:spPr bwMode="auto">
            <a:xfrm flipH="1">
              <a:off x="3968" y="1968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Text Box 31"/>
            <p:cNvSpPr txBox="1">
              <a:spLocks noChangeArrowheads="1"/>
            </p:cNvSpPr>
            <p:nvPr/>
          </p:nvSpPr>
          <p:spPr bwMode="auto">
            <a:xfrm>
              <a:off x="3984" y="2304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4+90</a:t>
              </a:r>
            </a:p>
          </p:txBody>
        </p:sp>
      </p:grpSp>
      <p:grpSp>
        <p:nvGrpSpPr>
          <p:cNvPr id="44039" name="Group 44"/>
          <p:cNvGrpSpPr>
            <a:grpSpLocks/>
          </p:cNvGrpSpPr>
          <p:nvPr/>
        </p:nvGrpSpPr>
        <p:grpSpPr bwMode="auto">
          <a:xfrm>
            <a:off x="4191000" y="2057400"/>
            <a:ext cx="3584575" cy="1281113"/>
            <a:chOff x="2640" y="1296"/>
            <a:chExt cx="2258" cy="807"/>
          </a:xfrm>
        </p:grpSpPr>
        <p:sp>
          <p:nvSpPr>
            <p:cNvPr id="44046" name="Line 23"/>
            <p:cNvSpPr>
              <a:spLocks noChangeShapeType="1"/>
            </p:cNvSpPr>
            <p:nvPr/>
          </p:nvSpPr>
          <p:spPr bwMode="auto">
            <a:xfrm>
              <a:off x="4060" y="1452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7" name="Oval 33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Oval 34"/>
            <p:cNvSpPr>
              <a:spLocks noChangeArrowheads="1"/>
            </p:cNvSpPr>
            <p:nvPr/>
          </p:nvSpPr>
          <p:spPr bwMode="auto">
            <a:xfrm>
              <a:off x="3360" y="1872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Oval 35"/>
            <p:cNvSpPr>
              <a:spLocks noChangeArrowheads="1"/>
            </p:cNvSpPr>
            <p:nvPr/>
          </p:nvSpPr>
          <p:spPr bwMode="auto">
            <a:xfrm>
              <a:off x="4368" y="1872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36"/>
            <p:cNvSpPr>
              <a:spLocks noChangeShapeType="1"/>
            </p:cNvSpPr>
            <p:nvPr/>
          </p:nvSpPr>
          <p:spPr bwMode="auto">
            <a:xfrm flipH="1">
              <a:off x="3516" y="1448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Text Box 37"/>
            <p:cNvSpPr txBox="1">
              <a:spLocks noChangeArrowheads="1"/>
            </p:cNvSpPr>
            <p:nvPr/>
          </p:nvSpPr>
          <p:spPr bwMode="auto">
            <a:xfrm>
              <a:off x="2640" y="1872"/>
              <a:ext cx="7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f = 1+100</a:t>
              </a:r>
            </a:p>
          </p:txBody>
        </p:sp>
        <p:sp>
          <p:nvSpPr>
            <p:cNvPr id="44052" name="Text Box 38"/>
            <p:cNvSpPr txBox="1">
              <a:spLocks noChangeArrowheads="1"/>
            </p:cNvSpPr>
            <p:nvPr/>
          </p:nvSpPr>
          <p:spPr bwMode="auto">
            <a:xfrm>
              <a:off x="4560" y="1824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334000" y="3276600"/>
            <a:ext cx="304800" cy="838200"/>
            <a:chOff x="3264" y="1968"/>
            <a:chExt cx="192" cy="528"/>
          </a:xfrm>
        </p:grpSpPr>
        <p:sp>
          <p:nvSpPr>
            <p:cNvPr id="44044" name="Line 40"/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5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0250" name="Text Box 42"/>
          <p:cNvSpPr txBox="1">
            <a:spLocks noChangeArrowheads="1"/>
          </p:cNvSpPr>
          <p:nvPr/>
        </p:nvSpPr>
        <p:spPr bwMode="auto">
          <a:xfrm>
            <a:off x="4648200" y="4191000"/>
            <a:ext cx="603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/>
              <a:t>?</a:t>
            </a:r>
          </a:p>
        </p:txBody>
      </p:sp>
      <p:sp>
        <p:nvSpPr>
          <p:cNvPr id="350251" name="Text Box 43"/>
          <p:cNvSpPr txBox="1">
            <a:spLocks noChangeArrowheads="1"/>
          </p:cNvSpPr>
          <p:nvPr/>
        </p:nvSpPr>
        <p:spPr bwMode="auto">
          <a:xfrm>
            <a:off x="2971800" y="5486400"/>
            <a:ext cx="5516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If we discard this new node, then the search</a:t>
            </a:r>
          </a:p>
          <a:p>
            <a:r>
              <a:rPr lang="en-US">
                <a:latin typeface="Comic Sans MS" pitchFamily="66" charset="0"/>
              </a:rPr>
              <a:t>algorithm expands the goal node next and</a:t>
            </a:r>
          </a:p>
          <a:p>
            <a:r>
              <a:rPr lang="en-US">
                <a:latin typeface="Comic Sans MS" pitchFamily="66" charset="0"/>
              </a:rPr>
              <a:t>returns a non-optimal solution</a:t>
            </a:r>
          </a:p>
        </p:txBody>
      </p:sp>
      <p:sp>
        <p:nvSpPr>
          <p:cNvPr id="350253" name="Oval 45"/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ntr" presetSubtype="1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0" grpId="0"/>
      <p:bldP spid="350250" grpId="1"/>
      <p:bldP spid="350251" grpId="0"/>
      <p:bldP spid="350253" grpId="0" animBg="1"/>
      <p:bldP spid="35025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24C0C-137E-41FF-AC5A-76F7CA6B5E74}" type="slidenum">
              <a:rPr lang="en-US" smtClean="0"/>
              <a:pPr/>
              <a:t>42</a:t>
            </a:fld>
            <a:endParaRPr lang="en-US" smtClean="0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762000" y="2133600"/>
            <a:ext cx="2801938" cy="3338513"/>
            <a:chOff x="384" y="1440"/>
            <a:chExt cx="1765" cy="2103"/>
          </a:xfrm>
        </p:grpSpPr>
        <p:sp>
          <p:nvSpPr>
            <p:cNvPr id="45086" name="Oval 4"/>
            <p:cNvSpPr>
              <a:spLocks noChangeArrowheads="1"/>
            </p:cNvSpPr>
            <p:nvPr/>
          </p:nvSpPr>
          <p:spPr bwMode="auto">
            <a:xfrm>
              <a:off x="1296" y="144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Oval 5"/>
            <p:cNvSpPr>
              <a:spLocks noChangeArrowheads="1"/>
            </p:cNvSpPr>
            <p:nvPr/>
          </p:nvSpPr>
          <p:spPr bwMode="auto">
            <a:xfrm>
              <a:off x="768" y="2016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Oval 6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Oval 7"/>
            <p:cNvSpPr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Oval 8"/>
            <p:cNvSpPr>
              <a:spLocks noChangeArrowheads="1"/>
            </p:cNvSpPr>
            <p:nvPr/>
          </p:nvSpPr>
          <p:spPr bwMode="auto">
            <a:xfrm>
              <a:off x="1296" y="3312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9"/>
            <p:cNvSpPr>
              <a:spLocks noChangeShapeType="1"/>
            </p:cNvSpPr>
            <p:nvPr/>
          </p:nvSpPr>
          <p:spPr bwMode="auto">
            <a:xfrm flipH="1">
              <a:off x="924" y="1592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2" name="Line 10"/>
            <p:cNvSpPr>
              <a:spLocks noChangeShapeType="1"/>
            </p:cNvSpPr>
            <p:nvPr/>
          </p:nvSpPr>
          <p:spPr bwMode="auto">
            <a:xfrm>
              <a:off x="1468" y="1596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3" name="Line 11"/>
            <p:cNvSpPr>
              <a:spLocks noChangeShapeType="1"/>
            </p:cNvSpPr>
            <p:nvPr/>
          </p:nvSpPr>
          <p:spPr bwMode="auto">
            <a:xfrm>
              <a:off x="912" y="2208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4" name="Line 12"/>
            <p:cNvSpPr>
              <a:spLocks noChangeShapeType="1"/>
            </p:cNvSpPr>
            <p:nvPr/>
          </p:nvSpPr>
          <p:spPr bwMode="auto">
            <a:xfrm flipH="1">
              <a:off x="1472" y="2208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5" name="Line 13"/>
            <p:cNvSpPr>
              <a:spLocks noChangeShapeType="1"/>
            </p:cNvSpPr>
            <p:nvPr/>
          </p:nvSpPr>
          <p:spPr bwMode="auto">
            <a:xfrm>
              <a:off x="1392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6" name="Text Box 14"/>
            <p:cNvSpPr txBox="1">
              <a:spLocks noChangeArrowheads="1"/>
            </p:cNvSpPr>
            <p:nvPr/>
          </p:nvSpPr>
          <p:spPr bwMode="auto">
            <a:xfrm>
              <a:off x="950" y="161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5097" name="Text Box 15"/>
            <p:cNvSpPr txBox="1">
              <a:spLocks noChangeArrowheads="1"/>
            </p:cNvSpPr>
            <p:nvPr/>
          </p:nvSpPr>
          <p:spPr bwMode="auto">
            <a:xfrm>
              <a:off x="1392" y="2880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5098" name="Text Box 16"/>
            <p:cNvSpPr txBox="1">
              <a:spLocks noChangeArrowheads="1"/>
            </p:cNvSpPr>
            <p:nvPr/>
          </p:nvSpPr>
          <p:spPr bwMode="auto">
            <a:xfrm>
              <a:off x="1680" y="230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5099" name="Text Box 17"/>
            <p:cNvSpPr txBox="1">
              <a:spLocks noChangeArrowheads="1"/>
            </p:cNvSpPr>
            <p:nvPr/>
          </p:nvSpPr>
          <p:spPr bwMode="auto">
            <a:xfrm>
              <a:off x="960" y="240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5100" name="Text Box 18"/>
            <p:cNvSpPr txBox="1">
              <a:spLocks noChangeArrowheads="1"/>
            </p:cNvSpPr>
            <p:nvPr/>
          </p:nvSpPr>
          <p:spPr bwMode="auto">
            <a:xfrm>
              <a:off x="1632" y="163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5101" name="Text Box 19"/>
            <p:cNvSpPr txBox="1">
              <a:spLocks noChangeArrowheads="1"/>
            </p:cNvSpPr>
            <p:nvPr/>
          </p:nvSpPr>
          <p:spPr bwMode="auto">
            <a:xfrm>
              <a:off x="384" y="2016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5102" name="Text Box 20"/>
            <p:cNvSpPr txBox="1">
              <a:spLocks noChangeArrowheads="1"/>
            </p:cNvSpPr>
            <p:nvPr/>
          </p:nvSpPr>
          <p:spPr bwMode="auto">
            <a:xfrm>
              <a:off x="1536" y="33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5103" name="Text Box 21"/>
            <p:cNvSpPr txBox="1">
              <a:spLocks noChangeArrowheads="1"/>
            </p:cNvSpPr>
            <p:nvPr/>
          </p:nvSpPr>
          <p:spPr bwMode="auto">
            <a:xfrm>
              <a:off x="1488" y="2544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90</a:t>
              </a:r>
            </a:p>
          </p:txBody>
        </p:sp>
        <p:sp>
          <p:nvSpPr>
            <p:cNvPr id="45104" name="Text Box 22"/>
            <p:cNvSpPr txBox="1">
              <a:spLocks noChangeArrowheads="1"/>
            </p:cNvSpPr>
            <p:nvPr/>
          </p:nvSpPr>
          <p:spPr bwMode="auto">
            <a:xfrm>
              <a:off x="1968" y="201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45060" name="Line 23"/>
          <p:cNvSpPr>
            <a:spLocks noChangeShapeType="1"/>
          </p:cNvSpPr>
          <p:nvPr/>
        </p:nvSpPr>
        <p:spPr bwMode="auto">
          <a:xfrm>
            <a:off x="6445250" y="2305050"/>
            <a:ext cx="55880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5061" name="Group 24"/>
          <p:cNvGrpSpPr>
            <a:grpSpLocks/>
          </p:cNvGrpSpPr>
          <p:nvPr/>
        </p:nvGrpSpPr>
        <p:grpSpPr bwMode="auto">
          <a:xfrm>
            <a:off x="6172200" y="4114800"/>
            <a:ext cx="947738" cy="1281113"/>
            <a:chOff x="3792" y="2496"/>
            <a:chExt cx="597" cy="807"/>
          </a:xfrm>
        </p:grpSpPr>
        <p:sp>
          <p:nvSpPr>
            <p:cNvPr id="45083" name="Oval 25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6"/>
            <p:cNvSpPr>
              <a:spLocks noChangeShapeType="1"/>
            </p:cNvSpPr>
            <p:nvPr/>
          </p:nvSpPr>
          <p:spPr bwMode="auto">
            <a:xfrm>
              <a:off x="3888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85" name="Text Box 27"/>
            <p:cNvSpPr txBox="1">
              <a:spLocks noChangeArrowheads="1"/>
            </p:cNvSpPr>
            <p:nvPr/>
          </p:nvSpPr>
          <p:spPr bwMode="auto">
            <a:xfrm>
              <a:off x="4032" y="3072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104</a:t>
              </a:r>
            </a:p>
          </p:txBody>
        </p:sp>
      </p:grpSp>
      <p:grpSp>
        <p:nvGrpSpPr>
          <p:cNvPr id="45062" name="Group 28"/>
          <p:cNvGrpSpPr>
            <a:grpSpLocks/>
          </p:cNvGrpSpPr>
          <p:nvPr/>
        </p:nvGrpSpPr>
        <p:grpSpPr bwMode="auto">
          <a:xfrm>
            <a:off x="6172200" y="3276600"/>
            <a:ext cx="1017588" cy="900113"/>
            <a:chOff x="3792" y="1968"/>
            <a:chExt cx="641" cy="567"/>
          </a:xfrm>
        </p:grpSpPr>
        <p:sp>
          <p:nvSpPr>
            <p:cNvPr id="45080" name="Oval 29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Line 30"/>
            <p:cNvSpPr>
              <a:spLocks noChangeShapeType="1"/>
            </p:cNvSpPr>
            <p:nvPr/>
          </p:nvSpPr>
          <p:spPr bwMode="auto">
            <a:xfrm flipH="1">
              <a:off x="3968" y="1968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82" name="Text Box 31"/>
            <p:cNvSpPr txBox="1">
              <a:spLocks noChangeArrowheads="1"/>
            </p:cNvSpPr>
            <p:nvPr/>
          </p:nvSpPr>
          <p:spPr bwMode="auto">
            <a:xfrm>
              <a:off x="3984" y="2304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4+90</a:t>
              </a:r>
            </a:p>
          </p:txBody>
        </p:sp>
      </p:grpSp>
      <p:grpSp>
        <p:nvGrpSpPr>
          <p:cNvPr id="45063" name="Group 32"/>
          <p:cNvGrpSpPr>
            <a:grpSpLocks/>
          </p:cNvGrpSpPr>
          <p:nvPr/>
        </p:nvGrpSpPr>
        <p:grpSpPr bwMode="auto">
          <a:xfrm>
            <a:off x="4572000" y="2057400"/>
            <a:ext cx="3203575" cy="1281113"/>
            <a:chOff x="2784" y="1200"/>
            <a:chExt cx="2018" cy="807"/>
          </a:xfrm>
        </p:grpSpPr>
        <p:sp>
          <p:nvSpPr>
            <p:cNvPr id="45074" name="Oval 33"/>
            <p:cNvSpPr>
              <a:spLocks noChangeArrowheads="1"/>
            </p:cNvSpPr>
            <p:nvPr/>
          </p:nvSpPr>
          <p:spPr bwMode="auto">
            <a:xfrm>
              <a:off x="3792" y="12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34"/>
            <p:cNvSpPr>
              <a:spLocks noChangeArrowheads="1"/>
            </p:cNvSpPr>
            <p:nvPr/>
          </p:nvSpPr>
          <p:spPr bwMode="auto">
            <a:xfrm>
              <a:off x="3264" y="1776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Oval 35"/>
            <p:cNvSpPr>
              <a:spLocks noChangeArrowheads="1"/>
            </p:cNvSpPr>
            <p:nvPr/>
          </p:nvSpPr>
          <p:spPr bwMode="auto">
            <a:xfrm>
              <a:off x="4272" y="1776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36"/>
            <p:cNvSpPr>
              <a:spLocks noChangeShapeType="1"/>
            </p:cNvSpPr>
            <p:nvPr/>
          </p:nvSpPr>
          <p:spPr bwMode="auto">
            <a:xfrm flipH="1">
              <a:off x="3420" y="1352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8" name="Text Box 37"/>
            <p:cNvSpPr txBox="1">
              <a:spLocks noChangeArrowheads="1"/>
            </p:cNvSpPr>
            <p:nvPr/>
          </p:nvSpPr>
          <p:spPr bwMode="auto">
            <a:xfrm>
              <a:off x="2784" y="1776"/>
              <a:ext cx="4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1+100</a:t>
              </a:r>
            </a:p>
          </p:txBody>
        </p:sp>
        <p:sp>
          <p:nvSpPr>
            <p:cNvPr id="45079" name="Text Box 38"/>
            <p:cNvSpPr txBox="1">
              <a:spLocks noChangeArrowheads="1"/>
            </p:cNvSpPr>
            <p:nvPr/>
          </p:nvSpPr>
          <p:spPr bwMode="auto">
            <a:xfrm>
              <a:off x="4464" y="1728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334000" y="3276600"/>
            <a:ext cx="304800" cy="838200"/>
            <a:chOff x="3264" y="1968"/>
            <a:chExt cx="192" cy="528"/>
          </a:xfrm>
        </p:grpSpPr>
        <p:sp>
          <p:nvSpPr>
            <p:cNvPr id="45072" name="Line 40"/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3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4648200" y="3810000"/>
            <a:ext cx="71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2+90</a:t>
            </a:r>
          </a:p>
        </p:txBody>
      </p:sp>
      <p:sp>
        <p:nvSpPr>
          <p:cNvPr id="343085" name="Oval 45"/>
          <p:cNvSpPr>
            <a:spLocks noChangeArrowheads="1"/>
          </p:cNvSpPr>
          <p:nvPr/>
        </p:nvSpPr>
        <p:spPr bwMode="auto">
          <a:xfrm>
            <a:off x="5334000" y="5029200"/>
            <a:ext cx="304800" cy="3048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724400" y="4114800"/>
            <a:ext cx="762000" cy="1281113"/>
            <a:chOff x="2976" y="2592"/>
            <a:chExt cx="480" cy="807"/>
          </a:xfrm>
        </p:grpSpPr>
        <p:sp>
          <p:nvSpPr>
            <p:cNvPr id="45070" name="Line 46"/>
            <p:cNvSpPr>
              <a:spLocks noChangeShapeType="1"/>
            </p:cNvSpPr>
            <p:nvPr/>
          </p:nvSpPr>
          <p:spPr bwMode="auto">
            <a:xfrm>
              <a:off x="345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1" name="Text Box 47"/>
            <p:cNvSpPr txBox="1">
              <a:spLocks noChangeArrowheads="1"/>
            </p:cNvSpPr>
            <p:nvPr/>
          </p:nvSpPr>
          <p:spPr bwMode="auto">
            <a:xfrm>
              <a:off x="2976" y="316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102</a:t>
              </a:r>
            </a:p>
          </p:txBody>
        </p:sp>
      </p:grpSp>
      <p:sp>
        <p:nvSpPr>
          <p:cNvPr id="45068" name="Text Box 49"/>
          <p:cNvSpPr txBox="1">
            <a:spLocks noChangeArrowheads="1"/>
          </p:cNvSpPr>
          <p:nvPr/>
        </p:nvSpPr>
        <p:spPr bwMode="auto">
          <a:xfrm>
            <a:off x="2971800" y="5486400"/>
            <a:ext cx="56657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Instead, if we do not discard nodes revisiting 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states, the search terminates with an optimal 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solution</a:t>
            </a:r>
          </a:p>
        </p:txBody>
      </p:sp>
      <p:sp>
        <p:nvSpPr>
          <p:cNvPr id="45069" name="Rectangle 5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What to do with revisited states?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84" grpId="0"/>
      <p:bldP spid="343085" grpId="0" animBg="1"/>
      <p:bldP spid="343085" grpId="1" animBg="1"/>
      <p:bldP spid="343085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5FE7FD-5BAE-4C79-B7BA-247453DD101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But ...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39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If we do not discard nodes revisiting states, the size of the search tree can be exponential in the number of visited states</a:t>
            </a:r>
          </a:p>
        </p:txBody>
      </p:sp>
      <p:sp>
        <p:nvSpPr>
          <p:cNvPr id="336920" name="Oval 24"/>
          <p:cNvSpPr>
            <a:spLocks noChangeArrowheads="1"/>
          </p:cNvSpPr>
          <p:nvPr/>
        </p:nvSpPr>
        <p:spPr bwMode="auto">
          <a:xfrm>
            <a:off x="5638800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72"/>
          <p:cNvGrpSpPr>
            <a:grpSpLocks/>
          </p:cNvGrpSpPr>
          <p:nvPr/>
        </p:nvGrpSpPr>
        <p:grpSpPr bwMode="auto">
          <a:xfrm>
            <a:off x="1371600" y="3429000"/>
            <a:ext cx="1173163" cy="2667000"/>
            <a:chOff x="864" y="2160"/>
            <a:chExt cx="739" cy="1680"/>
          </a:xfrm>
        </p:grpSpPr>
        <p:grpSp>
          <p:nvGrpSpPr>
            <p:cNvPr id="46137" name="Group 16"/>
            <p:cNvGrpSpPr>
              <a:grpSpLocks/>
            </p:cNvGrpSpPr>
            <p:nvPr/>
          </p:nvGrpSpPr>
          <p:grpSpPr bwMode="auto">
            <a:xfrm>
              <a:off x="1056" y="2160"/>
              <a:ext cx="379" cy="1680"/>
              <a:chOff x="1488" y="2256"/>
              <a:chExt cx="379" cy="1680"/>
            </a:xfrm>
          </p:grpSpPr>
          <p:sp>
            <p:nvSpPr>
              <p:cNvPr id="46146" name="Freeform 10"/>
              <p:cNvSpPr>
                <a:spLocks/>
              </p:cNvSpPr>
              <p:nvPr/>
            </p:nvSpPr>
            <p:spPr bwMode="auto">
              <a:xfrm>
                <a:off x="1496" y="3388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7" name="Freeform 11"/>
              <p:cNvSpPr>
                <a:spLocks/>
              </p:cNvSpPr>
              <p:nvPr/>
            </p:nvSpPr>
            <p:spPr bwMode="auto">
              <a:xfrm>
                <a:off x="1488" y="2880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8" name="Freeform 12"/>
              <p:cNvSpPr>
                <a:spLocks/>
              </p:cNvSpPr>
              <p:nvPr/>
            </p:nvSpPr>
            <p:spPr bwMode="auto">
              <a:xfrm>
                <a:off x="1488" y="2400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9" name="Freeform 13"/>
              <p:cNvSpPr>
                <a:spLocks/>
              </p:cNvSpPr>
              <p:nvPr/>
            </p:nvSpPr>
            <p:spPr bwMode="auto">
              <a:xfrm flipH="1">
                <a:off x="1720" y="3388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0" name="Freeform 14"/>
              <p:cNvSpPr>
                <a:spLocks/>
              </p:cNvSpPr>
              <p:nvPr/>
            </p:nvSpPr>
            <p:spPr bwMode="auto">
              <a:xfrm flipH="1">
                <a:off x="1732" y="2876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1" name="Freeform 15"/>
              <p:cNvSpPr>
                <a:spLocks/>
              </p:cNvSpPr>
              <p:nvPr/>
            </p:nvSpPr>
            <p:spPr bwMode="auto">
              <a:xfrm flipH="1">
                <a:off x="1736" y="2396"/>
                <a:ext cx="131" cy="372"/>
              </a:xfrm>
              <a:custGeom>
                <a:avLst/>
                <a:gdLst>
                  <a:gd name="T0" fmla="*/ 115 w 131"/>
                  <a:gd name="T1" fmla="*/ 0 h 372"/>
                  <a:gd name="T2" fmla="*/ 3 w 131"/>
                  <a:gd name="T3" fmla="*/ 208 h 372"/>
                  <a:gd name="T4" fmla="*/ 131 w 131"/>
                  <a:gd name="T5" fmla="*/ 372 h 372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372"/>
                  <a:gd name="T11" fmla="*/ 131 w 131"/>
                  <a:gd name="T12" fmla="*/ 372 h 3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372">
                    <a:moveTo>
                      <a:pt x="115" y="0"/>
                    </a:moveTo>
                    <a:cubicBezTo>
                      <a:pt x="57" y="73"/>
                      <a:pt x="0" y="146"/>
                      <a:pt x="3" y="208"/>
                    </a:cubicBezTo>
                    <a:cubicBezTo>
                      <a:pt x="6" y="270"/>
                      <a:pt x="68" y="321"/>
                      <a:pt x="131" y="3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2" name="Oval 5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3" name="Oval 6"/>
              <p:cNvSpPr>
                <a:spLocks noChangeArrowheads="1"/>
              </p:cNvSpPr>
              <p:nvPr/>
            </p:nvSpPr>
            <p:spPr bwMode="auto">
              <a:xfrm>
                <a:off x="1584" y="2736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Oval 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5" name="Oval 8"/>
              <p:cNvSpPr>
                <a:spLocks noChangeArrowheads="1"/>
              </p:cNvSpPr>
              <p:nvPr/>
            </p:nvSpPr>
            <p:spPr bwMode="auto">
              <a:xfrm>
                <a:off x="1584" y="3744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38" name="Text Box 58"/>
            <p:cNvSpPr txBox="1">
              <a:spLocks noChangeArrowheads="1"/>
            </p:cNvSpPr>
            <p:nvPr/>
          </p:nvSpPr>
          <p:spPr bwMode="auto">
            <a:xfrm>
              <a:off x="1422" y="237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1392" y="336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6140" name="Text Box 60"/>
            <p:cNvSpPr txBox="1">
              <a:spLocks noChangeArrowheads="1"/>
            </p:cNvSpPr>
            <p:nvPr/>
          </p:nvSpPr>
          <p:spPr bwMode="auto">
            <a:xfrm>
              <a:off x="1413" y="286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6141" name="Text Box 61"/>
            <p:cNvSpPr txBox="1">
              <a:spLocks noChangeArrowheads="1"/>
            </p:cNvSpPr>
            <p:nvPr/>
          </p:nvSpPr>
          <p:spPr bwMode="auto">
            <a:xfrm>
              <a:off x="873" y="283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6142" name="Text Box 62"/>
            <p:cNvSpPr txBox="1">
              <a:spLocks noChangeArrowheads="1"/>
            </p:cNvSpPr>
            <p:nvPr/>
          </p:nvSpPr>
          <p:spPr bwMode="auto">
            <a:xfrm>
              <a:off x="873" y="2361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6143" name="Text Box 63"/>
            <p:cNvSpPr txBox="1">
              <a:spLocks noChangeArrowheads="1"/>
            </p:cNvSpPr>
            <p:nvPr/>
          </p:nvSpPr>
          <p:spPr bwMode="auto">
            <a:xfrm>
              <a:off x="864" y="336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1344" y="259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6145" name="Text Box 65"/>
            <p:cNvSpPr txBox="1">
              <a:spLocks noChangeArrowheads="1"/>
            </p:cNvSpPr>
            <p:nvPr/>
          </p:nvSpPr>
          <p:spPr bwMode="auto">
            <a:xfrm>
              <a:off x="1344" y="312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4419600" y="3676650"/>
            <a:ext cx="3167063" cy="819150"/>
            <a:chOff x="2784" y="2316"/>
            <a:chExt cx="1995" cy="516"/>
          </a:xfrm>
        </p:grpSpPr>
        <p:sp>
          <p:nvSpPr>
            <p:cNvPr id="46131" name="Oval 25"/>
            <p:cNvSpPr>
              <a:spLocks noChangeArrowheads="1"/>
            </p:cNvSpPr>
            <p:nvPr/>
          </p:nvSpPr>
          <p:spPr bwMode="auto">
            <a:xfrm>
              <a:off x="2784" y="264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28"/>
            <p:cNvSpPr>
              <a:spLocks noChangeArrowheads="1"/>
            </p:cNvSpPr>
            <p:nvPr/>
          </p:nvSpPr>
          <p:spPr bwMode="auto">
            <a:xfrm>
              <a:off x="4261" y="264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Line 40"/>
            <p:cNvSpPr>
              <a:spLocks noChangeShapeType="1"/>
            </p:cNvSpPr>
            <p:nvPr/>
          </p:nvSpPr>
          <p:spPr bwMode="auto">
            <a:xfrm flipH="1">
              <a:off x="2944" y="2318"/>
              <a:ext cx="62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4" name="Line 45"/>
            <p:cNvSpPr>
              <a:spLocks noChangeShapeType="1"/>
            </p:cNvSpPr>
            <p:nvPr/>
          </p:nvSpPr>
          <p:spPr bwMode="auto">
            <a:xfrm>
              <a:off x="3714" y="2316"/>
              <a:ext cx="55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5" name="Text Box 66"/>
            <p:cNvSpPr txBox="1">
              <a:spLocks noChangeArrowheads="1"/>
            </p:cNvSpPr>
            <p:nvPr/>
          </p:nvSpPr>
          <p:spPr bwMode="auto">
            <a:xfrm>
              <a:off x="3024" y="2592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1+1</a:t>
              </a:r>
            </a:p>
          </p:txBody>
        </p:sp>
        <p:sp>
          <p:nvSpPr>
            <p:cNvPr id="46136" name="Text Box 67"/>
            <p:cNvSpPr txBox="1">
              <a:spLocks noChangeArrowheads="1"/>
            </p:cNvSpPr>
            <p:nvPr/>
          </p:nvSpPr>
          <p:spPr bwMode="auto">
            <a:xfrm>
              <a:off x="4464" y="2592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1+1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276600" y="4462463"/>
            <a:ext cx="2076450" cy="795337"/>
            <a:chOff x="2064" y="2811"/>
            <a:chExt cx="1308" cy="501"/>
          </a:xfrm>
        </p:grpSpPr>
        <p:grpSp>
          <p:nvGrpSpPr>
            <p:cNvPr id="46124" name="Group 86"/>
            <p:cNvGrpSpPr>
              <a:grpSpLocks/>
            </p:cNvGrpSpPr>
            <p:nvPr/>
          </p:nvGrpSpPr>
          <p:grpSpPr bwMode="auto">
            <a:xfrm>
              <a:off x="2430" y="2811"/>
              <a:ext cx="942" cy="501"/>
              <a:chOff x="2430" y="2811"/>
              <a:chExt cx="942" cy="501"/>
            </a:xfrm>
          </p:grpSpPr>
          <p:sp>
            <p:nvSpPr>
              <p:cNvPr id="46127" name="Oval 26"/>
              <p:cNvSpPr>
                <a:spLocks noChangeArrowheads="1"/>
              </p:cNvSpPr>
              <p:nvPr/>
            </p:nvSpPr>
            <p:spPr bwMode="auto">
              <a:xfrm>
                <a:off x="2430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Oval 29"/>
              <p:cNvSpPr>
                <a:spLocks noChangeArrowheads="1"/>
              </p:cNvSpPr>
              <p:nvPr/>
            </p:nvSpPr>
            <p:spPr bwMode="auto">
              <a:xfrm>
                <a:off x="3180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9" name="Line 41"/>
              <p:cNvSpPr>
                <a:spLocks noChangeShapeType="1"/>
              </p:cNvSpPr>
              <p:nvPr/>
            </p:nvSpPr>
            <p:spPr bwMode="auto">
              <a:xfrm flipH="1">
                <a:off x="2587" y="2811"/>
                <a:ext cx="22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0" name="Line 44"/>
              <p:cNvSpPr>
                <a:spLocks noChangeShapeType="1"/>
              </p:cNvSpPr>
              <p:nvPr/>
            </p:nvSpPr>
            <p:spPr bwMode="auto">
              <a:xfrm>
                <a:off x="2944" y="2811"/>
                <a:ext cx="265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6125" name="Text Box 68"/>
            <p:cNvSpPr txBox="1">
              <a:spLocks noChangeArrowheads="1"/>
            </p:cNvSpPr>
            <p:nvPr/>
          </p:nvSpPr>
          <p:spPr bwMode="auto">
            <a:xfrm>
              <a:off x="2064" y="3072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  <p:sp>
          <p:nvSpPr>
            <p:cNvPr id="46126" name="Text Box 69"/>
            <p:cNvSpPr txBox="1">
              <a:spLocks noChangeArrowheads="1"/>
            </p:cNvSpPr>
            <p:nvPr/>
          </p:nvSpPr>
          <p:spPr bwMode="auto">
            <a:xfrm>
              <a:off x="2832" y="3072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6205538" y="4495800"/>
            <a:ext cx="2103437" cy="762000"/>
            <a:chOff x="3909" y="2832"/>
            <a:chExt cx="1325" cy="480"/>
          </a:xfrm>
        </p:grpSpPr>
        <p:sp>
          <p:nvSpPr>
            <p:cNvPr id="46118" name="Oval 30"/>
            <p:cNvSpPr>
              <a:spLocks noChangeArrowheads="1"/>
            </p:cNvSpPr>
            <p:nvPr/>
          </p:nvSpPr>
          <p:spPr bwMode="auto">
            <a:xfrm>
              <a:off x="3909" y="3120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1"/>
            <p:cNvSpPr>
              <a:spLocks noChangeArrowheads="1"/>
            </p:cNvSpPr>
            <p:nvPr/>
          </p:nvSpPr>
          <p:spPr bwMode="auto">
            <a:xfrm>
              <a:off x="4677" y="3120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53"/>
            <p:cNvSpPr>
              <a:spLocks noChangeShapeType="1"/>
            </p:cNvSpPr>
            <p:nvPr/>
          </p:nvSpPr>
          <p:spPr bwMode="auto">
            <a:xfrm flipH="1">
              <a:off x="4080" y="2832"/>
              <a:ext cx="229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1" name="Line 54"/>
            <p:cNvSpPr>
              <a:spLocks noChangeShapeType="1"/>
            </p:cNvSpPr>
            <p:nvPr/>
          </p:nvSpPr>
          <p:spPr bwMode="auto">
            <a:xfrm>
              <a:off x="4401" y="2832"/>
              <a:ext cx="301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2" name="Text Box 70"/>
            <p:cNvSpPr txBox="1">
              <a:spLocks noChangeArrowheads="1"/>
            </p:cNvSpPr>
            <p:nvPr/>
          </p:nvSpPr>
          <p:spPr bwMode="auto">
            <a:xfrm>
              <a:off x="4128" y="3072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  <p:sp>
          <p:nvSpPr>
            <p:cNvPr id="46123" name="Text Box 71"/>
            <p:cNvSpPr txBox="1">
              <a:spLocks noChangeArrowheads="1"/>
            </p:cNvSpPr>
            <p:nvPr/>
          </p:nvSpPr>
          <p:spPr bwMode="auto">
            <a:xfrm>
              <a:off x="4896" y="3072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505200" y="5218113"/>
            <a:ext cx="933450" cy="1244600"/>
            <a:chOff x="2208" y="3287"/>
            <a:chExt cx="588" cy="784"/>
          </a:xfrm>
        </p:grpSpPr>
        <p:sp>
          <p:nvSpPr>
            <p:cNvPr id="46112" name="Oval 27"/>
            <p:cNvSpPr>
              <a:spLocks noChangeArrowheads="1"/>
            </p:cNvSpPr>
            <p:nvPr/>
          </p:nvSpPr>
          <p:spPr bwMode="auto">
            <a:xfrm>
              <a:off x="220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2"/>
            <p:cNvSpPr>
              <a:spLocks noChangeArrowheads="1"/>
            </p:cNvSpPr>
            <p:nvPr/>
          </p:nvSpPr>
          <p:spPr bwMode="auto">
            <a:xfrm>
              <a:off x="2592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42"/>
            <p:cNvSpPr>
              <a:spLocks noChangeShapeType="1"/>
            </p:cNvSpPr>
            <p:nvPr/>
          </p:nvSpPr>
          <p:spPr bwMode="auto">
            <a:xfrm flipH="1">
              <a:off x="2331" y="3287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5" name="Line 43"/>
            <p:cNvSpPr>
              <a:spLocks noChangeShapeType="1"/>
            </p:cNvSpPr>
            <p:nvPr/>
          </p:nvSpPr>
          <p:spPr bwMode="auto">
            <a:xfrm>
              <a:off x="2578" y="3296"/>
              <a:ext cx="9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6" name="Text Box 73"/>
            <p:cNvSpPr txBox="1">
              <a:spLocks noChangeArrowheads="1"/>
            </p:cNvSpPr>
            <p:nvPr/>
          </p:nvSpPr>
          <p:spPr bwMode="auto">
            <a:xfrm>
              <a:off x="2208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6117" name="Text Box 75"/>
            <p:cNvSpPr txBox="1">
              <a:spLocks noChangeArrowheads="1"/>
            </p:cNvSpPr>
            <p:nvPr/>
          </p:nvSpPr>
          <p:spPr bwMode="auto">
            <a:xfrm>
              <a:off x="2592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724400" y="5229225"/>
            <a:ext cx="933450" cy="1233488"/>
            <a:chOff x="2976" y="3294"/>
            <a:chExt cx="588" cy="777"/>
          </a:xfrm>
        </p:grpSpPr>
        <p:sp>
          <p:nvSpPr>
            <p:cNvPr id="46106" name="Oval 33"/>
            <p:cNvSpPr>
              <a:spLocks noChangeArrowheads="1"/>
            </p:cNvSpPr>
            <p:nvPr/>
          </p:nvSpPr>
          <p:spPr bwMode="auto">
            <a:xfrm>
              <a:off x="2976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34"/>
            <p:cNvSpPr>
              <a:spLocks noChangeArrowheads="1"/>
            </p:cNvSpPr>
            <p:nvPr/>
          </p:nvSpPr>
          <p:spPr bwMode="auto">
            <a:xfrm>
              <a:off x="3360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47"/>
            <p:cNvSpPr>
              <a:spLocks noChangeShapeType="1"/>
            </p:cNvSpPr>
            <p:nvPr/>
          </p:nvSpPr>
          <p:spPr bwMode="auto">
            <a:xfrm flipH="1">
              <a:off x="3083" y="3294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9" name="Line 48"/>
            <p:cNvSpPr>
              <a:spLocks noChangeShapeType="1"/>
            </p:cNvSpPr>
            <p:nvPr/>
          </p:nvSpPr>
          <p:spPr bwMode="auto">
            <a:xfrm>
              <a:off x="3331" y="3303"/>
              <a:ext cx="11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0" name="Text Box 74"/>
            <p:cNvSpPr txBox="1">
              <a:spLocks noChangeArrowheads="1"/>
            </p:cNvSpPr>
            <p:nvPr/>
          </p:nvSpPr>
          <p:spPr bwMode="auto">
            <a:xfrm>
              <a:off x="2976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6111" name="Text Box 76"/>
            <p:cNvSpPr txBox="1">
              <a:spLocks noChangeArrowheads="1"/>
            </p:cNvSpPr>
            <p:nvPr/>
          </p:nvSpPr>
          <p:spPr bwMode="auto">
            <a:xfrm>
              <a:off x="3360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5943600" y="5181600"/>
            <a:ext cx="933450" cy="1281113"/>
            <a:chOff x="3744" y="3264"/>
            <a:chExt cx="588" cy="807"/>
          </a:xfrm>
        </p:grpSpPr>
        <p:sp>
          <p:nvSpPr>
            <p:cNvPr id="46100" name="Oval 35"/>
            <p:cNvSpPr>
              <a:spLocks noChangeArrowheads="1"/>
            </p:cNvSpPr>
            <p:nvPr/>
          </p:nvSpPr>
          <p:spPr bwMode="auto">
            <a:xfrm>
              <a:off x="3744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36"/>
            <p:cNvSpPr>
              <a:spLocks noChangeArrowheads="1"/>
            </p:cNvSpPr>
            <p:nvPr/>
          </p:nvSpPr>
          <p:spPr bwMode="auto">
            <a:xfrm>
              <a:off x="412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9"/>
            <p:cNvSpPr>
              <a:spLocks noChangeShapeType="1"/>
            </p:cNvSpPr>
            <p:nvPr/>
          </p:nvSpPr>
          <p:spPr bwMode="auto">
            <a:xfrm flipH="1">
              <a:off x="3840" y="3264"/>
              <a:ext cx="138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3" name="Line 50"/>
            <p:cNvSpPr>
              <a:spLocks noChangeShapeType="1"/>
            </p:cNvSpPr>
            <p:nvPr/>
          </p:nvSpPr>
          <p:spPr bwMode="auto">
            <a:xfrm>
              <a:off x="4059" y="3300"/>
              <a:ext cx="14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4" name="Text Box 81"/>
            <p:cNvSpPr txBox="1">
              <a:spLocks noChangeArrowheads="1"/>
            </p:cNvSpPr>
            <p:nvPr/>
          </p:nvSpPr>
          <p:spPr bwMode="auto">
            <a:xfrm>
              <a:off x="3744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6105" name="Text Box 83"/>
            <p:cNvSpPr txBox="1">
              <a:spLocks noChangeArrowheads="1"/>
            </p:cNvSpPr>
            <p:nvPr/>
          </p:nvSpPr>
          <p:spPr bwMode="auto">
            <a:xfrm>
              <a:off x="4128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7162800" y="5256213"/>
            <a:ext cx="933450" cy="1206500"/>
            <a:chOff x="4512" y="3311"/>
            <a:chExt cx="588" cy="760"/>
          </a:xfrm>
        </p:grpSpPr>
        <p:sp>
          <p:nvSpPr>
            <p:cNvPr id="46094" name="Oval 37"/>
            <p:cNvSpPr>
              <a:spLocks noChangeArrowheads="1"/>
            </p:cNvSpPr>
            <p:nvPr/>
          </p:nvSpPr>
          <p:spPr bwMode="auto">
            <a:xfrm>
              <a:off x="4512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38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51"/>
            <p:cNvSpPr>
              <a:spLocks noChangeShapeType="1"/>
            </p:cNvSpPr>
            <p:nvPr/>
          </p:nvSpPr>
          <p:spPr bwMode="auto">
            <a:xfrm flipH="1">
              <a:off x="4608" y="3312"/>
              <a:ext cx="13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7" name="Line 52"/>
            <p:cNvSpPr>
              <a:spLocks noChangeShapeType="1"/>
            </p:cNvSpPr>
            <p:nvPr/>
          </p:nvSpPr>
          <p:spPr bwMode="auto">
            <a:xfrm>
              <a:off x="4818" y="3311"/>
              <a:ext cx="129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8" name="Text Box 82"/>
            <p:cNvSpPr txBox="1">
              <a:spLocks noChangeArrowheads="1"/>
            </p:cNvSpPr>
            <p:nvPr/>
          </p:nvSpPr>
          <p:spPr bwMode="auto">
            <a:xfrm>
              <a:off x="4512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6099" name="Text Box 84"/>
            <p:cNvSpPr txBox="1">
              <a:spLocks noChangeArrowheads="1"/>
            </p:cNvSpPr>
            <p:nvPr/>
          </p:nvSpPr>
          <p:spPr bwMode="auto">
            <a:xfrm>
              <a:off x="4896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12C40-FCB4-4F8A-BA62-8EBC71E266B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But ...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39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If we do not discard nodes revisiting states, the size of the search tree can be exponential in the number of visited states</a:t>
            </a:r>
          </a:p>
        </p:txBody>
      </p:sp>
      <p:grpSp>
        <p:nvGrpSpPr>
          <p:cNvPr id="47109" name="Group 75"/>
          <p:cNvGrpSpPr>
            <a:grpSpLocks/>
          </p:cNvGrpSpPr>
          <p:nvPr/>
        </p:nvGrpSpPr>
        <p:grpSpPr bwMode="auto">
          <a:xfrm>
            <a:off x="1066800" y="3429000"/>
            <a:ext cx="1219200" cy="2667000"/>
            <a:chOff x="1824" y="1536"/>
            <a:chExt cx="768" cy="1680"/>
          </a:xfrm>
        </p:grpSpPr>
        <p:sp>
          <p:nvSpPr>
            <p:cNvPr id="47163" name="Oval 76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4" name="Oval 77"/>
            <p:cNvSpPr>
              <a:spLocks noChangeArrowheads="1"/>
            </p:cNvSpPr>
            <p:nvPr/>
          </p:nvSpPr>
          <p:spPr bwMode="auto">
            <a:xfrm>
              <a:off x="1824" y="1968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5" name="Oval 78"/>
            <p:cNvSpPr>
              <a:spLocks noChangeArrowheads="1"/>
            </p:cNvSpPr>
            <p:nvPr/>
          </p:nvSpPr>
          <p:spPr bwMode="auto">
            <a:xfrm>
              <a:off x="2400" y="2496"/>
              <a:ext cx="192" cy="192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6" name="Oval 79"/>
            <p:cNvSpPr>
              <a:spLocks noChangeArrowheads="1"/>
            </p:cNvSpPr>
            <p:nvPr/>
          </p:nvSpPr>
          <p:spPr bwMode="auto">
            <a:xfrm>
              <a:off x="2400" y="3024"/>
              <a:ext cx="192" cy="19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7" name="Text Box 80"/>
            <p:cNvSpPr txBox="1">
              <a:spLocks noChangeArrowheads="1"/>
            </p:cNvSpPr>
            <p:nvPr/>
          </p:nvSpPr>
          <p:spPr bwMode="auto">
            <a:xfrm>
              <a:off x="2304" y="163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168" name="Text Box 81"/>
            <p:cNvSpPr txBox="1">
              <a:spLocks noChangeArrowheads="1"/>
            </p:cNvSpPr>
            <p:nvPr/>
          </p:nvSpPr>
          <p:spPr bwMode="auto">
            <a:xfrm>
              <a:off x="1917" y="271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169" name="Text Box 82"/>
            <p:cNvSpPr txBox="1">
              <a:spLocks noChangeArrowheads="1"/>
            </p:cNvSpPr>
            <p:nvPr/>
          </p:nvSpPr>
          <p:spPr bwMode="auto">
            <a:xfrm>
              <a:off x="2331" y="218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170" name="Text Box 83"/>
            <p:cNvSpPr txBox="1">
              <a:spLocks noChangeArrowheads="1"/>
            </p:cNvSpPr>
            <p:nvPr/>
          </p:nvSpPr>
          <p:spPr bwMode="auto">
            <a:xfrm>
              <a:off x="1901" y="2169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171" name="Text Box 84"/>
            <p:cNvSpPr txBox="1">
              <a:spLocks noChangeArrowheads="1"/>
            </p:cNvSpPr>
            <p:nvPr/>
          </p:nvSpPr>
          <p:spPr bwMode="auto">
            <a:xfrm>
              <a:off x="1920" y="163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172" name="Text Box 85"/>
            <p:cNvSpPr txBox="1">
              <a:spLocks noChangeArrowheads="1"/>
            </p:cNvSpPr>
            <p:nvPr/>
          </p:nvSpPr>
          <p:spPr bwMode="auto">
            <a:xfrm>
              <a:off x="2304" y="272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173" name="Text Box 86"/>
            <p:cNvSpPr txBox="1">
              <a:spLocks noChangeArrowheads="1"/>
            </p:cNvSpPr>
            <p:nvPr/>
          </p:nvSpPr>
          <p:spPr bwMode="auto">
            <a:xfrm>
              <a:off x="2125" y="193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174" name="Text Box 87"/>
            <p:cNvSpPr txBox="1">
              <a:spLocks noChangeArrowheads="1"/>
            </p:cNvSpPr>
            <p:nvPr/>
          </p:nvSpPr>
          <p:spPr bwMode="auto">
            <a:xfrm>
              <a:off x="2108" y="246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175" name="Oval 88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ellipse">
              <a:avLst/>
            </a:prstGeom>
            <a:solidFill>
              <a:srgbClr val="967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Oval 89"/>
            <p:cNvSpPr>
              <a:spLocks noChangeArrowheads="1"/>
            </p:cNvSpPr>
            <p:nvPr/>
          </p:nvSpPr>
          <p:spPr bwMode="auto">
            <a:xfrm>
              <a:off x="1824" y="2496"/>
              <a:ext cx="192" cy="192"/>
            </a:xfrm>
            <a:prstGeom prst="ellipse">
              <a:avLst/>
            </a:prstGeom>
            <a:solidFill>
              <a:srgbClr val="FF578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Oval 90"/>
            <p:cNvSpPr>
              <a:spLocks noChangeArrowheads="1"/>
            </p:cNvSpPr>
            <p:nvPr/>
          </p:nvSpPr>
          <p:spPr bwMode="auto">
            <a:xfrm>
              <a:off x="1824" y="3024"/>
              <a:ext cx="192" cy="192"/>
            </a:xfrm>
            <a:prstGeom prst="ellipse">
              <a:avLst/>
            </a:prstGeom>
            <a:solidFill>
              <a:srgbClr val="2DFF2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8" name="Line 91"/>
            <p:cNvSpPr>
              <a:spLocks noChangeShapeType="1"/>
            </p:cNvSpPr>
            <p:nvPr/>
          </p:nvSpPr>
          <p:spPr bwMode="auto">
            <a:xfrm flipH="1">
              <a:off x="1893" y="1719"/>
              <a:ext cx="301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79" name="Line 92"/>
            <p:cNvSpPr>
              <a:spLocks noChangeShapeType="1"/>
            </p:cNvSpPr>
            <p:nvPr/>
          </p:nvSpPr>
          <p:spPr bwMode="auto">
            <a:xfrm>
              <a:off x="2203" y="1728"/>
              <a:ext cx="28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0" name="Line 93"/>
            <p:cNvSpPr>
              <a:spLocks noChangeShapeType="1"/>
            </p:cNvSpPr>
            <p:nvPr/>
          </p:nvSpPr>
          <p:spPr bwMode="auto">
            <a:xfrm>
              <a:off x="1920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1" name="Line 94"/>
            <p:cNvSpPr>
              <a:spLocks noChangeShapeType="1"/>
            </p:cNvSpPr>
            <p:nvPr/>
          </p:nvSpPr>
          <p:spPr bwMode="auto">
            <a:xfrm>
              <a:off x="2496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2" name="Line 95"/>
            <p:cNvSpPr>
              <a:spLocks noChangeShapeType="1"/>
            </p:cNvSpPr>
            <p:nvPr/>
          </p:nvSpPr>
          <p:spPr bwMode="auto">
            <a:xfrm>
              <a:off x="192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3" name="Line 96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4" name="Line 97"/>
            <p:cNvSpPr>
              <a:spLocks noChangeShapeType="1"/>
            </p:cNvSpPr>
            <p:nvPr/>
          </p:nvSpPr>
          <p:spPr bwMode="auto">
            <a:xfrm>
              <a:off x="1920" y="216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5" name="Line 98"/>
            <p:cNvSpPr>
              <a:spLocks noChangeShapeType="1"/>
            </p:cNvSpPr>
            <p:nvPr/>
          </p:nvSpPr>
          <p:spPr bwMode="auto">
            <a:xfrm flipH="1">
              <a:off x="1920" y="216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6" name="Line 99"/>
            <p:cNvSpPr>
              <a:spLocks noChangeShapeType="1"/>
            </p:cNvSpPr>
            <p:nvPr/>
          </p:nvSpPr>
          <p:spPr bwMode="auto">
            <a:xfrm flipH="1">
              <a:off x="1920" y="268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7" name="Line 100"/>
            <p:cNvSpPr>
              <a:spLocks noChangeShapeType="1"/>
            </p:cNvSpPr>
            <p:nvPr/>
          </p:nvSpPr>
          <p:spPr bwMode="auto">
            <a:xfrm>
              <a:off x="1920" y="268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0" name="Text Box 101"/>
          <p:cNvSpPr txBox="1">
            <a:spLocks noChangeArrowheads="1"/>
          </p:cNvSpPr>
          <p:nvPr/>
        </p:nvSpPr>
        <p:spPr bwMode="auto">
          <a:xfrm>
            <a:off x="914400" y="6248400"/>
            <a:ext cx="1541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2n+1 states</a:t>
            </a:r>
          </a:p>
        </p:txBody>
      </p:sp>
      <p:grpSp>
        <p:nvGrpSpPr>
          <p:cNvPr id="47111" name="Group 102"/>
          <p:cNvGrpSpPr>
            <a:grpSpLocks/>
          </p:cNvGrpSpPr>
          <p:nvPr/>
        </p:nvGrpSpPr>
        <p:grpSpPr bwMode="auto">
          <a:xfrm>
            <a:off x="3657600" y="3200400"/>
            <a:ext cx="5032375" cy="3033713"/>
            <a:chOff x="2064" y="2160"/>
            <a:chExt cx="3170" cy="1911"/>
          </a:xfrm>
        </p:grpSpPr>
        <p:sp>
          <p:nvSpPr>
            <p:cNvPr id="47113" name="Oval 103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14" name="Group 104"/>
            <p:cNvGrpSpPr>
              <a:grpSpLocks/>
            </p:cNvGrpSpPr>
            <p:nvPr/>
          </p:nvGrpSpPr>
          <p:grpSpPr bwMode="auto">
            <a:xfrm>
              <a:off x="2784" y="2316"/>
              <a:ext cx="1995" cy="516"/>
              <a:chOff x="2784" y="2316"/>
              <a:chExt cx="1995" cy="516"/>
            </a:xfrm>
          </p:grpSpPr>
          <p:sp>
            <p:nvSpPr>
              <p:cNvPr id="47157" name="Oval 105"/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8" name="Oval 106"/>
              <p:cNvSpPr>
                <a:spLocks noChangeArrowheads="1"/>
              </p:cNvSpPr>
              <p:nvPr/>
            </p:nvSpPr>
            <p:spPr bwMode="auto">
              <a:xfrm>
                <a:off x="4261" y="2640"/>
                <a:ext cx="192" cy="192"/>
              </a:xfrm>
              <a:prstGeom prst="ellipse">
                <a:avLst/>
              </a:prstGeom>
              <a:solidFill>
                <a:srgbClr val="967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9" name="Line 107"/>
              <p:cNvSpPr>
                <a:spLocks noChangeShapeType="1"/>
              </p:cNvSpPr>
              <p:nvPr/>
            </p:nvSpPr>
            <p:spPr bwMode="auto">
              <a:xfrm flipH="1">
                <a:off x="2944" y="2318"/>
                <a:ext cx="622" cy="3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60" name="Line 108"/>
              <p:cNvSpPr>
                <a:spLocks noChangeShapeType="1"/>
              </p:cNvSpPr>
              <p:nvPr/>
            </p:nvSpPr>
            <p:spPr bwMode="auto">
              <a:xfrm>
                <a:off x="3714" y="2316"/>
                <a:ext cx="55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61" name="Text Box 109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3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1+1</a:t>
                </a:r>
              </a:p>
            </p:txBody>
          </p:sp>
          <p:sp>
            <p:nvSpPr>
              <p:cNvPr id="47162" name="Text Box 110"/>
              <p:cNvSpPr txBox="1">
                <a:spLocks noChangeArrowheads="1"/>
              </p:cNvSpPr>
              <p:nvPr/>
            </p:nvSpPr>
            <p:spPr bwMode="auto">
              <a:xfrm>
                <a:off x="4464" y="2592"/>
                <a:ext cx="3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1+1</a:t>
                </a:r>
              </a:p>
            </p:txBody>
          </p:sp>
        </p:grpSp>
        <p:grpSp>
          <p:nvGrpSpPr>
            <p:cNvPr id="47115" name="Group 111"/>
            <p:cNvGrpSpPr>
              <a:grpSpLocks/>
            </p:cNvGrpSpPr>
            <p:nvPr/>
          </p:nvGrpSpPr>
          <p:grpSpPr bwMode="auto">
            <a:xfrm>
              <a:off x="2064" y="2811"/>
              <a:ext cx="1308" cy="501"/>
              <a:chOff x="2064" y="2811"/>
              <a:chExt cx="1308" cy="501"/>
            </a:xfrm>
          </p:grpSpPr>
          <p:grpSp>
            <p:nvGrpSpPr>
              <p:cNvPr id="47150" name="Group 112"/>
              <p:cNvGrpSpPr>
                <a:grpSpLocks/>
              </p:cNvGrpSpPr>
              <p:nvPr/>
            </p:nvGrpSpPr>
            <p:grpSpPr bwMode="auto">
              <a:xfrm>
                <a:off x="2430" y="2811"/>
                <a:ext cx="942" cy="501"/>
                <a:chOff x="2430" y="2811"/>
                <a:chExt cx="942" cy="501"/>
              </a:xfrm>
            </p:grpSpPr>
            <p:sp>
              <p:nvSpPr>
                <p:cNvPr id="47153" name="Oval 113"/>
                <p:cNvSpPr>
                  <a:spLocks noChangeArrowheads="1"/>
                </p:cNvSpPr>
                <p:nvPr/>
              </p:nvSpPr>
              <p:spPr bwMode="auto">
                <a:xfrm>
                  <a:off x="2430" y="3120"/>
                  <a:ext cx="192" cy="192"/>
                </a:xfrm>
                <a:prstGeom prst="ellipse">
                  <a:avLst/>
                </a:prstGeom>
                <a:solidFill>
                  <a:srgbClr val="FF578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4" name="Oval 114"/>
                <p:cNvSpPr>
                  <a:spLocks noChangeArrowheads="1"/>
                </p:cNvSpPr>
                <p:nvPr/>
              </p:nvSpPr>
              <p:spPr bwMode="auto">
                <a:xfrm>
                  <a:off x="3180" y="3120"/>
                  <a:ext cx="192" cy="192"/>
                </a:xfrm>
                <a:prstGeom prst="ellipse">
                  <a:avLst/>
                </a:prstGeom>
                <a:solidFill>
                  <a:srgbClr val="9900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5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587" y="2811"/>
                  <a:ext cx="229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156" name="Line 116"/>
                <p:cNvSpPr>
                  <a:spLocks noChangeShapeType="1"/>
                </p:cNvSpPr>
                <p:nvPr/>
              </p:nvSpPr>
              <p:spPr bwMode="auto">
                <a:xfrm>
                  <a:off x="2944" y="2811"/>
                  <a:ext cx="265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7151" name="Text Box 11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33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2+1</a:t>
                </a:r>
              </a:p>
            </p:txBody>
          </p:sp>
          <p:sp>
            <p:nvSpPr>
              <p:cNvPr id="47152" name="Text Box 118"/>
              <p:cNvSpPr txBox="1">
                <a:spLocks noChangeArrowheads="1"/>
              </p:cNvSpPr>
              <p:nvPr/>
            </p:nvSpPr>
            <p:spPr bwMode="auto">
              <a:xfrm>
                <a:off x="2832" y="3072"/>
                <a:ext cx="33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2+1</a:t>
                </a:r>
              </a:p>
            </p:txBody>
          </p:sp>
        </p:grpSp>
        <p:grpSp>
          <p:nvGrpSpPr>
            <p:cNvPr id="47116" name="Group 119"/>
            <p:cNvGrpSpPr>
              <a:grpSpLocks/>
            </p:cNvGrpSpPr>
            <p:nvPr/>
          </p:nvGrpSpPr>
          <p:grpSpPr bwMode="auto">
            <a:xfrm>
              <a:off x="3909" y="2832"/>
              <a:ext cx="1325" cy="480"/>
              <a:chOff x="3909" y="2832"/>
              <a:chExt cx="1325" cy="480"/>
            </a:xfrm>
          </p:grpSpPr>
          <p:sp>
            <p:nvSpPr>
              <p:cNvPr id="47144" name="Oval 120"/>
              <p:cNvSpPr>
                <a:spLocks noChangeArrowheads="1"/>
              </p:cNvSpPr>
              <p:nvPr/>
            </p:nvSpPr>
            <p:spPr bwMode="auto">
              <a:xfrm>
                <a:off x="3909" y="3120"/>
                <a:ext cx="192" cy="192"/>
              </a:xfrm>
              <a:prstGeom prst="ellipse">
                <a:avLst/>
              </a:prstGeom>
              <a:solidFill>
                <a:srgbClr val="FF57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5" name="Oval 121"/>
              <p:cNvSpPr>
                <a:spLocks noChangeArrowheads="1"/>
              </p:cNvSpPr>
              <p:nvPr/>
            </p:nvSpPr>
            <p:spPr bwMode="auto">
              <a:xfrm>
                <a:off x="4677" y="3120"/>
                <a:ext cx="192" cy="192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6" name="Line 122"/>
              <p:cNvSpPr>
                <a:spLocks noChangeShapeType="1"/>
              </p:cNvSpPr>
              <p:nvPr/>
            </p:nvSpPr>
            <p:spPr bwMode="auto">
              <a:xfrm flipH="1">
                <a:off x="4080" y="2832"/>
                <a:ext cx="22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7" name="Line 123"/>
              <p:cNvSpPr>
                <a:spLocks noChangeShapeType="1"/>
              </p:cNvSpPr>
              <p:nvPr/>
            </p:nvSpPr>
            <p:spPr bwMode="auto">
              <a:xfrm>
                <a:off x="4401" y="2832"/>
                <a:ext cx="301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8" name="Text Box 124"/>
              <p:cNvSpPr txBox="1">
                <a:spLocks noChangeArrowheads="1"/>
              </p:cNvSpPr>
              <p:nvPr/>
            </p:nvSpPr>
            <p:spPr bwMode="auto">
              <a:xfrm>
                <a:off x="4128" y="3072"/>
                <a:ext cx="33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2+1</a:t>
                </a:r>
              </a:p>
            </p:txBody>
          </p:sp>
          <p:sp>
            <p:nvSpPr>
              <p:cNvPr id="47149" name="Text Box 125"/>
              <p:cNvSpPr txBox="1">
                <a:spLocks noChangeArrowheads="1"/>
              </p:cNvSpPr>
              <p:nvPr/>
            </p:nvSpPr>
            <p:spPr bwMode="auto">
              <a:xfrm>
                <a:off x="4896" y="3072"/>
                <a:ext cx="33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2+1</a:t>
                </a:r>
              </a:p>
            </p:txBody>
          </p:sp>
        </p:grpSp>
        <p:grpSp>
          <p:nvGrpSpPr>
            <p:cNvPr id="47117" name="Group 126"/>
            <p:cNvGrpSpPr>
              <a:grpSpLocks/>
            </p:cNvGrpSpPr>
            <p:nvPr/>
          </p:nvGrpSpPr>
          <p:grpSpPr bwMode="auto">
            <a:xfrm>
              <a:off x="2208" y="3287"/>
              <a:ext cx="588" cy="784"/>
              <a:chOff x="2208" y="3287"/>
              <a:chExt cx="588" cy="784"/>
            </a:xfrm>
          </p:grpSpPr>
          <p:sp>
            <p:nvSpPr>
              <p:cNvPr id="47138" name="Oval 127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192" cy="192"/>
              </a:xfrm>
              <a:prstGeom prst="ellipse">
                <a:avLst/>
              </a:prstGeom>
              <a:solidFill>
                <a:srgbClr val="2DFF2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9" name="Oval 128"/>
              <p:cNvSpPr>
                <a:spLocks noChangeArrowheads="1"/>
              </p:cNvSpPr>
              <p:nvPr/>
            </p:nvSpPr>
            <p:spPr bwMode="auto">
              <a:xfrm>
                <a:off x="2592" y="3648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0" name="Line 129"/>
              <p:cNvSpPr>
                <a:spLocks noChangeShapeType="1"/>
              </p:cNvSpPr>
              <p:nvPr/>
            </p:nvSpPr>
            <p:spPr bwMode="auto">
              <a:xfrm flipH="1">
                <a:off x="2331" y="3287"/>
                <a:ext cx="138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1" name="Line 130"/>
              <p:cNvSpPr>
                <a:spLocks noChangeShapeType="1"/>
              </p:cNvSpPr>
              <p:nvPr/>
            </p:nvSpPr>
            <p:spPr bwMode="auto">
              <a:xfrm>
                <a:off x="2578" y="3296"/>
                <a:ext cx="92" cy="3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42" name="Text Box 131"/>
              <p:cNvSpPr txBox="1">
                <a:spLocks noChangeArrowheads="1"/>
              </p:cNvSpPr>
              <p:nvPr/>
            </p:nvSpPr>
            <p:spPr bwMode="auto">
              <a:xfrm>
                <a:off x="2208" y="384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7143" name="Text Box 132"/>
              <p:cNvSpPr txBox="1">
                <a:spLocks noChangeArrowheads="1"/>
              </p:cNvSpPr>
              <p:nvPr/>
            </p:nvSpPr>
            <p:spPr bwMode="auto">
              <a:xfrm>
                <a:off x="2592" y="384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  <p:grpSp>
          <p:nvGrpSpPr>
            <p:cNvPr id="47118" name="Group 133"/>
            <p:cNvGrpSpPr>
              <a:grpSpLocks/>
            </p:cNvGrpSpPr>
            <p:nvPr/>
          </p:nvGrpSpPr>
          <p:grpSpPr bwMode="auto">
            <a:xfrm>
              <a:off x="2976" y="3294"/>
              <a:ext cx="588" cy="777"/>
              <a:chOff x="2976" y="3294"/>
              <a:chExt cx="588" cy="777"/>
            </a:xfrm>
          </p:grpSpPr>
          <p:sp>
            <p:nvSpPr>
              <p:cNvPr id="47132" name="Oval 134"/>
              <p:cNvSpPr>
                <a:spLocks noChangeArrowheads="1"/>
              </p:cNvSpPr>
              <p:nvPr/>
            </p:nvSpPr>
            <p:spPr bwMode="auto">
              <a:xfrm>
                <a:off x="2976" y="3648"/>
                <a:ext cx="192" cy="192"/>
              </a:xfrm>
              <a:prstGeom prst="ellipse">
                <a:avLst/>
              </a:prstGeom>
              <a:solidFill>
                <a:srgbClr val="2DFF2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3" name="Oval 135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4" name="Line 136"/>
              <p:cNvSpPr>
                <a:spLocks noChangeShapeType="1"/>
              </p:cNvSpPr>
              <p:nvPr/>
            </p:nvSpPr>
            <p:spPr bwMode="auto">
              <a:xfrm flipH="1">
                <a:off x="3083" y="3294"/>
                <a:ext cx="138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5" name="Line 137"/>
              <p:cNvSpPr>
                <a:spLocks noChangeShapeType="1"/>
              </p:cNvSpPr>
              <p:nvPr/>
            </p:nvSpPr>
            <p:spPr bwMode="auto">
              <a:xfrm>
                <a:off x="3331" y="3303"/>
                <a:ext cx="11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6" name="Text Box 138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7137" name="Text Box 139"/>
              <p:cNvSpPr txBox="1">
                <a:spLocks noChangeArrowheads="1"/>
              </p:cNvSpPr>
              <p:nvPr/>
            </p:nvSpPr>
            <p:spPr bwMode="auto">
              <a:xfrm>
                <a:off x="3360" y="384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7119" name="Oval 140"/>
            <p:cNvSpPr>
              <a:spLocks noChangeArrowheads="1"/>
            </p:cNvSpPr>
            <p:nvPr/>
          </p:nvSpPr>
          <p:spPr bwMode="auto">
            <a:xfrm>
              <a:off x="3744" y="3648"/>
              <a:ext cx="192" cy="192"/>
            </a:xfrm>
            <a:prstGeom prst="ellipse">
              <a:avLst/>
            </a:prstGeom>
            <a:solidFill>
              <a:srgbClr val="2DFF2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41"/>
            <p:cNvSpPr>
              <a:spLocks noChangeArrowheads="1"/>
            </p:cNvSpPr>
            <p:nvPr/>
          </p:nvSpPr>
          <p:spPr bwMode="auto">
            <a:xfrm>
              <a:off x="4128" y="3648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142"/>
            <p:cNvSpPr>
              <a:spLocks noChangeShapeType="1"/>
            </p:cNvSpPr>
            <p:nvPr/>
          </p:nvSpPr>
          <p:spPr bwMode="auto">
            <a:xfrm flipH="1">
              <a:off x="3831" y="3292"/>
              <a:ext cx="138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2" name="Line 143"/>
            <p:cNvSpPr>
              <a:spLocks noChangeShapeType="1"/>
            </p:cNvSpPr>
            <p:nvPr/>
          </p:nvSpPr>
          <p:spPr bwMode="auto">
            <a:xfrm>
              <a:off x="4059" y="3300"/>
              <a:ext cx="14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3" name="Text Box 144"/>
            <p:cNvSpPr txBox="1">
              <a:spLocks noChangeArrowheads="1"/>
            </p:cNvSpPr>
            <p:nvPr/>
          </p:nvSpPr>
          <p:spPr bwMode="auto">
            <a:xfrm>
              <a:off x="3744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7124" name="Text Box 145"/>
            <p:cNvSpPr txBox="1">
              <a:spLocks noChangeArrowheads="1"/>
            </p:cNvSpPr>
            <p:nvPr/>
          </p:nvSpPr>
          <p:spPr bwMode="auto">
            <a:xfrm>
              <a:off x="4128" y="384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  <a:latin typeface="Comic Sans MS" pitchFamily="66" charset="0"/>
                </a:rPr>
                <a:t>4</a:t>
              </a:r>
            </a:p>
          </p:txBody>
        </p:sp>
        <p:grpSp>
          <p:nvGrpSpPr>
            <p:cNvPr id="47125" name="Group 146"/>
            <p:cNvGrpSpPr>
              <a:grpSpLocks/>
            </p:cNvGrpSpPr>
            <p:nvPr/>
          </p:nvGrpSpPr>
          <p:grpSpPr bwMode="auto">
            <a:xfrm>
              <a:off x="4512" y="3311"/>
              <a:ext cx="588" cy="760"/>
              <a:chOff x="4512" y="3311"/>
              <a:chExt cx="588" cy="760"/>
            </a:xfrm>
          </p:grpSpPr>
          <p:sp>
            <p:nvSpPr>
              <p:cNvPr id="47126" name="Oval 147"/>
              <p:cNvSpPr>
                <a:spLocks noChangeArrowheads="1"/>
              </p:cNvSpPr>
              <p:nvPr/>
            </p:nvSpPr>
            <p:spPr bwMode="auto">
              <a:xfrm>
                <a:off x="4512" y="3648"/>
                <a:ext cx="192" cy="192"/>
              </a:xfrm>
              <a:prstGeom prst="ellipse">
                <a:avLst/>
              </a:prstGeom>
              <a:solidFill>
                <a:srgbClr val="2DFF2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7" name="Oval 148"/>
              <p:cNvSpPr>
                <a:spLocks noChangeArrowheads="1"/>
              </p:cNvSpPr>
              <p:nvPr/>
            </p:nvSpPr>
            <p:spPr bwMode="auto">
              <a:xfrm>
                <a:off x="4896" y="3648"/>
                <a:ext cx="192" cy="192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8" name="Line 149"/>
              <p:cNvSpPr>
                <a:spLocks noChangeShapeType="1"/>
              </p:cNvSpPr>
              <p:nvPr/>
            </p:nvSpPr>
            <p:spPr bwMode="auto">
              <a:xfrm flipH="1">
                <a:off x="4608" y="3312"/>
                <a:ext cx="138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29" name="Line 150"/>
              <p:cNvSpPr>
                <a:spLocks noChangeShapeType="1"/>
              </p:cNvSpPr>
              <p:nvPr/>
            </p:nvSpPr>
            <p:spPr bwMode="auto">
              <a:xfrm>
                <a:off x="4818" y="3311"/>
                <a:ext cx="129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0" name="Text Box 151"/>
              <p:cNvSpPr txBox="1">
                <a:spLocks noChangeArrowheads="1"/>
              </p:cNvSpPr>
              <p:nvPr/>
            </p:nvSpPr>
            <p:spPr bwMode="auto">
              <a:xfrm>
                <a:off x="4512" y="384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7131" name="Text Box 152"/>
              <p:cNvSpPr txBox="1">
                <a:spLocks noChangeArrowheads="1"/>
              </p:cNvSpPr>
              <p:nvPr/>
            </p:nvSpPr>
            <p:spPr bwMode="auto">
              <a:xfrm>
                <a:off x="4896" y="384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33CC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</p:grpSp>
      <p:sp>
        <p:nvSpPr>
          <p:cNvPr id="47112" name="Text Box 153"/>
          <p:cNvSpPr txBox="1">
            <a:spLocks noChangeArrowheads="1"/>
          </p:cNvSpPr>
          <p:nvPr/>
        </p:nvSpPr>
        <p:spPr bwMode="auto">
          <a:xfrm>
            <a:off x="5486400" y="6248400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O(2</a:t>
            </a:r>
            <a:r>
              <a:rPr lang="en-US" baseline="30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)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0C0B6-73CA-4110-8B2E-0F3572EADDE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It is not harmful to discard a node revisiting a state </a:t>
            </a:r>
            <a:r>
              <a:rPr lang="en-US" sz="2800" smtClean="0">
                <a:solidFill>
                  <a:srgbClr val="0000CC"/>
                </a:solidFill>
                <a:latin typeface="Comic Sans MS" pitchFamily="66" charset="0"/>
              </a:rPr>
              <a:t>if the cost of the new path to this state is </a:t>
            </a:r>
            <a:r>
              <a:rPr lang="en-US" sz="280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</a:t>
            </a:r>
            <a:r>
              <a:rPr lang="en-US" sz="2800" smtClean="0">
                <a:solidFill>
                  <a:srgbClr val="0000CC"/>
                </a:solidFill>
                <a:latin typeface="Comic Sans MS" pitchFamily="66" charset="0"/>
              </a:rPr>
              <a:t> cost of the previous path</a:t>
            </a:r>
            <a:br>
              <a:rPr lang="en-US" sz="2800" smtClean="0">
                <a:solidFill>
                  <a:srgbClr val="0000CC"/>
                </a:solidFill>
                <a:latin typeface="Comic Sans MS" pitchFamily="66" charset="0"/>
              </a:rPr>
            </a:br>
            <a:r>
              <a:rPr lang="en-US" sz="2400" smtClean="0">
                <a:solidFill>
                  <a:srgbClr val="5F5F5F"/>
                </a:solidFill>
                <a:latin typeface="Comic Sans MS" pitchFamily="66" charset="0"/>
              </a:rPr>
              <a:t>[so, in particular, one can discard a node if it re-visits a state already visited by one of its ancestors]</a:t>
            </a: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 smtClean="0">
              <a:solidFill>
                <a:srgbClr val="5F5F5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A* remains optimal, but states can still be re-visited multiple times 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2400" smtClean="0">
                <a:solidFill>
                  <a:srgbClr val="5F5F5F"/>
                </a:solidFill>
                <a:latin typeface="Comic Sans MS" pitchFamily="66" charset="0"/>
              </a:rPr>
              <a:t>[the size of the search tree can still be exponential in the number of visited states]</a:t>
            </a: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000" smtClean="0">
              <a:solidFill>
                <a:srgbClr val="4D4D4D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Fortunately, for a large family of admissible heuristics – </a:t>
            </a:r>
            <a:r>
              <a:rPr lang="en-US" sz="2800" smtClean="0">
                <a:solidFill>
                  <a:srgbClr val="0000CC"/>
                </a:solidFill>
                <a:latin typeface="Comic Sans MS" pitchFamily="66" charset="0"/>
              </a:rPr>
              <a:t>consistent</a:t>
            </a:r>
            <a:r>
              <a:rPr lang="en-US" sz="2800" smtClean="0">
                <a:latin typeface="Comic Sans MS" pitchFamily="66" charset="0"/>
              </a:rPr>
              <a:t> heuristics – there is a much more efficient way to handle revisited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C655D0-DD89-491F-ABC5-1BD1791B37C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Consistent Heuristic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15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An admissible heuristic h is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consistent</a:t>
            </a:r>
            <a:r>
              <a:rPr lang="en-US" smtClean="0">
                <a:latin typeface="Comic Sans MS" pitchFamily="66" charset="0"/>
              </a:rPr>
              <a:t> (or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monotone</a:t>
            </a:r>
            <a:r>
              <a:rPr lang="en-US" smtClean="0">
                <a:latin typeface="Comic Sans MS" pitchFamily="66" charset="0"/>
              </a:rPr>
              <a:t>) if for each node N and each child N’ of N:</a:t>
            </a:r>
            <a:endParaRPr lang="en-US" sz="2400" smtClean="0">
              <a:solidFill>
                <a:srgbClr val="990033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	    h(N) </a:t>
            </a:r>
            <a:r>
              <a:rPr lang="en-US" sz="2800" b="1" smtClean="0">
                <a:solidFill>
                  <a:srgbClr val="990033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 c(N,N’) + h(N’)</a:t>
            </a:r>
            <a:endParaRPr lang="en-US" sz="1000" smtClean="0">
              <a:solidFill>
                <a:srgbClr val="990033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1000" smtClean="0">
                <a:solidFill>
                  <a:srgbClr val="990033"/>
                </a:solidFill>
                <a:latin typeface="Comic Sans MS" pitchFamily="66" charset="0"/>
              </a:rPr>
              <a:t>       </a:t>
            </a:r>
            <a:endParaRPr lang="en-US" smtClean="0">
              <a:latin typeface="Comic Sans MS" pitchFamily="66" charset="0"/>
            </a:endParaRPr>
          </a:p>
        </p:txBody>
      </p:sp>
      <p:grpSp>
        <p:nvGrpSpPr>
          <p:cNvPr id="49157" name="Group 19"/>
          <p:cNvGrpSpPr>
            <a:grpSpLocks/>
          </p:cNvGrpSpPr>
          <p:nvPr/>
        </p:nvGrpSpPr>
        <p:grpSpPr bwMode="auto">
          <a:xfrm>
            <a:off x="5927725" y="2438400"/>
            <a:ext cx="2498725" cy="2459038"/>
            <a:chOff x="3734" y="1536"/>
            <a:chExt cx="1574" cy="1549"/>
          </a:xfrm>
        </p:grpSpPr>
        <p:sp>
          <p:nvSpPr>
            <p:cNvPr id="49160" name="Text Box 4"/>
            <p:cNvSpPr txBox="1">
              <a:spLocks noChangeArrowheads="1"/>
            </p:cNvSpPr>
            <p:nvPr/>
          </p:nvSpPr>
          <p:spPr bwMode="auto">
            <a:xfrm>
              <a:off x="3734" y="2835"/>
              <a:ext cx="1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(triangle inequality)</a:t>
              </a:r>
            </a:p>
          </p:txBody>
        </p:sp>
        <p:grpSp>
          <p:nvGrpSpPr>
            <p:cNvPr id="49161" name="Group 5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9167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49168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0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1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2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9162" name="Text Box 12"/>
            <p:cNvSpPr txBox="1">
              <a:spLocks noChangeArrowheads="1"/>
            </p:cNvSpPr>
            <p:nvPr/>
          </p:nvSpPr>
          <p:spPr bwMode="auto">
            <a:xfrm>
              <a:off x="4224" y="1536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9163" name="Text Box 13"/>
            <p:cNvSpPr txBox="1">
              <a:spLocks noChangeArrowheads="1"/>
            </p:cNvSpPr>
            <p:nvPr/>
          </p:nvSpPr>
          <p:spPr bwMode="auto">
            <a:xfrm>
              <a:off x="3984" y="2112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N’</a:t>
              </a:r>
            </a:p>
          </p:txBody>
        </p:sp>
        <p:sp>
          <p:nvSpPr>
            <p:cNvPr id="49164" name="Text Box 14"/>
            <p:cNvSpPr txBox="1">
              <a:spLocks noChangeArrowheads="1"/>
            </p:cNvSpPr>
            <p:nvPr/>
          </p:nvSpPr>
          <p:spPr bwMode="auto">
            <a:xfrm>
              <a:off x="4613" y="2110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CC6600"/>
                  </a:solidFill>
                  <a:latin typeface="Comic Sans MS" pitchFamily="66" charset="0"/>
                </a:rPr>
                <a:t>h(N)</a:t>
              </a:r>
            </a:p>
          </p:txBody>
        </p:sp>
        <p:sp>
          <p:nvSpPr>
            <p:cNvPr id="49165" name="Text Box 15"/>
            <p:cNvSpPr txBox="1">
              <a:spLocks noChangeArrowheads="1"/>
            </p:cNvSpPr>
            <p:nvPr/>
          </p:nvSpPr>
          <p:spPr bwMode="auto">
            <a:xfrm>
              <a:off x="4080" y="2446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CC6600"/>
                  </a:solidFill>
                  <a:latin typeface="Comic Sans MS" pitchFamily="66" charset="0"/>
                </a:rPr>
                <a:t>h(N’)</a:t>
              </a:r>
            </a:p>
          </p:txBody>
        </p:sp>
        <p:sp>
          <p:nvSpPr>
            <p:cNvPr id="49166" name="Text Box 16"/>
            <p:cNvSpPr txBox="1">
              <a:spLocks noChangeArrowheads="1"/>
            </p:cNvSpPr>
            <p:nvPr/>
          </p:nvSpPr>
          <p:spPr bwMode="auto">
            <a:xfrm>
              <a:off x="3840" y="1824"/>
              <a:ext cx="5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CC6600"/>
                  </a:solidFill>
                  <a:latin typeface="Comic Sans MS" pitchFamily="66" charset="0"/>
                </a:rPr>
                <a:t>c(N,N’)</a:t>
              </a:r>
            </a:p>
          </p:txBody>
        </p:sp>
      </p:grpSp>
      <p:sp>
        <p:nvSpPr>
          <p:cNvPr id="501778" name="Text Box 18"/>
          <p:cNvSpPr txBox="1">
            <a:spLocks noChangeArrowheads="1"/>
          </p:cNvSpPr>
          <p:nvPr/>
        </p:nvSpPr>
        <p:spPr bwMode="auto">
          <a:xfrm>
            <a:off x="381000" y="5562600"/>
            <a:ext cx="8458200" cy="9461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4D4D4D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800">
                <a:solidFill>
                  <a:srgbClr val="4D4D4D"/>
                </a:solidFill>
                <a:latin typeface="Comic Sans MS" pitchFamily="66" charset="0"/>
              </a:rPr>
              <a:t>Intuition: a consistent heuristics becomes more precise as we get deeper in the search tree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" y="3886200"/>
            <a:ext cx="4951413" cy="12001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h(N) 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  C*(N)   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c(N,N’) </a:t>
            </a:r>
            <a:r>
              <a:rPr lang="en-US" sz="2400">
                <a:solidFill>
                  <a:srgbClr val="0070C0"/>
                </a:solidFill>
                <a:latin typeface="Symbol" pitchFamily="18" charset="2"/>
              </a:rPr>
              <a:t>+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 h*(N’)</a:t>
            </a:r>
          </a:p>
          <a:p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h(N)  </a:t>
            </a:r>
            <a:r>
              <a:rPr lang="en-US" sz="2400">
                <a:solidFill>
                  <a:srgbClr val="0070C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c(N,N’) 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 h*(N’)</a:t>
            </a:r>
          </a:p>
          <a:p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h(N)  </a:t>
            </a:r>
            <a:r>
              <a:rPr lang="en-US" sz="2400">
                <a:solidFill>
                  <a:srgbClr val="0070C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c(N,N’)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h(N’)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 h*(N’)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8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C1CD5-E724-4457-BA6B-EE2CF641144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Consistency Violation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7010400" y="2743200"/>
            <a:ext cx="762000" cy="1981200"/>
            <a:chOff x="3840" y="2304"/>
            <a:chExt cx="480" cy="1248"/>
          </a:xfrm>
        </p:grpSpPr>
        <p:sp>
          <p:nvSpPr>
            <p:cNvPr id="50190" name="Oval 4"/>
            <p:cNvSpPr>
              <a:spLocks noChangeArrowheads="1"/>
            </p:cNvSpPr>
            <p:nvPr/>
          </p:nvSpPr>
          <p:spPr bwMode="auto">
            <a:xfrm>
              <a:off x="4032" y="2304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C0C0C0"/>
                </a:solidFill>
              </a:endParaRPr>
            </a:p>
          </p:txBody>
        </p:sp>
        <p:sp>
          <p:nvSpPr>
            <p:cNvPr id="50191" name="Oval 5"/>
            <p:cNvSpPr>
              <a:spLocks noChangeArrowheads="1"/>
            </p:cNvSpPr>
            <p:nvPr/>
          </p:nvSpPr>
          <p:spPr bwMode="auto">
            <a:xfrm>
              <a:off x="3840" y="288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6"/>
            <p:cNvSpPr>
              <a:spLocks noChangeArrowheads="1"/>
            </p:cNvSpPr>
            <p:nvPr/>
          </p:nvSpPr>
          <p:spPr bwMode="auto">
            <a:xfrm>
              <a:off x="4224" y="3456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7"/>
            <p:cNvSpPr>
              <a:spLocks noChangeShapeType="1"/>
            </p:cNvSpPr>
            <p:nvPr/>
          </p:nvSpPr>
          <p:spPr bwMode="auto">
            <a:xfrm flipH="1">
              <a:off x="3888" y="240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4" name="Line 8"/>
            <p:cNvSpPr>
              <a:spLocks noChangeShapeType="1"/>
            </p:cNvSpPr>
            <p:nvPr/>
          </p:nvSpPr>
          <p:spPr bwMode="auto">
            <a:xfrm>
              <a:off x="3888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5" name="Line 9"/>
            <p:cNvSpPr>
              <a:spLocks noChangeShapeType="1"/>
            </p:cNvSpPr>
            <p:nvPr/>
          </p:nvSpPr>
          <p:spPr bwMode="auto">
            <a:xfrm>
              <a:off x="4080" y="240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0181" name="Text Box 10"/>
          <p:cNvSpPr txBox="1">
            <a:spLocks noChangeArrowheads="1"/>
          </p:cNvSpPr>
          <p:nvPr/>
        </p:nvSpPr>
        <p:spPr bwMode="auto">
          <a:xfrm>
            <a:off x="6934200" y="26035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</a:t>
            </a:r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6553200" y="35179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N’</a:t>
            </a:r>
          </a:p>
        </p:txBody>
      </p:sp>
      <p:sp>
        <p:nvSpPr>
          <p:cNvPr id="50183" name="Text Box 12"/>
          <p:cNvSpPr txBox="1">
            <a:spLocks noChangeArrowheads="1"/>
          </p:cNvSpPr>
          <p:nvPr/>
        </p:nvSpPr>
        <p:spPr bwMode="auto">
          <a:xfrm>
            <a:off x="7543800" y="3514725"/>
            <a:ext cx="682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h(N)</a:t>
            </a:r>
            <a:br>
              <a:rPr lang="en-US" sz="180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=100</a:t>
            </a: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6705600" y="4048125"/>
            <a:ext cx="708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h(N’)</a:t>
            </a:r>
            <a:br>
              <a:rPr lang="en-US" sz="180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=10</a:t>
            </a: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6324600" y="3060700"/>
            <a:ext cx="93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c(N,N’)</a:t>
            </a:r>
            <a:br>
              <a:rPr lang="en-US" sz="180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=10</a:t>
            </a:r>
          </a:p>
        </p:txBody>
      </p:sp>
      <p:sp>
        <p:nvSpPr>
          <p:cNvPr id="50186" name="Text Box 15"/>
          <p:cNvSpPr txBox="1">
            <a:spLocks noChangeArrowheads="1"/>
          </p:cNvSpPr>
          <p:nvPr/>
        </p:nvSpPr>
        <p:spPr bwMode="auto">
          <a:xfrm>
            <a:off x="6308725" y="4818063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(triangle inequality)</a:t>
            </a: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4572000" cy="5057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If h tells that N is 100 units from the goal,  then moving from N along an arc costing 10 units should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not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lead to a node N’ that h estimates to be 10 units away from the goal</a:t>
            </a:r>
          </a:p>
        </p:txBody>
      </p:sp>
      <p:sp>
        <p:nvSpPr>
          <p:cNvPr id="50188" name="Freeform 17"/>
          <p:cNvSpPr>
            <a:spLocks/>
          </p:cNvSpPr>
          <p:nvPr/>
        </p:nvSpPr>
        <p:spPr bwMode="auto">
          <a:xfrm>
            <a:off x="5105400" y="2133600"/>
            <a:ext cx="1524000" cy="609600"/>
          </a:xfrm>
          <a:custGeom>
            <a:avLst/>
            <a:gdLst>
              <a:gd name="T0" fmla="*/ 2147483647 w 816"/>
              <a:gd name="T1" fmla="*/ 2147483647 h 384"/>
              <a:gd name="T2" fmla="*/ 2147483647 w 816"/>
              <a:gd name="T3" fmla="*/ 2147483647 h 384"/>
              <a:gd name="T4" fmla="*/ 0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816" y="384"/>
                </a:moveTo>
                <a:cubicBezTo>
                  <a:pt x="740" y="296"/>
                  <a:pt x="664" y="208"/>
                  <a:pt x="528" y="144"/>
                </a:cubicBezTo>
                <a:cubicBezTo>
                  <a:pt x="392" y="80"/>
                  <a:pt x="196" y="40"/>
                  <a:pt x="0" y="0"/>
                </a:cubicBezTo>
              </a:path>
            </a:pathLst>
          </a:custGeom>
          <a:noFill/>
          <a:ln w="57150">
            <a:solidFill>
              <a:srgbClr val="003399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9" name="Oval 18"/>
          <p:cNvSpPr>
            <a:spLocks noChangeArrowheads="1"/>
          </p:cNvSpPr>
          <p:nvPr/>
        </p:nvSpPr>
        <p:spPr bwMode="auto">
          <a:xfrm>
            <a:off x="6248400" y="2438400"/>
            <a:ext cx="2209800" cy="2438400"/>
          </a:xfrm>
          <a:prstGeom prst="ellips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390F4-54FC-48F9-A277-40F0DE0E24E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Consistent Heuristic</a:t>
            </a:r>
            <a:b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3200" b="1" smtClean="0">
                <a:solidFill>
                  <a:schemeClr val="bg2"/>
                </a:solidFill>
                <a:latin typeface="Comic Sans MS" pitchFamily="66" charset="0"/>
              </a:rPr>
              <a:t>(alternative definition)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A heuristic h is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consistent</a:t>
            </a:r>
            <a:r>
              <a:rPr lang="en-US" smtClean="0">
                <a:latin typeface="Comic Sans MS" pitchFamily="66" charset="0"/>
              </a:rPr>
              <a:t> (or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monotone</a:t>
            </a:r>
            <a:r>
              <a:rPr lang="en-US" smtClean="0">
                <a:latin typeface="Comic Sans MS" pitchFamily="66" charset="0"/>
              </a:rPr>
              <a:t>) if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1) for each node N and each child N’ of N:</a:t>
            </a:r>
            <a:endParaRPr lang="en-US" sz="2400" smtClean="0">
              <a:solidFill>
                <a:srgbClr val="990033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	    h(N) </a:t>
            </a:r>
            <a:r>
              <a:rPr lang="en-US" sz="2800" b="1" smtClean="0">
                <a:solidFill>
                  <a:srgbClr val="990033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 c(N,N’) + h(N’)</a:t>
            </a:r>
            <a:endParaRPr lang="en-US" sz="1000" smtClean="0">
              <a:solidFill>
                <a:srgbClr val="990033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1000" smtClean="0">
                <a:solidFill>
                  <a:srgbClr val="990033"/>
                </a:solidFill>
                <a:latin typeface="Comic Sans MS" pitchFamily="66" charset="0"/>
              </a:rPr>
              <a:t>       </a:t>
            </a:r>
            <a:r>
              <a:rPr lang="en-US" smtClean="0">
                <a:latin typeface="Comic Sans MS" pitchFamily="66" charset="0"/>
              </a:rPr>
              <a:t>2) for each goal node G: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	    h(G) = 0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919788" y="4732338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(triangle inequality)</a:t>
            </a:r>
          </a:p>
        </p:txBody>
      </p:sp>
      <p:grpSp>
        <p:nvGrpSpPr>
          <p:cNvPr id="51206" name="Group 5"/>
          <p:cNvGrpSpPr>
            <a:grpSpLocks/>
          </p:cNvGrpSpPr>
          <p:nvPr/>
        </p:nvGrpSpPr>
        <p:grpSpPr bwMode="auto">
          <a:xfrm>
            <a:off x="6773863" y="2809875"/>
            <a:ext cx="762000" cy="1981200"/>
            <a:chOff x="3840" y="2304"/>
            <a:chExt cx="480" cy="1248"/>
          </a:xfrm>
        </p:grpSpPr>
        <p:sp>
          <p:nvSpPr>
            <p:cNvPr id="51213" name="Oval 6"/>
            <p:cNvSpPr>
              <a:spLocks noChangeArrowheads="1"/>
            </p:cNvSpPr>
            <p:nvPr/>
          </p:nvSpPr>
          <p:spPr bwMode="auto">
            <a:xfrm>
              <a:off x="4032" y="2304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C0C0C0"/>
                </a:solidFill>
              </a:endParaRPr>
            </a:p>
          </p:txBody>
        </p:sp>
        <p:sp>
          <p:nvSpPr>
            <p:cNvPr id="51214" name="Oval 7"/>
            <p:cNvSpPr>
              <a:spLocks noChangeArrowheads="1"/>
            </p:cNvSpPr>
            <p:nvPr/>
          </p:nvSpPr>
          <p:spPr bwMode="auto">
            <a:xfrm>
              <a:off x="3840" y="288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Oval 8"/>
            <p:cNvSpPr>
              <a:spLocks noChangeArrowheads="1"/>
            </p:cNvSpPr>
            <p:nvPr/>
          </p:nvSpPr>
          <p:spPr bwMode="auto">
            <a:xfrm>
              <a:off x="4224" y="3456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9"/>
            <p:cNvSpPr>
              <a:spLocks noChangeShapeType="1"/>
            </p:cNvSpPr>
            <p:nvPr/>
          </p:nvSpPr>
          <p:spPr bwMode="auto">
            <a:xfrm flipH="1">
              <a:off x="3888" y="240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0"/>
            <p:cNvSpPr>
              <a:spLocks noChangeShapeType="1"/>
            </p:cNvSpPr>
            <p:nvPr/>
          </p:nvSpPr>
          <p:spPr bwMode="auto">
            <a:xfrm>
              <a:off x="3888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1"/>
            <p:cNvSpPr>
              <a:spLocks noChangeShapeType="1"/>
            </p:cNvSpPr>
            <p:nvPr/>
          </p:nvSpPr>
          <p:spPr bwMode="auto">
            <a:xfrm>
              <a:off x="4080" y="240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7" name="Text Box 12"/>
          <p:cNvSpPr txBox="1">
            <a:spLocks noChangeArrowheads="1"/>
          </p:cNvSpPr>
          <p:nvPr/>
        </p:nvSpPr>
        <p:spPr bwMode="auto">
          <a:xfrm>
            <a:off x="6697663" y="2670175"/>
            <a:ext cx="42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</a:t>
            </a:r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6316663" y="35845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N’</a:t>
            </a:r>
          </a:p>
        </p:txBody>
      </p:sp>
      <p:sp>
        <p:nvSpPr>
          <p:cNvPr id="51209" name="Text Box 14"/>
          <p:cNvSpPr txBox="1">
            <a:spLocks noChangeArrowheads="1"/>
          </p:cNvSpPr>
          <p:nvPr/>
        </p:nvSpPr>
        <p:spPr bwMode="auto">
          <a:xfrm>
            <a:off x="7315200" y="35814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h(N)</a:t>
            </a:r>
          </a:p>
        </p:txBody>
      </p:sp>
      <p:sp>
        <p:nvSpPr>
          <p:cNvPr id="51210" name="Text Box 15"/>
          <p:cNvSpPr txBox="1">
            <a:spLocks noChangeArrowheads="1"/>
          </p:cNvSpPr>
          <p:nvPr/>
        </p:nvSpPr>
        <p:spPr bwMode="auto">
          <a:xfrm>
            <a:off x="6469063" y="411480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h(N’)</a:t>
            </a:r>
          </a:p>
        </p:txBody>
      </p:sp>
      <p:sp>
        <p:nvSpPr>
          <p:cNvPr id="51211" name="Text Box 16"/>
          <p:cNvSpPr txBox="1">
            <a:spLocks noChangeArrowheads="1"/>
          </p:cNvSpPr>
          <p:nvPr/>
        </p:nvSpPr>
        <p:spPr bwMode="auto">
          <a:xfrm>
            <a:off x="6088063" y="3127375"/>
            <a:ext cx="93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6600"/>
                </a:solidFill>
                <a:latin typeface="Comic Sans MS" pitchFamily="66" charset="0"/>
              </a:rPr>
              <a:t>c(N,N’)</a:t>
            </a:r>
          </a:p>
        </p:txBody>
      </p:sp>
      <p:sp>
        <p:nvSpPr>
          <p:cNvPr id="513041" name="Text Box 17"/>
          <p:cNvSpPr txBox="1">
            <a:spLocks noChangeArrowheads="1"/>
          </p:cNvSpPr>
          <p:nvPr/>
        </p:nvSpPr>
        <p:spPr bwMode="auto">
          <a:xfrm>
            <a:off x="381000" y="4495800"/>
            <a:ext cx="4506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33CC"/>
                </a:solidFill>
                <a:latin typeface="Comic Sans MS" pitchFamily="66" charset="0"/>
              </a:rPr>
              <a:t>A consistent heuristic </a:t>
            </a:r>
            <a:br>
              <a:rPr lang="en-US" sz="32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3200">
                <a:solidFill>
                  <a:srgbClr val="0033CC"/>
                </a:solidFill>
                <a:latin typeface="Comic Sans MS" pitchFamily="66" charset="0"/>
              </a:rPr>
              <a:t>is also admissible</a:t>
            </a:r>
            <a:endParaRPr lang="en-US" sz="32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9328AB-DC6F-4547-9DA6-BDD77A8D5C6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28956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33CC"/>
                </a:solidFill>
                <a:latin typeface="Comic Sans MS" pitchFamily="66" charset="0"/>
              </a:rPr>
              <a:t>A consistent heuristic is also admissible</a:t>
            </a:r>
            <a:br>
              <a:rPr lang="en-US" smtClean="0">
                <a:solidFill>
                  <a:srgbClr val="0033CC"/>
                </a:solidFill>
                <a:latin typeface="Comic Sans MS" pitchFamily="66" charset="0"/>
              </a:rPr>
            </a:br>
            <a:endParaRPr lang="en-US" sz="20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An admissible heuristic may not be consistent, but many admissible heuristics are consistent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Admissibility and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7D2DD-0E24-411C-AB63-6EE8431471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7" name="Text Box 8"/>
          <p:cNvSpPr>
            <a:spLocks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Typically, f(N) estimates: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2400" smtClean="0">
                <a:latin typeface="Comic Sans MS" pitchFamily="66" charset="0"/>
              </a:rPr>
              <a:t>either the 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cost of a solution path through N</a:t>
            </a:r>
          </a:p>
          <a:p>
            <a:pPr lvl="2" eaLnBrk="1" hangingPunct="1">
              <a:buClr>
                <a:srgbClr val="0033CC"/>
              </a:buClr>
              <a:buFontTx/>
              <a:buNone/>
            </a:pPr>
            <a:r>
              <a:rPr lang="en-US" sz="2000" smtClean="0">
                <a:latin typeface="Comic Sans MS" pitchFamily="66" charset="0"/>
              </a:rPr>
              <a:t>Then f(N) = g(N) + h(N), where</a:t>
            </a:r>
          </a:p>
          <a:p>
            <a:pPr lvl="3" eaLnBrk="1" hangingPunct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1800" smtClean="0">
                <a:latin typeface="Comic Sans MS" pitchFamily="66" charset="0"/>
              </a:rPr>
              <a:t>g(N) is the cost of the path from the initial node to N</a:t>
            </a:r>
          </a:p>
          <a:p>
            <a:pPr lvl="3" eaLnBrk="1" hangingPunct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1800" smtClean="0">
                <a:latin typeface="Comic Sans MS" pitchFamily="66" charset="0"/>
              </a:rPr>
              <a:t>h(N) is an estimate of the cost of a path from N to a goal node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2400" smtClean="0">
                <a:latin typeface="Comic Sans MS" pitchFamily="66" charset="0"/>
              </a:rPr>
              <a:t>or the 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cost of a path from N to a goal node</a:t>
            </a:r>
          </a:p>
          <a:p>
            <a:pPr lvl="2" eaLnBrk="1" hangingPunct="1">
              <a:buClr>
                <a:srgbClr val="0033CC"/>
              </a:buClr>
              <a:buFontTx/>
              <a:buNone/>
            </a:pPr>
            <a:r>
              <a:rPr lang="en-US" sz="2000" smtClean="0">
                <a:latin typeface="Comic Sans MS" pitchFamily="66" charset="0"/>
              </a:rPr>
              <a:t>Then f(N) = h(N)      </a:t>
            </a:r>
            <a:r>
              <a:rPr lang="en-US" sz="2000" smtClean="0">
                <a:latin typeface="Comic Sans MS" pitchFamily="66" charset="0"/>
                <a:sym typeface="Wingdings" pitchFamily="2" charset="2"/>
              </a:rPr>
              <a:t>   </a:t>
            </a:r>
            <a:r>
              <a:rPr lang="en-US" sz="2000" smtClean="0">
                <a:solidFill>
                  <a:srgbClr val="990033"/>
                </a:solidFill>
                <a:latin typeface="Comic Sans MS" pitchFamily="66" charset="0"/>
                <a:sym typeface="Wingdings" pitchFamily="2" charset="2"/>
              </a:rPr>
              <a:t>Greedy best-search</a:t>
            </a:r>
            <a:endParaRPr lang="en-US" sz="2000" smtClean="0">
              <a:solidFill>
                <a:srgbClr val="990033"/>
              </a:solidFill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But there are no limitations on f. Any function of your choice is acceptable. 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2800" smtClean="0">
                <a:solidFill>
                  <a:srgbClr val="4D4D4D"/>
                </a:solidFill>
                <a:latin typeface="Comic Sans MS" pitchFamily="66" charset="0"/>
              </a:rPr>
              <a:t>But will it help the search algorithm?</a:t>
            </a:r>
            <a:r>
              <a:rPr lang="en-US" sz="2800" smtClean="0">
                <a:latin typeface="Comic Sans MS" pitchFamily="66" charset="0"/>
              </a:rPr>
              <a:t/>
            </a:r>
            <a:br>
              <a:rPr lang="en-US" sz="2800" smtClean="0">
                <a:latin typeface="Comic Sans MS" pitchFamily="66" charset="0"/>
              </a:rPr>
            </a:br>
            <a:endParaRPr lang="en-US" sz="2800" smtClean="0">
              <a:latin typeface="Comic Sans MS" pitchFamily="66" charset="0"/>
            </a:endParaRPr>
          </a:p>
        </p:txBody>
      </p:sp>
      <p:sp>
        <p:nvSpPr>
          <p:cNvPr id="11268" name="Text Box 9"/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How to construct 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4F58BB-4A61-4D4F-9305-094B4BDF0AE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5867400" y="1600200"/>
            <a:ext cx="1828800" cy="1828800"/>
            <a:chOff x="3264" y="1152"/>
            <a:chExt cx="1152" cy="1152"/>
          </a:xfrm>
        </p:grpSpPr>
        <p:sp>
          <p:nvSpPr>
            <p:cNvPr id="53289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6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Text Box 13"/>
            <p:cNvSpPr txBox="1">
              <a:spLocks noChangeArrowheads="1"/>
            </p:cNvSpPr>
            <p:nvPr/>
          </p:nvSpPr>
          <p:spPr bwMode="auto">
            <a:xfrm>
              <a:off x="3361" y="12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3299" name="Text Box 14"/>
            <p:cNvSpPr txBox="1">
              <a:spLocks noChangeArrowheads="1"/>
            </p:cNvSpPr>
            <p:nvPr/>
          </p:nvSpPr>
          <p:spPr bwMode="auto">
            <a:xfrm>
              <a:off x="3746" y="12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3300" name="Text Box 15"/>
            <p:cNvSpPr txBox="1">
              <a:spLocks noChangeArrowheads="1"/>
            </p:cNvSpPr>
            <p:nvPr/>
          </p:nvSpPr>
          <p:spPr bwMode="auto">
            <a:xfrm>
              <a:off x="4128" y="12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3301" name="Text Box 16"/>
            <p:cNvSpPr txBox="1">
              <a:spLocks noChangeArrowheads="1"/>
            </p:cNvSpPr>
            <p:nvPr/>
          </p:nvSpPr>
          <p:spPr bwMode="auto">
            <a:xfrm>
              <a:off x="3361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3302" name="Text Box 17"/>
            <p:cNvSpPr txBox="1">
              <a:spLocks noChangeArrowheads="1"/>
            </p:cNvSpPr>
            <p:nvPr/>
          </p:nvSpPr>
          <p:spPr bwMode="auto">
            <a:xfrm>
              <a:off x="3746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53303" name="Text Box 18"/>
            <p:cNvSpPr txBox="1">
              <a:spLocks noChangeArrowheads="1"/>
            </p:cNvSpPr>
            <p:nvPr/>
          </p:nvSpPr>
          <p:spPr bwMode="auto">
            <a:xfrm>
              <a:off x="4128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53304" name="Text Box 19"/>
            <p:cNvSpPr txBox="1">
              <a:spLocks noChangeArrowheads="1"/>
            </p:cNvSpPr>
            <p:nvPr/>
          </p:nvSpPr>
          <p:spPr bwMode="auto">
            <a:xfrm>
              <a:off x="3361" y="197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53305" name="Text Box 20"/>
            <p:cNvSpPr txBox="1">
              <a:spLocks noChangeArrowheads="1"/>
            </p:cNvSpPr>
            <p:nvPr/>
          </p:nvSpPr>
          <p:spPr bwMode="auto">
            <a:xfrm>
              <a:off x="3746" y="197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</p:grpSp>
      <p:grpSp>
        <p:nvGrpSpPr>
          <p:cNvPr id="53253" name="Group 21"/>
          <p:cNvGrpSpPr>
            <a:grpSpLocks/>
          </p:cNvGrpSpPr>
          <p:nvPr/>
        </p:nvGrpSpPr>
        <p:grpSpPr bwMode="auto">
          <a:xfrm>
            <a:off x="2514600" y="1600200"/>
            <a:ext cx="1828800" cy="1828800"/>
            <a:chOff x="576" y="2688"/>
            <a:chExt cx="1152" cy="1152"/>
          </a:xfrm>
        </p:grpSpPr>
        <p:sp>
          <p:nvSpPr>
            <p:cNvPr id="53272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Text Box 31"/>
            <p:cNvSpPr txBox="1">
              <a:spLocks noChangeArrowheads="1"/>
            </p:cNvSpPr>
            <p:nvPr/>
          </p:nvSpPr>
          <p:spPr bwMode="auto">
            <a:xfrm>
              <a:off x="1441" y="312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3282" name="Text Box 32"/>
            <p:cNvSpPr txBox="1">
              <a:spLocks noChangeArrowheads="1"/>
            </p:cNvSpPr>
            <p:nvPr/>
          </p:nvSpPr>
          <p:spPr bwMode="auto">
            <a:xfrm>
              <a:off x="1056" y="31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3283" name="Text Box 33"/>
            <p:cNvSpPr txBox="1">
              <a:spLocks noChangeArrowheads="1"/>
            </p:cNvSpPr>
            <p:nvPr/>
          </p:nvSpPr>
          <p:spPr bwMode="auto">
            <a:xfrm>
              <a:off x="1056" y="35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3284" name="Text Box 34"/>
            <p:cNvSpPr txBox="1">
              <a:spLocks noChangeArrowheads="1"/>
            </p:cNvSpPr>
            <p:nvPr/>
          </p:nvSpPr>
          <p:spPr bwMode="auto">
            <a:xfrm>
              <a:off x="672" y="31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3285" name="Text Box 35"/>
            <p:cNvSpPr txBox="1">
              <a:spLocks noChangeArrowheads="1"/>
            </p:cNvSpPr>
            <p:nvPr/>
          </p:nvSpPr>
          <p:spPr bwMode="auto">
            <a:xfrm>
              <a:off x="672" y="27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53286" name="Text Box 36"/>
            <p:cNvSpPr txBox="1">
              <a:spLocks noChangeArrowheads="1"/>
            </p:cNvSpPr>
            <p:nvPr/>
          </p:nvSpPr>
          <p:spPr bwMode="auto">
            <a:xfrm>
              <a:off x="1441" y="35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53287" name="Text Box 37"/>
            <p:cNvSpPr txBox="1">
              <a:spLocks noChangeArrowheads="1"/>
            </p:cNvSpPr>
            <p:nvPr/>
          </p:nvSpPr>
          <p:spPr bwMode="auto">
            <a:xfrm>
              <a:off x="672" y="35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53288" name="Text Box 38"/>
            <p:cNvSpPr txBox="1">
              <a:spLocks noChangeArrowheads="1"/>
            </p:cNvSpPr>
            <p:nvPr/>
          </p:nvSpPr>
          <p:spPr bwMode="auto">
            <a:xfrm>
              <a:off x="1441" y="27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</p:grpSp>
      <p:sp>
        <p:nvSpPr>
          <p:cNvPr id="53254" name="Text Box 39"/>
          <p:cNvSpPr txBox="1">
            <a:spLocks noChangeArrowheads="1"/>
          </p:cNvSpPr>
          <p:nvPr/>
        </p:nvSpPr>
        <p:spPr bwMode="auto">
          <a:xfrm>
            <a:off x="2667000" y="3429000"/>
            <a:ext cx="1516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STATE</a:t>
            </a:r>
            <a:r>
              <a:rPr lang="en-US" sz="2400">
                <a:latin typeface="Comic Sans MS" pitchFamily="66" charset="0"/>
              </a:rPr>
              <a:t>(N)</a:t>
            </a:r>
          </a:p>
        </p:txBody>
      </p:sp>
      <p:sp>
        <p:nvSpPr>
          <p:cNvPr id="53255" name="Text Box 40"/>
          <p:cNvSpPr txBox="1">
            <a:spLocks noChangeArrowheads="1"/>
          </p:cNvSpPr>
          <p:nvPr/>
        </p:nvSpPr>
        <p:spPr bwMode="auto">
          <a:xfrm>
            <a:off x="6400800" y="33655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goal</a:t>
            </a:r>
          </a:p>
        </p:txBody>
      </p:sp>
      <p:sp>
        <p:nvSpPr>
          <p:cNvPr id="53256" name="Rectangle 46"/>
          <p:cNvSpPr>
            <a:spLocks noChangeArrowheads="1"/>
          </p:cNvSpPr>
          <p:nvPr/>
        </p:nvSpPr>
        <p:spPr bwMode="auto">
          <a:xfrm>
            <a:off x="1905000" y="4267200"/>
            <a:ext cx="7239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 h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(N)  = number of misplaced tiles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 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= sum of the (Manhattan) distances </a:t>
            </a:r>
            <a:br>
              <a:rPr lang="en-US" sz="2400">
                <a:latin typeface="Comic Sans MS" pitchFamily="66" charset="0"/>
              </a:rPr>
            </a:br>
            <a:r>
              <a:rPr lang="en-US" sz="2400">
                <a:latin typeface="Comic Sans MS" pitchFamily="66" charset="0"/>
              </a:rPr>
              <a:t>               of every tile to its goal position</a:t>
            </a:r>
          </a:p>
          <a:p>
            <a:pPr lvl="1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are both consistent 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(why?)</a:t>
            </a:r>
          </a:p>
        </p:txBody>
      </p:sp>
      <p:grpSp>
        <p:nvGrpSpPr>
          <p:cNvPr id="53257" name="Group 47"/>
          <p:cNvGrpSpPr>
            <a:grpSpLocks/>
          </p:cNvGrpSpPr>
          <p:nvPr/>
        </p:nvGrpSpPr>
        <p:grpSpPr bwMode="auto">
          <a:xfrm>
            <a:off x="0" y="3200400"/>
            <a:ext cx="1746250" cy="2246313"/>
            <a:chOff x="3722" y="1566"/>
            <a:chExt cx="1335" cy="1530"/>
          </a:xfrm>
        </p:grpSpPr>
        <p:sp>
          <p:nvSpPr>
            <p:cNvPr id="53259" name="Text Box 48"/>
            <p:cNvSpPr txBox="1">
              <a:spLocks noChangeArrowheads="1"/>
            </p:cNvSpPr>
            <p:nvPr/>
          </p:nvSpPr>
          <p:spPr bwMode="auto">
            <a:xfrm>
              <a:off x="3722" y="2847"/>
              <a:ext cx="14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800">
                <a:latin typeface="Comic Sans MS" pitchFamily="66" charset="0"/>
              </a:endParaRPr>
            </a:p>
          </p:txBody>
        </p:sp>
        <p:grpSp>
          <p:nvGrpSpPr>
            <p:cNvPr id="53260" name="Group 49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53266" name="Oval 50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C0C0C0"/>
                  </a:solidFill>
                </a:endParaRPr>
              </a:p>
            </p:txBody>
          </p:sp>
          <p:sp>
            <p:nvSpPr>
              <p:cNvPr id="53267" name="Oval 51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8" name="Oval 52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9" name="Line 53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70" name="Line 54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71" name="Line 55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261" name="Text Box 56"/>
            <p:cNvSpPr txBox="1">
              <a:spLocks noChangeArrowheads="1"/>
            </p:cNvSpPr>
            <p:nvPr/>
          </p:nvSpPr>
          <p:spPr bwMode="auto">
            <a:xfrm>
              <a:off x="4224" y="1566"/>
              <a:ext cx="29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53262" name="Text Box 57"/>
            <p:cNvSpPr txBox="1">
              <a:spLocks noChangeArrowheads="1"/>
            </p:cNvSpPr>
            <p:nvPr/>
          </p:nvSpPr>
          <p:spPr bwMode="auto">
            <a:xfrm>
              <a:off x="3984" y="2142"/>
              <a:ext cx="33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N’</a:t>
              </a:r>
            </a:p>
          </p:txBody>
        </p:sp>
        <p:sp>
          <p:nvSpPr>
            <p:cNvPr id="53263" name="Text Box 58"/>
            <p:cNvSpPr txBox="1">
              <a:spLocks noChangeArrowheads="1"/>
            </p:cNvSpPr>
            <p:nvPr/>
          </p:nvSpPr>
          <p:spPr bwMode="auto">
            <a:xfrm>
              <a:off x="4589" y="2125"/>
              <a:ext cx="4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h(N)</a:t>
              </a:r>
            </a:p>
          </p:txBody>
        </p:sp>
        <p:sp>
          <p:nvSpPr>
            <p:cNvPr id="53264" name="Text Box 59"/>
            <p:cNvSpPr txBox="1">
              <a:spLocks noChangeArrowheads="1"/>
            </p:cNvSpPr>
            <p:nvPr/>
          </p:nvSpPr>
          <p:spPr bwMode="auto">
            <a:xfrm>
              <a:off x="4055" y="2462"/>
              <a:ext cx="49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h(N’)</a:t>
              </a:r>
            </a:p>
          </p:txBody>
        </p:sp>
        <p:sp>
          <p:nvSpPr>
            <p:cNvPr id="53265" name="Text Box 60"/>
            <p:cNvSpPr txBox="1">
              <a:spLocks noChangeArrowheads="1"/>
            </p:cNvSpPr>
            <p:nvPr/>
          </p:nvSpPr>
          <p:spPr bwMode="auto">
            <a:xfrm>
              <a:off x="3810" y="1839"/>
              <a:ext cx="65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c(N,N’)</a:t>
              </a:r>
            </a:p>
          </p:txBody>
        </p:sp>
      </p:grpSp>
      <p:sp>
        <p:nvSpPr>
          <p:cNvPr id="53258" name="Text Box 61"/>
          <p:cNvSpPr txBox="1">
            <a:spLocks noChangeArrowheads="1"/>
          </p:cNvSpPr>
          <p:nvPr/>
        </p:nvSpPr>
        <p:spPr bwMode="auto">
          <a:xfrm>
            <a:off x="0" y="5181600"/>
            <a:ext cx="218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h(N) </a:t>
            </a:r>
            <a:r>
              <a:rPr lang="en-US" sz="1400" b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600">
                <a:latin typeface="Comic Sans MS" pitchFamily="66" charset="0"/>
              </a:rPr>
              <a:t> c(N,N’) + h(N’)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6441C-72FC-4E91-A1CD-E8319C46D33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Robot Navigation</a:t>
            </a:r>
          </a:p>
        </p:txBody>
      </p:sp>
      <p:grpSp>
        <p:nvGrpSpPr>
          <p:cNvPr id="5126" name="Group 3"/>
          <p:cNvGrpSpPr>
            <a:grpSpLocks/>
          </p:cNvGrpSpPr>
          <p:nvPr/>
        </p:nvGrpSpPr>
        <p:grpSpPr bwMode="auto">
          <a:xfrm>
            <a:off x="3048000" y="1600200"/>
            <a:ext cx="5754688" cy="3108325"/>
            <a:chOff x="480" y="1152"/>
            <a:chExt cx="3625" cy="1958"/>
          </a:xfrm>
        </p:grpSpPr>
        <p:sp>
          <p:nvSpPr>
            <p:cNvPr id="5145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>
                <a:gd name="T0" fmla="*/ 0 w 768"/>
                <a:gd name="T1" fmla="*/ 45 h 1152"/>
                <a:gd name="T2" fmla="*/ 116 w 768"/>
                <a:gd name="T3" fmla="*/ 134 h 1152"/>
                <a:gd name="T4" fmla="*/ 58 w 768"/>
                <a:gd name="T5" fmla="*/ 179 h 1152"/>
                <a:gd name="T6" fmla="*/ 58 w 768"/>
                <a:gd name="T7" fmla="*/ 268 h 1152"/>
                <a:gd name="T8" fmla="*/ 233 w 768"/>
                <a:gd name="T9" fmla="*/ 268 h 1152"/>
                <a:gd name="T10" fmla="*/ 233 w 768"/>
                <a:gd name="T11" fmla="*/ 45 h 1152"/>
                <a:gd name="T12" fmla="*/ 44 w 768"/>
                <a:gd name="T13" fmla="*/ 0 h 1152"/>
                <a:gd name="T14" fmla="*/ 0 w 768"/>
                <a:gd name="T15" fmla="*/ 45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7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>
                <a:gd name="T0" fmla="*/ 0 w 960"/>
                <a:gd name="T1" fmla="*/ 224 h 1152"/>
                <a:gd name="T2" fmla="*/ 0 w 960"/>
                <a:gd name="T3" fmla="*/ 268 h 1152"/>
                <a:gd name="T4" fmla="*/ 290 w 960"/>
                <a:gd name="T5" fmla="*/ 268 h 1152"/>
                <a:gd name="T6" fmla="*/ 290 w 960"/>
                <a:gd name="T7" fmla="*/ 0 h 1152"/>
                <a:gd name="T8" fmla="*/ 231 w 960"/>
                <a:gd name="T9" fmla="*/ 0 h 1152"/>
                <a:gd name="T10" fmla="*/ 231 w 960"/>
                <a:gd name="T11" fmla="*/ 224 h 1152"/>
                <a:gd name="T12" fmla="*/ 0 w 960"/>
                <a:gd name="T13" fmla="*/ 224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9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1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2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6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0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1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2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3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4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5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6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7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8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9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0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1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2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3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4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5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6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7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8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79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0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2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3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4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5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6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Cost of one horizontal/vertical step = 1</a:t>
              </a:r>
            </a:p>
            <a:p>
              <a:r>
                <a:rPr lang="en-US" sz="2400">
                  <a:latin typeface="Comic Sans MS" pitchFamily="66" charset="0"/>
                </a:rPr>
                <a:t>Cost of one diagonal step =  </a:t>
              </a:r>
            </a:p>
          </p:txBody>
        </p:sp>
        <p:graphicFrame>
          <p:nvGraphicFramePr>
            <p:cNvPr id="5123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p:oleObj spid="_x0000_s5123" name="Equation" r:id="rId4" imgW="241200" imgH="215640" progId="Equation.DSMT4">
                <p:embed/>
              </p:oleObj>
            </a:graphicData>
          </a:graphic>
        </p:graphicFrame>
      </p:grpSp>
      <p:graphicFrame>
        <p:nvGraphicFramePr>
          <p:cNvPr id="5122" name="Object 46"/>
          <p:cNvGraphicFramePr>
            <a:graphicFrameLocks noChangeAspect="1"/>
          </p:cNvGraphicFramePr>
          <p:nvPr/>
        </p:nvGraphicFramePr>
        <p:xfrm>
          <a:off x="584200" y="4899025"/>
          <a:ext cx="4095750" cy="611188"/>
        </p:xfrm>
        <a:graphic>
          <a:graphicData uri="http://schemas.openxmlformats.org/presentationml/2006/ole">
            <p:oleObj spid="_x0000_s5122" name="Equation" r:id="rId5" imgW="1841400" imgH="304560" progId="Equation.DSMT4">
              <p:embed/>
            </p:oleObj>
          </a:graphicData>
        </a:graphic>
      </p:graphicFrame>
      <p:sp>
        <p:nvSpPr>
          <p:cNvPr id="5127" name="Text Box 47"/>
          <p:cNvSpPr txBox="1">
            <a:spLocks noChangeArrowheads="1"/>
          </p:cNvSpPr>
          <p:nvPr/>
        </p:nvSpPr>
        <p:spPr bwMode="auto">
          <a:xfrm>
            <a:off x="533400" y="54102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 =  |x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-x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 + |y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-y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</a:t>
            </a:r>
          </a:p>
        </p:txBody>
      </p:sp>
      <p:sp>
        <p:nvSpPr>
          <p:cNvPr id="5128" name="Text Box 48"/>
          <p:cNvSpPr txBox="1">
            <a:spLocks noChangeArrowheads="1"/>
          </p:cNvSpPr>
          <p:nvPr/>
        </p:nvSpPr>
        <p:spPr bwMode="auto">
          <a:xfrm>
            <a:off x="4800600" y="5029200"/>
            <a:ext cx="197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consistent</a:t>
            </a:r>
          </a:p>
        </p:txBody>
      </p:sp>
      <p:sp>
        <p:nvSpPr>
          <p:cNvPr id="5129" name="Text Box 49"/>
          <p:cNvSpPr txBox="1">
            <a:spLocks noChangeArrowheads="1"/>
          </p:cNvSpPr>
          <p:nvPr/>
        </p:nvSpPr>
        <p:spPr bwMode="auto">
          <a:xfrm>
            <a:off x="4419600" y="5410200"/>
            <a:ext cx="4257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consistent </a:t>
            </a:r>
            <a:r>
              <a:rPr lang="en-US" sz="2400">
                <a:latin typeface="Comic Sans MS" pitchFamily="66" charset="0"/>
              </a:rPr>
              <a:t>if moving along </a:t>
            </a:r>
          </a:p>
          <a:p>
            <a:r>
              <a:rPr lang="en-US" sz="2400">
                <a:latin typeface="Comic Sans MS" pitchFamily="66" charset="0"/>
              </a:rPr>
              <a:t>diagonals is not allowed, and </a:t>
            </a:r>
          </a:p>
          <a:p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not consistent</a:t>
            </a:r>
            <a:r>
              <a:rPr lang="en-US" sz="2400">
                <a:latin typeface="Comic Sans MS" pitchFamily="66" charset="0"/>
              </a:rPr>
              <a:t> otherwise</a:t>
            </a:r>
          </a:p>
        </p:txBody>
      </p:sp>
      <p:grpSp>
        <p:nvGrpSpPr>
          <p:cNvPr id="5130" name="Group 50"/>
          <p:cNvGrpSpPr>
            <a:grpSpLocks/>
          </p:cNvGrpSpPr>
          <p:nvPr/>
        </p:nvGrpSpPr>
        <p:grpSpPr bwMode="auto">
          <a:xfrm>
            <a:off x="381000" y="1828800"/>
            <a:ext cx="1746250" cy="2246313"/>
            <a:chOff x="3722" y="1566"/>
            <a:chExt cx="1335" cy="1530"/>
          </a:xfrm>
        </p:grpSpPr>
        <p:sp>
          <p:nvSpPr>
            <p:cNvPr id="5132" name="Text Box 51"/>
            <p:cNvSpPr txBox="1">
              <a:spLocks noChangeArrowheads="1"/>
            </p:cNvSpPr>
            <p:nvPr/>
          </p:nvSpPr>
          <p:spPr bwMode="auto">
            <a:xfrm>
              <a:off x="3722" y="2847"/>
              <a:ext cx="14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800">
                <a:latin typeface="Comic Sans MS" pitchFamily="66" charset="0"/>
              </a:endParaRPr>
            </a:p>
          </p:txBody>
        </p:sp>
        <p:grpSp>
          <p:nvGrpSpPr>
            <p:cNvPr id="5133" name="Group 52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5139" name="Oval 53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C0C0C0"/>
                  </a:solidFill>
                </a:endParaRPr>
              </a:p>
            </p:txBody>
          </p:sp>
          <p:sp>
            <p:nvSpPr>
              <p:cNvPr id="5140" name="Oval 54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Oval 55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56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3" name="Line 57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4" name="Line 5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134" name="Text Box 59"/>
            <p:cNvSpPr txBox="1">
              <a:spLocks noChangeArrowheads="1"/>
            </p:cNvSpPr>
            <p:nvPr/>
          </p:nvSpPr>
          <p:spPr bwMode="auto">
            <a:xfrm>
              <a:off x="4224" y="1566"/>
              <a:ext cx="29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5135" name="Text Box 60"/>
            <p:cNvSpPr txBox="1">
              <a:spLocks noChangeArrowheads="1"/>
            </p:cNvSpPr>
            <p:nvPr/>
          </p:nvSpPr>
          <p:spPr bwMode="auto">
            <a:xfrm>
              <a:off x="3984" y="2142"/>
              <a:ext cx="33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N’</a:t>
              </a:r>
            </a:p>
          </p:txBody>
        </p:sp>
        <p:sp>
          <p:nvSpPr>
            <p:cNvPr id="5136" name="Text Box 61"/>
            <p:cNvSpPr txBox="1">
              <a:spLocks noChangeArrowheads="1"/>
            </p:cNvSpPr>
            <p:nvPr/>
          </p:nvSpPr>
          <p:spPr bwMode="auto">
            <a:xfrm>
              <a:off x="4589" y="2125"/>
              <a:ext cx="4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h(N)</a:t>
              </a:r>
            </a:p>
          </p:txBody>
        </p:sp>
        <p:sp>
          <p:nvSpPr>
            <p:cNvPr id="5137" name="Text Box 62"/>
            <p:cNvSpPr txBox="1">
              <a:spLocks noChangeArrowheads="1"/>
            </p:cNvSpPr>
            <p:nvPr/>
          </p:nvSpPr>
          <p:spPr bwMode="auto">
            <a:xfrm>
              <a:off x="4055" y="2462"/>
              <a:ext cx="49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h(N’)</a:t>
              </a:r>
            </a:p>
          </p:txBody>
        </p:sp>
        <p:sp>
          <p:nvSpPr>
            <p:cNvPr id="5138" name="Text Box 63"/>
            <p:cNvSpPr txBox="1">
              <a:spLocks noChangeArrowheads="1"/>
            </p:cNvSpPr>
            <p:nvPr/>
          </p:nvSpPr>
          <p:spPr bwMode="auto">
            <a:xfrm>
              <a:off x="3810" y="1839"/>
              <a:ext cx="65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c(N,N’)</a:t>
              </a:r>
            </a:p>
          </p:txBody>
        </p:sp>
      </p:grpSp>
      <p:sp>
        <p:nvSpPr>
          <p:cNvPr id="5131" name="Text Box 64"/>
          <p:cNvSpPr txBox="1">
            <a:spLocks noChangeArrowheads="1"/>
          </p:cNvSpPr>
          <p:nvPr/>
        </p:nvSpPr>
        <p:spPr bwMode="auto">
          <a:xfrm>
            <a:off x="381000" y="3810000"/>
            <a:ext cx="218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h(N) </a:t>
            </a:r>
            <a:r>
              <a:rPr lang="en-US" sz="1400" b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600">
                <a:latin typeface="Comic Sans MS" pitchFamily="66" charset="0"/>
              </a:rPr>
              <a:t> c(N,N’) + h(N’)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317C2-8844-4FD2-8D08-635FF61DDF91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If h is consistent, then whenever A* expands a node, it has already found an optimal path to this node’s state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mic Sans MS" pitchFamily="66" charset="0"/>
            </a:endParaRPr>
          </a:p>
        </p:txBody>
      </p:sp>
      <p:sp>
        <p:nvSpPr>
          <p:cNvPr id="5427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Result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77F4D-AD33-4D1C-9C45-618FE4EF627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(1/2)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400" smtClean="0">
                <a:latin typeface="Comic Sans MS" pitchFamily="66" charset="0"/>
              </a:rPr>
              <a:t>Consider a node N and its child N’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Since h is consistent: h(N) </a:t>
            </a:r>
            <a:r>
              <a:rPr lang="en-US" sz="2400" b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latin typeface="Comic Sans MS" pitchFamily="66" charset="0"/>
              </a:rPr>
              <a:t> c(N,N’)+h(N’)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1200" smtClean="0">
                <a:latin typeface="Comic Sans MS" pitchFamily="66" charset="0"/>
              </a:rPr>
              <a:t/>
            </a:r>
            <a:br>
              <a:rPr lang="en-US" sz="1200" smtClean="0">
                <a:latin typeface="Comic Sans MS" pitchFamily="66" charset="0"/>
              </a:rPr>
            </a:b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f(N)</a:t>
            </a:r>
            <a:r>
              <a:rPr lang="en-US" sz="2400" smtClean="0">
                <a:latin typeface="Comic Sans MS" pitchFamily="66" charset="0"/>
              </a:rPr>
              <a:t>  = g(N)+h(N)  </a:t>
            </a:r>
            <a:r>
              <a:rPr lang="en-US" sz="36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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 g(N)+</a:t>
            </a:r>
            <a:r>
              <a:rPr lang="en-US" sz="2400" smtClean="0">
                <a:latin typeface="Comic Sans MS" pitchFamily="66" charset="0"/>
              </a:rPr>
              <a:t>c(N,N’)+h(N’) =  </a:t>
            </a: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f(N’)</a:t>
            </a:r>
            <a:r>
              <a:rPr lang="en-US" sz="2400" smtClean="0">
                <a:latin typeface="Comic Sans MS" pitchFamily="66" charset="0"/>
              </a:rPr>
              <a:t/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So, f is </a:t>
            </a:r>
            <a:r>
              <a:rPr lang="en-US" sz="2400" smtClean="0">
                <a:solidFill>
                  <a:srgbClr val="003399"/>
                </a:solidFill>
                <a:latin typeface="Comic Sans MS" pitchFamily="66" charset="0"/>
              </a:rPr>
              <a:t>non-decreasing</a:t>
            </a:r>
            <a:r>
              <a:rPr lang="en-US" sz="2400" smtClean="0">
                <a:latin typeface="Comic Sans MS" pitchFamily="66" charset="0"/>
              </a:rPr>
              <a:t> along any path</a:t>
            </a:r>
            <a:endParaRPr lang="en-US" sz="1200" smtClean="0">
              <a:latin typeface="Comic Sans MS" pitchFamily="66" charset="0"/>
            </a:endParaRPr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7772400" y="3810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7848600" y="53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4" name="Text Box 7"/>
          <p:cNvSpPr txBox="1">
            <a:spLocks noChangeArrowheads="1"/>
          </p:cNvSpPr>
          <p:nvPr/>
        </p:nvSpPr>
        <p:spPr bwMode="auto">
          <a:xfrm>
            <a:off x="7924800" y="234950"/>
            <a:ext cx="38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8001000" y="1295400"/>
            <a:ext cx="433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724400" y="5791200"/>
            <a:ext cx="1905000" cy="381000"/>
          </a:xfrm>
          <a:prstGeom prst="rect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70903-6B47-4D0C-81A0-12ED71C7F6C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257800"/>
          </a:xfrm>
          <a:noFill/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r>
              <a:rPr lang="en-US" sz="2400" smtClean="0">
                <a:latin typeface="Comic Sans MS" pitchFamily="66" charset="0"/>
              </a:rPr>
              <a:t>If a node K is selected for expansion, then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any other node N </a:t>
            </a:r>
            <a:r>
              <a:rPr lang="en-US" sz="2400" smtClean="0">
                <a:latin typeface="Comic Sans MS" pitchFamily="66" charset="0"/>
              </a:rPr>
              <a:t>in the fringe verifies f(N)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 f(K)</a:t>
            </a:r>
            <a:r>
              <a:rPr lang="en-US" sz="2400" smtClean="0">
                <a:latin typeface="Comic Sans MS" pitchFamily="66" charset="0"/>
              </a:rPr>
              <a:t> 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	If one node N lies on another path to the state of K, the cost of this other path is no smaller than that of the path to K: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	f(N’)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 f(N)  f(K)    and     h(N’) = h(K)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	So, g(N’)  g(K)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(2/2)</a:t>
            </a:r>
          </a:p>
        </p:txBody>
      </p:sp>
      <p:grpSp>
        <p:nvGrpSpPr>
          <p:cNvPr id="56326" name="Group 18"/>
          <p:cNvGrpSpPr>
            <a:grpSpLocks/>
          </p:cNvGrpSpPr>
          <p:nvPr/>
        </p:nvGrpSpPr>
        <p:grpSpPr bwMode="auto">
          <a:xfrm>
            <a:off x="2425700" y="2209800"/>
            <a:ext cx="3594100" cy="1625600"/>
            <a:chOff x="1528" y="1392"/>
            <a:chExt cx="2264" cy="1024"/>
          </a:xfrm>
        </p:grpSpPr>
        <p:sp>
          <p:nvSpPr>
            <p:cNvPr id="56335" name="Freeform 14"/>
            <p:cNvSpPr>
              <a:spLocks/>
            </p:cNvSpPr>
            <p:nvPr/>
          </p:nvSpPr>
          <p:spPr bwMode="auto">
            <a:xfrm>
              <a:off x="1528" y="2008"/>
              <a:ext cx="2264" cy="408"/>
            </a:xfrm>
            <a:custGeom>
              <a:avLst/>
              <a:gdLst>
                <a:gd name="T0" fmla="*/ 56 w 2264"/>
                <a:gd name="T1" fmla="*/ 56 h 408"/>
                <a:gd name="T2" fmla="*/ 296 w 2264"/>
                <a:gd name="T3" fmla="*/ 8 h 408"/>
                <a:gd name="T4" fmla="*/ 968 w 2264"/>
                <a:gd name="T5" fmla="*/ 104 h 408"/>
                <a:gd name="T6" fmla="*/ 1688 w 2264"/>
                <a:gd name="T7" fmla="*/ 56 h 408"/>
                <a:gd name="T8" fmla="*/ 2120 w 2264"/>
                <a:gd name="T9" fmla="*/ 104 h 408"/>
                <a:gd name="T10" fmla="*/ 2264 w 2264"/>
                <a:gd name="T11" fmla="*/ 296 h 408"/>
                <a:gd name="T12" fmla="*/ 2120 w 2264"/>
                <a:gd name="T13" fmla="*/ 392 h 408"/>
                <a:gd name="T14" fmla="*/ 1640 w 2264"/>
                <a:gd name="T15" fmla="*/ 392 h 408"/>
                <a:gd name="T16" fmla="*/ 968 w 2264"/>
                <a:gd name="T17" fmla="*/ 344 h 408"/>
                <a:gd name="T18" fmla="*/ 296 w 2264"/>
                <a:gd name="T19" fmla="*/ 392 h 408"/>
                <a:gd name="T20" fmla="*/ 104 w 2264"/>
                <a:gd name="T21" fmla="*/ 344 h 408"/>
                <a:gd name="T22" fmla="*/ 8 w 2264"/>
                <a:gd name="T23" fmla="*/ 104 h 408"/>
                <a:gd name="T24" fmla="*/ 56 w 2264"/>
                <a:gd name="T25" fmla="*/ 56 h 4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4"/>
                <a:gd name="T40" fmla="*/ 0 h 408"/>
                <a:gd name="T41" fmla="*/ 2264 w 2264"/>
                <a:gd name="T42" fmla="*/ 408 h 4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4" h="408">
                  <a:moveTo>
                    <a:pt x="56" y="56"/>
                  </a:moveTo>
                  <a:cubicBezTo>
                    <a:pt x="104" y="40"/>
                    <a:pt x="144" y="0"/>
                    <a:pt x="296" y="8"/>
                  </a:cubicBezTo>
                  <a:cubicBezTo>
                    <a:pt x="448" y="16"/>
                    <a:pt x="736" y="96"/>
                    <a:pt x="968" y="104"/>
                  </a:cubicBezTo>
                  <a:cubicBezTo>
                    <a:pt x="1200" y="112"/>
                    <a:pt x="1496" y="56"/>
                    <a:pt x="1688" y="56"/>
                  </a:cubicBezTo>
                  <a:cubicBezTo>
                    <a:pt x="1880" y="56"/>
                    <a:pt x="2024" y="64"/>
                    <a:pt x="2120" y="104"/>
                  </a:cubicBezTo>
                  <a:cubicBezTo>
                    <a:pt x="2216" y="144"/>
                    <a:pt x="2264" y="248"/>
                    <a:pt x="2264" y="296"/>
                  </a:cubicBezTo>
                  <a:cubicBezTo>
                    <a:pt x="2264" y="344"/>
                    <a:pt x="2224" y="376"/>
                    <a:pt x="2120" y="392"/>
                  </a:cubicBezTo>
                  <a:cubicBezTo>
                    <a:pt x="2016" y="408"/>
                    <a:pt x="1832" y="400"/>
                    <a:pt x="1640" y="392"/>
                  </a:cubicBezTo>
                  <a:cubicBezTo>
                    <a:pt x="1448" y="384"/>
                    <a:pt x="1192" y="344"/>
                    <a:pt x="968" y="344"/>
                  </a:cubicBezTo>
                  <a:cubicBezTo>
                    <a:pt x="744" y="344"/>
                    <a:pt x="440" y="392"/>
                    <a:pt x="296" y="392"/>
                  </a:cubicBezTo>
                  <a:cubicBezTo>
                    <a:pt x="152" y="392"/>
                    <a:pt x="152" y="392"/>
                    <a:pt x="104" y="344"/>
                  </a:cubicBezTo>
                  <a:cubicBezTo>
                    <a:pt x="56" y="296"/>
                    <a:pt x="16" y="152"/>
                    <a:pt x="8" y="104"/>
                  </a:cubicBezTo>
                  <a:cubicBezTo>
                    <a:pt x="0" y="56"/>
                    <a:pt x="8" y="72"/>
                    <a:pt x="56" y="56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6" name="Oval 4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Oval 5"/>
            <p:cNvSpPr>
              <a:spLocks noChangeArrowheads="1"/>
            </p:cNvSpPr>
            <p:nvPr/>
          </p:nvSpPr>
          <p:spPr bwMode="auto">
            <a:xfrm>
              <a:off x="1728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Freeform 9"/>
            <p:cNvSpPr>
              <a:spLocks/>
            </p:cNvSpPr>
            <p:nvPr/>
          </p:nvSpPr>
          <p:spPr bwMode="auto">
            <a:xfrm>
              <a:off x="1776" y="1488"/>
              <a:ext cx="1056" cy="720"/>
            </a:xfrm>
            <a:custGeom>
              <a:avLst/>
              <a:gdLst>
                <a:gd name="T0" fmla="*/ 1056 w 1056"/>
                <a:gd name="T1" fmla="*/ 0 h 720"/>
                <a:gd name="T2" fmla="*/ 768 w 1056"/>
                <a:gd name="T3" fmla="*/ 240 h 720"/>
                <a:gd name="T4" fmla="*/ 432 w 1056"/>
                <a:gd name="T5" fmla="*/ 384 h 720"/>
                <a:gd name="T6" fmla="*/ 0 w 105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720"/>
                <a:gd name="T14" fmla="*/ 1056 w 105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720">
                  <a:moveTo>
                    <a:pt x="1056" y="0"/>
                  </a:moveTo>
                  <a:cubicBezTo>
                    <a:pt x="964" y="88"/>
                    <a:pt x="872" y="176"/>
                    <a:pt x="768" y="240"/>
                  </a:cubicBezTo>
                  <a:cubicBezTo>
                    <a:pt x="664" y="304"/>
                    <a:pt x="560" y="304"/>
                    <a:pt x="432" y="384"/>
                  </a:cubicBezTo>
                  <a:cubicBezTo>
                    <a:pt x="304" y="464"/>
                    <a:pt x="152" y="592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9" name="Oval 10"/>
            <p:cNvSpPr>
              <a:spLocks noChangeArrowheads="1"/>
            </p:cNvSpPr>
            <p:nvPr/>
          </p:nvSpPr>
          <p:spPr bwMode="auto">
            <a:xfrm>
              <a:off x="3600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Freeform 12"/>
            <p:cNvSpPr>
              <a:spLocks/>
            </p:cNvSpPr>
            <p:nvPr/>
          </p:nvSpPr>
          <p:spPr bwMode="auto">
            <a:xfrm>
              <a:off x="2832" y="1488"/>
              <a:ext cx="816" cy="720"/>
            </a:xfrm>
            <a:custGeom>
              <a:avLst/>
              <a:gdLst>
                <a:gd name="T0" fmla="*/ 0 w 816"/>
                <a:gd name="T1" fmla="*/ 0 h 720"/>
                <a:gd name="T2" fmla="*/ 144 w 816"/>
                <a:gd name="T3" fmla="*/ 144 h 720"/>
                <a:gd name="T4" fmla="*/ 624 w 816"/>
                <a:gd name="T5" fmla="*/ 288 h 720"/>
                <a:gd name="T6" fmla="*/ 816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0" y="0"/>
                  </a:moveTo>
                  <a:cubicBezTo>
                    <a:pt x="20" y="48"/>
                    <a:pt x="40" y="96"/>
                    <a:pt x="144" y="144"/>
                  </a:cubicBezTo>
                  <a:cubicBezTo>
                    <a:pt x="248" y="192"/>
                    <a:pt x="512" y="192"/>
                    <a:pt x="624" y="288"/>
                  </a:cubicBezTo>
                  <a:cubicBezTo>
                    <a:pt x="736" y="384"/>
                    <a:pt x="776" y="552"/>
                    <a:pt x="816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1" name="Text Box 15"/>
            <p:cNvSpPr txBox="1">
              <a:spLocks noChangeArrowheads="1"/>
            </p:cNvSpPr>
            <p:nvPr/>
          </p:nvSpPr>
          <p:spPr bwMode="auto">
            <a:xfrm>
              <a:off x="1824" y="211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56342" name="Text Box 16"/>
            <p:cNvSpPr txBox="1">
              <a:spLocks noChangeArrowheads="1"/>
            </p:cNvSpPr>
            <p:nvPr/>
          </p:nvSpPr>
          <p:spPr bwMode="auto">
            <a:xfrm>
              <a:off x="3360" y="211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895600" y="3657600"/>
            <a:ext cx="2895600" cy="930275"/>
            <a:chOff x="1824" y="2304"/>
            <a:chExt cx="1824" cy="586"/>
          </a:xfrm>
        </p:grpSpPr>
        <p:grpSp>
          <p:nvGrpSpPr>
            <p:cNvPr id="56328" name="Group 19"/>
            <p:cNvGrpSpPr>
              <a:grpSpLocks/>
            </p:cNvGrpSpPr>
            <p:nvPr/>
          </p:nvGrpSpPr>
          <p:grpSpPr bwMode="auto">
            <a:xfrm>
              <a:off x="3072" y="2304"/>
              <a:ext cx="576" cy="586"/>
              <a:chOff x="3072" y="2304"/>
              <a:chExt cx="576" cy="586"/>
            </a:xfrm>
          </p:grpSpPr>
          <p:sp>
            <p:nvSpPr>
              <p:cNvPr id="56332" name="Oval 11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3" name="Freeform 13"/>
              <p:cNvSpPr>
                <a:spLocks/>
              </p:cNvSpPr>
              <p:nvPr/>
            </p:nvSpPr>
            <p:spPr bwMode="auto">
              <a:xfrm>
                <a:off x="3120" y="2304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384 w 528"/>
                  <a:gd name="T3" fmla="*/ 96 h 432"/>
                  <a:gd name="T4" fmla="*/ 96 w 528"/>
                  <a:gd name="T5" fmla="*/ 192 h 432"/>
                  <a:gd name="T6" fmla="*/ 0 w 528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432"/>
                  <a:gd name="T14" fmla="*/ 528 w 528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432">
                    <a:moveTo>
                      <a:pt x="528" y="0"/>
                    </a:moveTo>
                    <a:cubicBezTo>
                      <a:pt x="492" y="32"/>
                      <a:pt x="456" y="64"/>
                      <a:pt x="384" y="96"/>
                    </a:cubicBezTo>
                    <a:cubicBezTo>
                      <a:pt x="312" y="128"/>
                      <a:pt x="160" y="136"/>
                      <a:pt x="96" y="192"/>
                    </a:cubicBezTo>
                    <a:cubicBezTo>
                      <a:pt x="32" y="248"/>
                      <a:pt x="16" y="34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334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640"/>
                <a:ext cx="2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N’</a:t>
                </a:r>
              </a:p>
            </p:txBody>
          </p:sp>
        </p:grpSp>
        <p:sp>
          <p:nvSpPr>
            <p:cNvPr id="56329" name="Rectangle 20"/>
            <p:cNvSpPr>
              <a:spLocks noChangeArrowheads="1"/>
            </p:cNvSpPr>
            <p:nvPr/>
          </p:nvSpPr>
          <p:spPr bwMode="auto">
            <a:xfrm>
              <a:off x="2160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S</a:t>
              </a:r>
            </a:p>
          </p:txBody>
        </p:sp>
        <p:sp>
          <p:nvSpPr>
            <p:cNvPr id="56330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1" name="Line 23"/>
            <p:cNvSpPr>
              <a:spLocks noChangeShapeType="1"/>
            </p:cNvSpPr>
            <p:nvPr/>
          </p:nvSpPr>
          <p:spPr bwMode="auto">
            <a:xfrm flipH="1">
              <a:off x="2400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BFC83-1F27-4712-8F17-214964A6584D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257800"/>
          </a:xfrm>
          <a:noFill/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r>
              <a:rPr lang="en-US" sz="2400" smtClean="0">
                <a:latin typeface="Comic Sans MS" pitchFamily="66" charset="0"/>
              </a:rPr>
              <a:t>If a node K is selected for expansion, then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any other node N </a:t>
            </a:r>
            <a:r>
              <a:rPr lang="en-US" sz="2400" smtClean="0">
                <a:latin typeface="Comic Sans MS" pitchFamily="66" charset="0"/>
              </a:rPr>
              <a:t>in the fringe verifies f(N)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 f(K)</a:t>
            </a:r>
            <a:r>
              <a:rPr lang="en-US" sz="2400" smtClean="0">
                <a:latin typeface="Comic Sans MS" pitchFamily="66" charset="0"/>
              </a:rPr>
              <a:t> 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 startAt="2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	If one node N lies on another path to the state of K, the cost of this other path is no smaller than that of the path to K: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</a:rPr>
              <a:t>	f(N’)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 f(N)  f(K)    and     h(N’) = h(K)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	So, g(N’)  g(K)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 (2/2)</a:t>
            </a:r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2425700" y="2209800"/>
            <a:ext cx="3594100" cy="1625600"/>
            <a:chOff x="1528" y="1392"/>
            <a:chExt cx="2264" cy="1024"/>
          </a:xfrm>
        </p:grpSpPr>
        <p:sp>
          <p:nvSpPr>
            <p:cNvPr id="57362" name="Freeform 5"/>
            <p:cNvSpPr>
              <a:spLocks/>
            </p:cNvSpPr>
            <p:nvPr/>
          </p:nvSpPr>
          <p:spPr bwMode="auto">
            <a:xfrm>
              <a:off x="1528" y="2008"/>
              <a:ext cx="2264" cy="408"/>
            </a:xfrm>
            <a:custGeom>
              <a:avLst/>
              <a:gdLst>
                <a:gd name="T0" fmla="*/ 56 w 2264"/>
                <a:gd name="T1" fmla="*/ 56 h 408"/>
                <a:gd name="T2" fmla="*/ 296 w 2264"/>
                <a:gd name="T3" fmla="*/ 8 h 408"/>
                <a:gd name="T4" fmla="*/ 968 w 2264"/>
                <a:gd name="T5" fmla="*/ 104 h 408"/>
                <a:gd name="T6" fmla="*/ 1688 w 2264"/>
                <a:gd name="T7" fmla="*/ 56 h 408"/>
                <a:gd name="T8" fmla="*/ 2120 w 2264"/>
                <a:gd name="T9" fmla="*/ 104 h 408"/>
                <a:gd name="T10" fmla="*/ 2264 w 2264"/>
                <a:gd name="T11" fmla="*/ 296 h 408"/>
                <a:gd name="T12" fmla="*/ 2120 w 2264"/>
                <a:gd name="T13" fmla="*/ 392 h 408"/>
                <a:gd name="T14" fmla="*/ 1640 w 2264"/>
                <a:gd name="T15" fmla="*/ 392 h 408"/>
                <a:gd name="T16" fmla="*/ 968 w 2264"/>
                <a:gd name="T17" fmla="*/ 344 h 408"/>
                <a:gd name="T18" fmla="*/ 296 w 2264"/>
                <a:gd name="T19" fmla="*/ 392 h 408"/>
                <a:gd name="T20" fmla="*/ 104 w 2264"/>
                <a:gd name="T21" fmla="*/ 344 h 408"/>
                <a:gd name="T22" fmla="*/ 8 w 2264"/>
                <a:gd name="T23" fmla="*/ 104 h 408"/>
                <a:gd name="T24" fmla="*/ 56 w 2264"/>
                <a:gd name="T25" fmla="*/ 56 h 4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4"/>
                <a:gd name="T40" fmla="*/ 0 h 408"/>
                <a:gd name="T41" fmla="*/ 2264 w 2264"/>
                <a:gd name="T42" fmla="*/ 408 h 4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4" h="408">
                  <a:moveTo>
                    <a:pt x="56" y="56"/>
                  </a:moveTo>
                  <a:cubicBezTo>
                    <a:pt x="104" y="40"/>
                    <a:pt x="144" y="0"/>
                    <a:pt x="296" y="8"/>
                  </a:cubicBezTo>
                  <a:cubicBezTo>
                    <a:pt x="448" y="16"/>
                    <a:pt x="736" y="96"/>
                    <a:pt x="968" y="104"/>
                  </a:cubicBezTo>
                  <a:cubicBezTo>
                    <a:pt x="1200" y="112"/>
                    <a:pt x="1496" y="56"/>
                    <a:pt x="1688" y="56"/>
                  </a:cubicBezTo>
                  <a:cubicBezTo>
                    <a:pt x="1880" y="56"/>
                    <a:pt x="2024" y="64"/>
                    <a:pt x="2120" y="104"/>
                  </a:cubicBezTo>
                  <a:cubicBezTo>
                    <a:pt x="2216" y="144"/>
                    <a:pt x="2264" y="248"/>
                    <a:pt x="2264" y="296"/>
                  </a:cubicBezTo>
                  <a:cubicBezTo>
                    <a:pt x="2264" y="344"/>
                    <a:pt x="2224" y="376"/>
                    <a:pt x="2120" y="392"/>
                  </a:cubicBezTo>
                  <a:cubicBezTo>
                    <a:pt x="2016" y="408"/>
                    <a:pt x="1832" y="400"/>
                    <a:pt x="1640" y="392"/>
                  </a:cubicBezTo>
                  <a:cubicBezTo>
                    <a:pt x="1448" y="384"/>
                    <a:pt x="1192" y="344"/>
                    <a:pt x="968" y="344"/>
                  </a:cubicBezTo>
                  <a:cubicBezTo>
                    <a:pt x="744" y="344"/>
                    <a:pt x="440" y="392"/>
                    <a:pt x="296" y="392"/>
                  </a:cubicBezTo>
                  <a:cubicBezTo>
                    <a:pt x="152" y="392"/>
                    <a:pt x="152" y="392"/>
                    <a:pt x="104" y="344"/>
                  </a:cubicBezTo>
                  <a:cubicBezTo>
                    <a:pt x="56" y="296"/>
                    <a:pt x="16" y="152"/>
                    <a:pt x="8" y="104"/>
                  </a:cubicBezTo>
                  <a:cubicBezTo>
                    <a:pt x="0" y="56"/>
                    <a:pt x="8" y="72"/>
                    <a:pt x="56" y="56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3" name="Oval 6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Oval 7"/>
            <p:cNvSpPr>
              <a:spLocks noChangeArrowheads="1"/>
            </p:cNvSpPr>
            <p:nvPr/>
          </p:nvSpPr>
          <p:spPr bwMode="auto">
            <a:xfrm>
              <a:off x="1728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Freeform 8"/>
            <p:cNvSpPr>
              <a:spLocks/>
            </p:cNvSpPr>
            <p:nvPr/>
          </p:nvSpPr>
          <p:spPr bwMode="auto">
            <a:xfrm>
              <a:off x="1776" y="1488"/>
              <a:ext cx="1056" cy="720"/>
            </a:xfrm>
            <a:custGeom>
              <a:avLst/>
              <a:gdLst>
                <a:gd name="T0" fmla="*/ 1056 w 1056"/>
                <a:gd name="T1" fmla="*/ 0 h 720"/>
                <a:gd name="T2" fmla="*/ 768 w 1056"/>
                <a:gd name="T3" fmla="*/ 240 h 720"/>
                <a:gd name="T4" fmla="*/ 432 w 1056"/>
                <a:gd name="T5" fmla="*/ 384 h 720"/>
                <a:gd name="T6" fmla="*/ 0 w 105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720"/>
                <a:gd name="T14" fmla="*/ 1056 w 105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720">
                  <a:moveTo>
                    <a:pt x="1056" y="0"/>
                  </a:moveTo>
                  <a:cubicBezTo>
                    <a:pt x="964" y="88"/>
                    <a:pt x="872" y="176"/>
                    <a:pt x="768" y="240"/>
                  </a:cubicBezTo>
                  <a:cubicBezTo>
                    <a:pt x="664" y="304"/>
                    <a:pt x="560" y="304"/>
                    <a:pt x="432" y="384"/>
                  </a:cubicBezTo>
                  <a:cubicBezTo>
                    <a:pt x="304" y="464"/>
                    <a:pt x="152" y="592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6" name="Oval 9"/>
            <p:cNvSpPr>
              <a:spLocks noChangeArrowheads="1"/>
            </p:cNvSpPr>
            <p:nvPr/>
          </p:nvSpPr>
          <p:spPr bwMode="auto">
            <a:xfrm>
              <a:off x="3600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Freeform 10"/>
            <p:cNvSpPr>
              <a:spLocks/>
            </p:cNvSpPr>
            <p:nvPr/>
          </p:nvSpPr>
          <p:spPr bwMode="auto">
            <a:xfrm>
              <a:off x="2832" y="1488"/>
              <a:ext cx="816" cy="720"/>
            </a:xfrm>
            <a:custGeom>
              <a:avLst/>
              <a:gdLst>
                <a:gd name="T0" fmla="*/ 0 w 816"/>
                <a:gd name="T1" fmla="*/ 0 h 720"/>
                <a:gd name="T2" fmla="*/ 144 w 816"/>
                <a:gd name="T3" fmla="*/ 144 h 720"/>
                <a:gd name="T4" fmla="*/ 624 w 816"/>
                <a:gd name="T5" fmla="*/ 288 h 720"/>
                <a:gd name="T6" fmla="*/ 816 w 81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720"/>
                <a:gd name="T14" fmla="*/ 816 w 81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720">
                  <a:moveTo>
                    <a:pt x="0" y="0"/>
                  </a:moveTo>
                  <a:cubicBezTo>
                    <a:pt x="20" y="48"/>
                    <a:pt x="40" y="96"/>
                    <a:pt x="144" y="144"/>
                  </a:cubicBezTo>
                  <a:cubicBezTo>
                    <a:pt x="248" y="192"/>
                    <a:pt x="512" y="192"/>
                    <a:pt x="624" y="288"/>
                  </a:cubicBezTo>
                  <a:cubicBezTo>
                    <a:pt x="736" y="384"/>
                    <a:pt x="776" y="552"/>
                    <a:pt x="816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8" name="Text Box 11"/>
            <p:cNvSpPr txBox="1">
              <a:spLocks noChangeArrowheads="1"/>
            </p:cNvSpPr>
            <p:nvPr/>
          </p:nvSpPr>
          <p:spPr bwMode="auto">
            <a:xfrm>
              <a:off x="1824" y="211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57369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57350" name="Group 13"/>
          <p:cNvGrpSpPr>
            <a:grpSpLocks/>
          </p:cNvGrpSpPr>
          <p:nvPr/>
        </p:nvGrpSpPr>
        <p:grpSpPr bwMode="auto">
          <a:xfrm>
            <a:off x="2895600" y="3657600"/>
            <a:ext cx="2895600" cy="930275"/>
            <a:chOff x="1824" y="2304"/>
            <a:chExt cx="1824" cy="586"/>
          </a:xfrm>
        </p:grpSpPr>
        <p:grpSp>
          <p:nvGrpSpPr>
            <p:cNvPr id="57355" name="Group 14"/>
            <p:cNvGrpSpPr>
              <a:grpSpLocks/>
            </p:cNvGrpSpPr>
            <p:nvPr/>
          </p:nvGrpSpPr>
          <p:grpSpPr bwMode="auto">
            <a:xfrm>
              <a:off x="3072" y="2304"/>
              <a:ext cx="576" cy="586"/>
              <a:chOff x="3072" y="2304"/>
              <a:chExt cx="576" cy="586"/>
            </a:xfrm>
          </p:grpSpPr>
          <p:sp>
            <p:nvSpPr>
              <p:cNvPr id="57359" name="Oval 15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0" name="Freeform 16"/>
              <p:cNvSpPr>
                <a:spLocks/>
              </p:cNvSpPr>
              <p:nvPr/>
            </p:nvSpPr>
            <p:spPr bwMode="auto">
              <a:xfrm>
                <a:off x="3120" y="2304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384 w 528"/>
                  <a:gd name="T3" fmla="*/ 96 h 432"/>
                  <a:gd name="T4" fmla="*/ 96 w 528"/>
                  <a:gd name="T5" fmla="*/ 192 h 432"/>
                  <a:gd name="T6" fmla="*/ 0 w 528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432"/>
                  <a:gd name="T14" fmla="*/ 528 w 528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432">
                    <a:moveTo>
                      <a:pt x="528" y="0"/>
                    </a:moveTo>
                    <a:cubicBezTo>
                      <a:pt x="492" y="32"/>
                      <a:pt x="456" y="64"/>
                      <a:pt x="384" y="96"/>
                    </a:cubicBezTo>
                    <a:cubicBezTo>
                      <a:pt x="312" y="128"/>
                      <a:pt x="160" y="136"/>
                      <a:pt x="96" y="192"/>
                    </a:cubicBezTo>
                    <a:cubicBezTo>
                      <a:pt x="32" y="248"/>
                      <a:pt x="16" y="34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61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640"/>
                <a:ext cx="2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N’</a:t>
                </a:r>
              </a:p>
            </p:txBody>
          </p:sp>
        </p:grpSp>
        <p:sp>
          <p:nvSpPr>
            <p:cNvPr id="57356" name="Rectangle 18"/>
            <p:cNvSpPr>
              <a:spLocks noChangeArrowheads="1"/>
            </p:cNvSpPr>
            <p:nvPr/>
          </p:nvSpPr>
          <p:spPr bwMode="auto">
            <a:xfrm>
              <a:off x="2160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S</a:t>
              </a:r>
            </a:p>
          </p:txBody>
        </p:sp>
        <p:sp>
          <p:nvSpPr>
            <p:cNvPr id="57357" name="Line 19"/>
            <p:cNvSpPr>
              <a:spLocks noChangeShapeType="1"/>
            </p:cNvSpPr>
            <p:nvPr/>
          </p:nvSpPr>
          <p:spPr bwMode="auto">
            <a:xfrm>
              <a:off x="1824" y="23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8" name="Line 20"/>
            <p:cNvSpPr>
              <a:spLocks noChangeShapeType="1"/>
            </p:cNvSpPr>
            <p:nvPr/>
          </p:nvSpPr>
          <p:spPr bwMode="auto">
            <a:xfrm flipH="1">
              <a:off x="2400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51" name="Rectangle 21"/>
          <p:cNvSpPr>
            <a:spLocks noChangeArrowheads="1"/>
          </p:cNvSpPr>
          <p:nvPr/>
        </p:nvSpPr>
        <p:spPr bwMode="auto">
          <a:xfrm>
            <a:off x="762000" y="685800"/>
            <a:ext cx="7620000" cy="1981200"/>
          </a:xfrm>
          <a:prstGeom prst="rect">
            <a:avLst/>
          </a:prstGeom>
          <a:solidFill>
            <a:srgbClr val="FFE1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22"/>
          <p:cNvSpPr>
            <a:spLocks noChangeArrowheads="1"/>
          </p:cNvSpPr>
          <p:nvPr/>
        </p:nvSpPr>
        <p:spPr bwMode="auto">
          <a:xfrm>
            <a:off x="838200" y="12192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	If h is consistent, then whenever A* expands a node, it has already found an optimal path to this node’s state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Comic Sans MS" pitchFamily="66" charset="0"/>
            </a:endParaRPr>
          </a:p>
        </p:txBody>
      </p:sp>
      <p:sp>
        <p:nvSpPr>
          <p:cNvPr id="57353" name="Rectangle 23"/>
          <p:cNvSpPr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Result #2</a:t>
            </a:r>
          </a:p>
        </p:txBody>
      </p:sp>
      <p:sp>
        <p:nvSpPr>
          <p:cNvPr id="57354" name="AutoShape 24"/>
          <p:cNvSpPr>
            <a:spLocks noChangeArrowheads="1"/>
          </p:cNvSpPr>
          <p:nvPr/>
        </p:nvSpPr>
        <p:spPr bwMode="auto">
          <a:xfrm>
            <a:off x="71438" y="1328738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E808E-4740-4F6C-A645-B09E8537EA5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Implication of Result #2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1981200"/>
            <a:ext cx="6477000" cy="2286000"/>
            <a:chOff x="1296" y="1727"/>
            <a:chExt cx="4080" cy="1440"/>
          </a:xfrm>
        </p:grpSpPr>
        <p:sp>
          <p:nvSpPr>
            <p:cNvPr id="58396" name="Text Box 5"/>
            <p:cNvSpPr txBox="1">
              <a:spLocks noChangeArrowheads="1"/>
            </p:cNvSpPr>
            <p:nvPr/>
          </p:nvSpPr>
          <p:spPr bwMode="auto">
            <a:xfrm>
              <a:off x="1296" y="2647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58397" name="Text Box 6"/>
            <p:cNvSpPr txBox="1">
              <a:spLocks noChangeArrowheads="1"/>
            </p:cNvSpPr>
            <p:nvPr/>
          </p:nvSpPr>
          <p:spPr bwMode="auto">
            <a:xfrm>
              <a:off x="4224" y="2647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8398" name="Oval 7"/>
            <p:cNvSpPr>
              <a:spLocks noChangeArrowheads="1"/>
            </p:cNvSpPr>
            <p:nvPr/>
          </p:nvSpPr>
          <p:spPr bwMode="auto">
            <a:xfrm>
              <a:off x="3360" y="1727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Oval 8"/>
            <p:cNvSpPr>
              <a:spLocks noChangeArrowheads="1"/>
            </p:cNvSpPr>
            <p:nvPr/>
          </p:nvSpPr>
          <p:spPr bwMode="auto">
            <a:xfrm>
              <a:off x="1440" y="2879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Oval 9"/>
            <p:cNvSpPr>
              <a:spLocks noChangeArrowheads="1"/>
            </p:cNvSpPr>
            <p:nvPr/>
          </p:nvSpPr>
          <p:spPr bwMode="auto">
            <a:xfrm>
              <a:off x="4128" y="2879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Line 10"/>
            <p:cNvSpPr>
              <a:spLocks noChangeShapeType="1"/>
            </p:cNvSpPr>
            <p:nvPr/>
          </p:nvSpPr>
          <p:spPr bwMode="auto">
            <a:xfrm flipH="1">
              <a:off x="1600" y="1872"/>
              <a:ext cx="176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2" name="Line 11"/>
            <p:cNvSpPr>
              <a:spLocks noChangeShapeType="1"/>
            </p:cNvSpPr>
            <p:nvPr/>
          </p:nvSpPr>
          <p:spPr bwMode="auto">
            <a:xfrm>
              <a:off x="3504" y="1920"/>
              <a:ext cx="720" cy="9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3" name="Line 12"/>
            <p:cNvSpPr>
              <a:spLocks noChangeShapeType="1"/>
            </p:cNvSpPr>
            <p:nvPr/>
          </p:nvSpPr>
          <p:spPr bwMode="auto">
            <a:xfrm>
              <a:off x="1632" y="2975"/>
              <a:ext cx="672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4" name="Rectangle 13"/>
            <p:cNvSpPr>
              <a:spLocks noChangeArrowheads="1"/>
            </p:cNvSpPr>
            <p:nvPr/>
          </p:nvSpPr>
          <p:spPr bwMode="auto">
            <a:xfrm>
              <a:off x="2304" y="2783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Line 14"/>
            <p:cNvSpPr>
              <a:spLocks noChangeShapeType="1"/>
            </p:cNvSpPr>
            <p:nvPr/>
          </p:nvSpPr>
          <p:spPr bwMode="auto">
            <a:xfrm>
              <a:off x="4320" y="2975"/>
              <a:ext cx="672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6" name="Rectangle 15"/>
            <p:cNvSpPr>
              <a:spLocks noChangeArrowheads="1"/>
            </p:cNvSpPr>
            <p:nvPr/>
          </p:nvSpPr>
          <p:spPr bwMode="auto">
            <a:xfrm>
              <a:off x="4992" y="2783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Text Box 16"/>
            <p:cNvSpPr txBox="1">
              <a:spLocks noChangeArrowheads="1"/>
            </p:cNvSpPr>
            <p:nvPr/>
          </p:nvSpPr>
          <p:spPr bwMode="auto">
            <a:xfrm>
              <a:off x="2352" y="2839"/>
              <a:ext cx="2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58408" name="Text Box 17"/>
            <p:cNvSpPr txBox="1">
              <a:spLocks noChangeArrowheads="1"/>
            </p:cNvSpPr>
            <p:nvPr/>
          </p:nvSpPr>
          <p:spPr bwMode="auto">
            <a:xfrm>
              <a:off x="5040" y="2839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S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385888" y="4102100"/>
            <a:ext cx="1600200" cy="1479550"/>
            <a:chOff x="960" y="2772"/>
            <a:chExt cx="1008" cy="932"/>
          </a:xfrm>
        </p:grpSpPr>
        <p:sp>
          <p:nvSpPr>
            <p:cNvPr id="58386" name="Line 23"/>
            <p:cNvSpPr>
              <a:spLocks noChangeShapeType="1"/>
            </p:cNvSpPr>
            <p:nvPr/>
          </p:nvSpPr>
          <p:spPr bwMode="auto">
            <a:xfrm flipH="1">
              <a:off x="1436" y="2776"/>
              <a:ext cx="192" cy="36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7" name="Line 24"/>
            <p:cNvSpPr>
              <a:spLocks noChangeShapeType="1"/>
            </p:cNvSpPr>
            <p:nvPr/>
          </p:nvSpPr>
          <p:spPr bwMode="auto">
            <a:xfrm>
              <a:off x="1728" y="2772"/>
              <a:ext cx="152" cy="35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8" name="Oval 25"/>
            <p:cNvSpPr>
              <a:spLocks noChangeArrowheads="1"/>
            </p:cNvSpPr>
            <p:nvPr/>
          </p:nvSpPr>
          <p:spPr bwMode="auto">
            <a:xfrm>
              <a:off x="1344" y="312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Oval 26"/>
            <p:cNvSpPr>
              <a:spLocks noChangeArrowheads="1"/>
            </p:cNvSpPr>
            <p:nvPr/>
          </p:nvSpPr>
          <p:spPr bwMode="auto">
            <a:xfrm>
              <a:off x="1824" y="312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Oval 27"/>
            <p:cNvSpPr>
              <a:spLocks noChangeArrowheads="1"/>
            </p:cNvSpPr>
            <p:nvPr/>
          </p:nvSpPr>
          <p:spPr bwMode="auto">
            <a:xfrm>
              <a:off x="960" y="356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Oval 28"/>
            <p:cNvSpPr>
              <a:spLocks noChangeArrowheads="1"/>
            </p:cNvSpPr>
            <p:nvPr/>
          </p:nvSpPr>
          <p:spPr bwMode="auto">
            <a:xfrm>
              <a:off x="1344" y="356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Oval 29"/>
            <p:cNvSpPr>
              <a:spLocks noChangeArrowheads="1"/>
            </p:cNvSpPr>
            <p:nvPr/>
          </p:nvSpPr>
          <p:spPr bwMode="auto">
            <a:xfrm>
              <a:off x="1728" y="356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Line 30"/>
            <p:cNvSpPr>
              <a:spLocks noChangeShapeType="1"/>
            </p:cNvSpPr>
            <p:nvPr/>
          </p:nvSpPr>
          <p:spPr bwMode="auto">
            <a:xfrm flipH="1">
              <a:off x="1076" y="3252"/>
              <a:ext cx="28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4" name="Line 31"/>
            <p:cNvSpPr>
              <a:spLocks noChangeShapeType="1"/>
            </p:cNvSpPr>
            <p:nvPr/>
          </p:nvSpPr>
          <p:spPr bwMode="auto">
            <a:xfrm>
              <a:off x="1416" y="3276"/>
              <a:ext cx="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5" name="Line 32"/>
            <p:cNvSpPr>
              <a:spLocks noChangeShapeType="1"/>
            </p:cNvSpPr>
            <p:nvPr/>
          </p:nvSpPr>
          <p:spPr bwMode="auto">
            <a:xfrm>
              <a:off x="1476" y="3248"/>
              <a:ext cx="276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81000" y="2286000"/>
            <a:ext cx="1935163" cy="1676400"/>
            <a:chOff x="144" y="2592"/>
            <a:chExt cx="1219" cy="1056"/>
          </a:xfrm>
        </p:grpSpPr>
        <p:sp>
          <p:nvSpPr>
            <p:cNvPr id="58384" name="Text Box 34"/>
            <p:cNvSpPr txBox="1">
              <a:spLocks noChangeArrowheads="1"/>
            </p:cNvSpPr>
            <p:nvPr/>
          </p:nvSpPr>
          <p:spPr bwMode="auto">
            <a:xfrm>
              <a:off x="144" y="2592"/>
              <a:ext cx="121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The path to N </a:t>
              </a:r>
              <a:br>
                <a:rPr lang="en-US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is the optimal </a:t>
              </a:r>
            </a:p>
            <a:p>
              <a:r>
                <a:rPr lang="en-US">
                  <a:latin typeface="Comic Sans MS" pitchFamily="66" charset="0"/>
                </a:rPr>
                <a:t>path to S </a:t>
              </a:r>
            </a:p>
          </p:txBody>
        </p:sp>
        <p:sp>
          <p:nvSpPr>
            <p:cNvPr id="58385" name="Freeform 35"/>
            <p:cNvSpPr>
              <a:spLocks/>
            </p:cNvSpPr>
            <p:nvPr/>
          </p:nvSpPr>
          <p:spPr bwMode="auto">
            <a:xfrm>
              <a:off x="720" y="3216"/>
              <a:ext cx="576" cy="432"/>
            </a:xfrm>
            <a:custGeom>
              <a:avLst/>
              <a:gdLst>
                <a:gd name="T0" fmla="*/ 1024 w 432"/>
                <a:gd name="T1" fmla="*/ 666 h 344"/>
                <a:gd name="T2" fmla="*/ 455 w 432"/>
                <a:gd name="T3" fmla="*/ 571 h 344"/>
                <a:gd name="T4" fmla="*/ 0 w 432"/>
                <a:gd name="T5" fmla="*/ 0 h 344"/>
                <a:gd name="T6" fmla="*/ 0 60000 65536"/>
                <a:gd name="T7" fmla="*/ 0 60000 65536"/>
                <a:gd name="T8" fmla="*/ 0 60000 65536"/>
                <a:gd name="T9" fmla="*/ 0 w 432"/>
                <a:gd name="T10" fmla="*/ 0 h 344"/>
                <a:gd name="T11" fmla="*/ 432 w 432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44">
                  <a:moveTo>
                    <a:pt x="432" y="336"/>
                  </a:moveTo>
                  <a:cubicBezTo>
                    <a:pt x="348" y="340"/>
                    <a:pt x="264" y="344"/>
                    <a:pt x="192" y="288"/>
                  </a:cubicBezTo>
                  <a:cubicBezTo>
                    <a:pt x="120" y="232"/>
                    <a:pt x="60" y="116"/>
                    <a:pt x="0" y="0"/>
                  </a:cubicBezTo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267200" y="3963988"/>
            <a:ext cx="2398713" cy="1763712"/>
            <a:chOff x="2688" y="2497"/>
            <a:chExt cx="1511" cy="1111"/>
          </a:xfrm>
        </p:grpSpPr>
        <p:grpSp>
          <p:nvGrpSpPr>
            <p:cNvPr id="58379" name="Group 18"/>
            <p:cNvGrpSpPr>
              <a:grpSpLocks/>
            </p:cNvGrpSpPr>
            <p:nvPr/>
          </p:nvGrpSpPr>
          <p:grpSpPr bwMode="auto">
            <a:xfrm>
              <a:off x="2688" y="2497"/>
              <a:ext cx="1511" cy="1055"/>
              <a:chOff x="2640" y="2976"/>
              <a:chExt cx="1511" cy="1055"/>
            </a:xfrm>
          </p:grpSpPr>
          <p:sp>
            <p:nvSpPr>
              <p:cNvPr id="58381" name="Oval 19"/>
              <p:cNvSpPr>
                <a:spLocks noChangeArrowheads="1"/>
              </p:cNvSpPr>
              <p:nvPr/>
            </p:nvSpPr>
            <p:spPr bwMode="auto">
              <a:xfrm>
                <a:off x="3360" y="3839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2" name="Line 20"/>
              <p:cNvSpPr>
                <a:spLocks noChangeShapeType="1"/>
              </p:cNvSpPr>
              <p:nvPr/>
            </p:nvSpPr>
            <p:spPr bwMode="auto">
              <a:xfrm flipH="1">
                <a:off x="3502" y="3025"/>
                <a:ext cx="649" cy="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3" name="Freeform 21"/>
              <p:cNvSpPr>
                <a:spLocks/>
              </p:cNvSpPr>
              <p:nvPr/>
            </p:nvSpPr>
            <p:spPr bwMode="auto">
              <a:xfrm>
                <a:off x="2640" y="2976"/>
                <a:ext cx="720" cy="960"/>
              </a:xfrm>
              <a:custGeom>
                <a:avLst/>
                <a:gdLst>
                  <a:gd name="T0" fmla="*/ 720 w 720"/>
                  <a:gd name="T1" fmla="*/ 960 h 960"/>
                  <a:gd name="T2" fmla="*/ 528 w 720"/>
                  <a:gd name="T3" fmla="*/ 768 h 960"/>
                  <a:gd name="T4" fmla="*/ 336 w 720"/>
                  <a:gd name="T5" fmla="*/ 240 h 960"/>
                  <a:gd name="T6" fmla="*/ 0 w 720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960"/>
                  <a:gd name="T14" fmla="*/ 720 w 720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960">
                    <a:moveTo>
                      <a:pt x="720" y="960"/>
                    </a:moveTo>
                    <a:cubicBezTo>
                      <a:pt x="656" y="924"/>
                      <a:pt x="592" y="888"/>
                      <a:pt x="528" y="768"/>
                    </a:cubicBezTo>
                    <a:cubicBezTo>
                      <a:pt x="464" y="648"/>
                      <a:pt x="424" y="368"/>
                      <a:pt x="336" y="240"/>
                    </a:cubicBezTo>
                    <a:cubicBezTo>
                      <a:pt x="248" y="112"/>
                      <a:pt x="124" y="5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80" name="Text Box 37"/>
            <p:cNvSpPr txBox="1">
              <a:spLocks noChangeArrowheads="1"/>
            </p:cNvSpPr>
            <p:nvPr/>
          </p:nvSpPr>
          <p:spPr bwMode="auto">
            <a:xfrm>
              <a:off x="3600" y="3320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1800" baseline="-250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172200" y="4572000"/>
            <a:ext cx="2238375" cy="838200"/>
            <a:chOff x="4080" y="3408"/>
            <a:chExt cx="1410" cy="528"/>
          </a:xfrm>
        </p:grpSpPr>
        <p:sp>
          <p:nvSpPr>
            <p:cNvPr id="58377" name="Text Box 39"/>
            <p:cNvSpPr txBox="1">
              <a:spLocks noChangeArrowheads="1"/>
            </p:cNvSpPr>
            <p:nvPr/>
          </p:nvSpPr>
          <p:spPr bwMode="auto">
            <a:xfrm>
              <a:off x="4608" y="3408"/>
              <a:ext cx="88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  <a:r>
                <a:rPr lang="en-US" baseline="-25000">
                  <a:latin typeface="Comic Sans MS" pitchFamily="66" charset="0"/>
                </a:rPr>
                <a:t>2</a:t>
              </a:r>
              <a:r>
                <a:rPr lang="en-US">
                  <a:latin typeface="Comic Sans MS" pitchFamily="66" charset="0"/>
                </a:rPr>
                <a:t> can be </a:t>
              </a:r>
              <a:br>
                <a:rPr lang="en-US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discarded</a:t>
              </a:r>
            </a:p>
          </p:txBody>
        </p:sp>
        <p:sp>
          <p:nvSpPr>
            <p:cNvPr id="58378" name="Freeform 40"/>
            <p:cNvSpPr>
              <a:spLocks/>
            </p:cNvSpPr>
            <p:nvPr/>
          </p:nvSpPr>
          <p:spPr bwMode="auto">
            <a:xfrm>
              <a:off x="4080" y="3648"/>
              <a:ext cx="528" cy="288"/>
            </a:xfrm>
            <a:custGeom>
              <a:avLst/>
              <a:gdLst>
                <a:gd name="T0" fmla="*/ 0 w 432"/>
                <a:gd name="T1" fmla="*/ 648 h 192"/>
                <a:gd name="T2" fmla="*/ 438 w 432"/>
                <a:gd name="T3" fmla="*/ 486 h 192"/>
                <a:gd name="T4" fmla="*/ 788 w 432"/>
                <a:gd name="T5" fmla="*/ 0 h 192"/>
                <a:gd name="T6" fmla="*/ 0 60000 65536"/>
                <a:gd name="T7" fmla="*/ 0 60000 65536"/>
                <a:gd name="T8" fmla="*/ 0 60000 65536"/>
                <a:gd name="T9" fmla="*/ 0 w 432"/>
                <a:gd name="T10" fmla="*/ 0 h 192"/>
                <a:gd name="T11" fmla="*/ 432 w 43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92">
                  <a:moveTo>
                    <a:pt x="0" y="192"/>
                  </a:moveTo>
                  <a:cubicBezTo>
                    <a:pt x="84" y="184"/>
                    <a:pt x="168" y="176"/>
                    <a:pt x="240" y="144"/>
                  </a:cubicBezTo>
                  <a:cubicBezTo>
                    <a:pt x="312" y="112"/>
                    <a:pt x="372" y="56"/>
                    <a:pt x="432" y="0"/>
                  </a:cubicBezTo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0F395-4B86-4843-A492-5D3B8408D0B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Revisited States with Consistent Heuristic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8006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When a node is expanded, store its state into </a:t>
            </a:r>
            <a:r>
              <a:rPr lang="en-US" sz="2800" smtClean="0">
                <a:latin typeface="Comic Sans MS" pitchFamily="66" charset="0"/>
              </a:rPr>
              <a:t>CLOSED 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When a new node N is generated: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3200" smtClean="0">
                <a:latin typeface="Comic Sans MS" pitchFamily="66" charset="0"/>
              </a:rPr>
              <a:t>If </a:t>
            </a:r>
            <a:r>
              <a:rPr lang="en-US" smtClean="0">
                <a:latin typeface="Comic Sans MS" pitchFamily="66" charset="0"/>
              </a:rPr>
              <a:t>STATE</a:t>
            </a:r>
            <a:r>
              <a:rPr lang="en-US" sz="3200" smtClean="0">
                <a:latin typeface="Comic Sans MS" pitchFamily="66" charset="0"/>
              </a:rPr>
              <a:t>(N) is in </a:t>
            </a:r>
            <a:r>
              <a:rPr lang="en-US" smtClean="0">
                <a:latin typeface="Comic Sans MS" pitchFamily="66" charset="0"/>
              </a:rPr>
              <a:t>CLOSED</a:t>
            </a:r>
            <a:r>
              <a:rPr lang="en-US" sz="3200" smtClean="0">
                <a:latin typeface="Comic Sans MS" pitchFamily="66" charset="0"/>
              </a:rPr>
              <a:t>, discard N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3200" smtClean="0">
                <a:latin typeface="Comic Sans MS" pitchFamily="66" charset="0"/>
              </a:rPr>
              <a:t>If there exists a node N’ in the fringe such that </a:t>
            </a:r>
            <a:r>
              <a:rPr lang="en-US" smtClean="0">
                <a:latin typeface="Comic Sans MS" pitchFamily="66" charset="0"/>
              </a:rPr>
              <a:t>STATE</a:t>
            </a:r>
            <a:r>
              <a:rPr lang="en-US" sz="3200" smtClean="0">
                <a:latin typeface="Comic Sans MS" pitchFamily="66" charset="0"/>
              </a:rPr>
              <a:t>(N’) = </a:t>
            </a:r>
            <a:r>
              <a:rPr lang="en-US" smtClean="0">
                <a:latin typeface="Comic Sans MS" pitchFamily="66" charset="0"/>
              </a:rPr>
              <a:t>STATE</a:t>
            </a:r>
            <a:r>
              <a:rPr lang="en-US" sz="3200" smtClean="0">
                <a:latin typeface="Comic Sans MS" pitchFamily="66" charset="0"/>
              </a:rPr>
              <a:t>(N), discard the node – N or N’ – with the largest f (or, equivalently, 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AF05C-B863-4099-8E6A-7439C52F94E4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Is A* with some consistent heuristic all that we need?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388620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No !</a:t>
            </a:r>
            <a:r>
              <a:rPr lang="en-US" smtClean="0">
                <a:latin typeface="Comic Sans MS" pitchFamily="66" charset="0"/>
              </a:rPr>
              <a:t>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None/>
            </a:pPr>
            <a:r>
              <a:rPr lang="en-US" smtClean="0">
                <a:latin typeface="Comic Sans MS" pitchFamily="66" charset="0"/>
              </a:rPr>
              <a:t>	There are </a:t>
            </a:r>
            <a:r>
              <a:rPr lang="en-US" b="1" smtClean="0">
                <a:latin typeface="Comic Sans MS" pitchFamily="66" charset="0"/>
              </a:rPr>
              <a:t>very dumb</a:t>
            </a:r>
            <a:r>
              <a:rPr lang="en-US" smtClean="0">
                <a:latin typeface="Comic Sans MS" pitchFamily="66" charset="0"/>
              </a:rPr>
              <a:t> consistent heuristic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F1786-9557-48A9-A098-47D36E39B682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For example:  h </a:t>
            </a:r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</a:t>
            </a:r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 0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29718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It is consistent (hence, admissible) !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A* with h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0 is uniform-cost search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Breadth-first and uniform-cost are particular cases of A*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1E58E-6FF1-4A8B-83E9-F31080A24BA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291" name="Text Box 2"/>
          <p:cNvSpPr>
            <a:spLocks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Typically, f(N) estimates: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2400" smtClean="0">
                <a:latin typeface="Comic Sans MS" pitchFamily="66" charset="0"/>
              </a:rPr>
              <a:t>either the 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cost of a solution path through N</a:t>
            </a:r>
          </a:p>
          <a:p>
            <a:pPr lvl="2" eaLnBrk="1" hangingPunct="1">
              <a:buClr>
                <a:srgbClr val="0033CC"/>
              </a:buClr>
              <a:buFontTx/>
              <a:buNone/>
            </a:pPr>
            <a:r>
              <a:rPr lang="en-US" sz="2000" smtClean="0">
                <a:latin typeface="Comic Sans MS" pitchFamily="66" charset="0"/>
              </a:rPr>
              <a:t>Then f(N) = g(N) + </a:t>
            </a:r>
            <a:r>
              <a:rPr lang="en-US" sz="2000" smtClean="0">
                <a:solidFill>
                  <a:srgbClr val="990000"/>
                </a:solidFill>
                <a:latin typeface="Comic Sans MS" pitchFamily="66" charset="0"/>
              </a:rPr>
              <a:t>h(N)</a:t>
            </a:r>
            <a:r>
              <a:rPr lang="en-US" sz="2000" smtClean="0">
                <a:latin typeface="Comic Sans MS" pitchFamily="66" charset="0"/>
              </a:rPr>
              <a:t>, where</a:t>
            </a:r>
          </a:p>
          <a:p>
            <a:pPr lvl="3" eaLnBrk="1" hangingPunct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1800" smtClean="0">
                <a:latin typeface="Comic Sans MS" pitchFamily="66" charset="0"/>
              </a:rPr>
              <a:t>g(N) is the cost of the path from the initial node to N</a:t>
            </a:r>
          </a:p>
          <a:p>
            <a:pPr lvl="3" eaLnBrk="1" hangingPunct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1800" smtClean="0">
                <a:latin typeface="Comic Sans MS" pitchFamily="66" charset="0"/>
              </a:rPr>
              <a:t>h(N) is an estimate of the cost of a path from N to a goal node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2400" smtClean="0">
                <a:latin typeface="Comic Sans MS" pitchFamily="66" charset="0"/>
              </a:rPr>
              <a:t>or the 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cost of a path from N to a goal node</a:t>
            </a:r>
          </a:p>
          <a:p>
            <a:pPr lvl="2" eaLnBrk="1" hangingPunct="1">
              <a:buClr>
                <a:srgbClr val="0033CC"/>
              </a:buClr>
              <a:buFontTx/>
              <a:buNone/>
            </a:pPr>
            <a:r>
              <a:rPr lang="en-US" sz="2000" smtClean="0">
                <a:latin typeface="Comic Sans MS" pitchFamily="66" charset="0"/>
              </a:rPr>
              <a:t>Then f(N) = </a:t>
            </a:r>
            <a:r>
              <a:rPr lang="en-US" sz="2000" smtClean="0">
                <a:solidFill>
                  <a:srgbClr val="990000"/>
                </a:solidFill>
                <a:latin typeface="Comic Sans MS" pitchFamily="66" charset="0"/>
              </a:rPr>
              <a:t>h(N)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But there are no limitations on f. Any function of your choice is acceptable. 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2800" smtClean="0">
                <a:solidFill>
                  <a:srgbClr val="4D4D4D"/>
                </a:solidFill>
                <a:latin typeface="Comic Sans MS" pitchFamily="66" charset="0"/>
              </a:rPr>
              <a:t>But will it help the search algorithm?</a:t>
            </a:r>
            <a:r>
              <a:rPr lang="en-US" sz="2800" smtClean="0">
                <a:latin typeface="Comic Sans MS" pitchFamily="66" charset="0"/>
              </a:rPr>
              <a:t/>
            </a:r>
            <a:br>
              <a:rPr lang="en-US" sz="2800" smtClean="0">
                <a:latin typeface="Comic Sans MS" pitchFamily="66" charset="0"/>
              </a:rPr>
            </a:br>
            <a:endParaRPr lang="en-US" sz="2800" smtClean="0">
              <a:latin typeface="Comic Sans MS" pitchFamily="66" charset="0"/>
            </a:endParaRPr>
          </a:p>
        </p:txBody>
      </p:sp>
      <p:sp>
        <p:nvSpPr>
          <p:cNvPr id="12292" name="Text Box 3"/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How to construct f?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572000" y="3962400"/>
            <a:ext cx="3649663" cy="5794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990000"/>
                </a:solidFill>
                <a:latin typeface="Comic Sans MS" pitchFamily="66" charset="0"/>
              </a:rPr>
              <a:t>Heuristic function</a:t>
            </a:r>
          </a:p>
        </p:txBody>
      </p:sp>
      <p:sp>
        <p:nvSpPr>
          <p:cNvPr id="12294" name="Freeform 5"/>
          <p:cNvSpPr>
            <a:spLocks/>
          </p:cNvSpPr>
          <p:nvPr/>
        </p:nvSpPr>
        <p:spPr bwMode="auto">
          <a:xfrm>
            <a:off x="3124200" y="4114800"/>
            <a:ext cx="1447800" cy="482600"/>
          </a:xfrm>
          <a:custGeom>
            <a:avLst/>
            <a:gdLst>
              <a:gd name="T0" fmla="*/ 2147483647 w 912"/>
              <a:gd name="T1" fmla="*/ 2147483647 h 304"/>
              <a:gd name="T2" fmla="*/ 2147483647 w 912"/>
              <a:gd name="T3" fmla="*/ 2147483647 h 304"/>
              <a:gd name="T4" fmla="*/ 0 w 912"/>
              <a:gd name="T5" fmla="*/ 0 h 304"/>
              <a:gd name="T6" fmla="*/ 0 60000 65536"/>
              <a:gd name="T7" fmla="*/ 0 60000 65536"/>
              <a:gd name="T8" fmla="*/ 0 60000 65536"/>
              <a:gd name="T9" fmla="*/ 0 w 912"/>
              <a:gd name="T10" fmla="*/ 0 h 304"/>
              <a:gd name="T11" fmla="*/ 912 w 912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04">
                <a:moveTo>
                  <a:pt x="912" y="96"/>
                </a:moveTo>
                <a:cubicBezTo>
                  <a:pt x="748" y="200"/>
                  <a:pt x="584" y="304"/>
                  <a:pt x="432" y="288"/>
                </a:cubicBezTo>
                <a:cubicBezTo>
                  <a:pt x="280" y="272"/>
                  <a:pt x="140" y="136"/>
                  <a:pt x="0" y="0"/>
                </a:cubicBezTo>
              </a:path>
            </a:pathLst>
          </a:cu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5" name="Freeform 6"/>
          <p:cNvSpPr>
            <a:spLocks/>
          </p:cNvSpPr>
          <p:nvPr/>
        </p:nvSpPr>
        <p:spPr bwMode="auto">
          <a:xfrm>
            <a:off x="3810000" y="2667000"/>
            <a:ext cx="762000" cy="1892300"/>
          </a:xfrm>
          <a:custGeom>
            <a:avLst/>
            <a:gdLst>
              <a:gd name="T0" fmla="*/ 2147483647 w 496"/>
              <a:gd name="T1" fmla="*/ 2147483647 h 1240"/>
              <a:gd name="T2" fmla="*/ 2147483647 w 496"/>
              <a:gd name="T3" fmla="*/ 2147483647 h 1240"/>
              <a:gd name="T4" fmla="*/ 2147483647 w 496"/>
              <a:gd name="T5" fmla="*/ 2147483647 h 1240"/>
              <a:gd name="T6" fmla="*/ 2147483647 w 496"/>
              <a:gd name="T7" fmla="*/ 0 h 1240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1240"/>
              <a:gd name="T14" fmla="*/ 496 w 496"/>
              <a:gd name="T15" fmla="*/ 1240 h 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1240">
                <a:moveTo>
                  <a:pt x="496" y="1056"/>
                </a:moveTo>
                <a:cubicBezTo>
                  <a:pt x="344" y="1148"/>
                  <a:pt x="192" y="1240"/>
                  <a:pt x="112" y="1104"/>
                </a:cubicBezTo>
                <a:cubicBezTo>
                  <a:pt x="32" y="968"/>
                  <a:pt x="32" y="424"/>
                  <a:pt x="16" y="240"/>
                </a:cubicBezTo>
                <a:cubicBezTo>
                  <a:pt x="0" y="56"/>
                  <a:pt x="8" y="28"/>
                  <a:pt x="16" y="0"/>
                </a:cubicBezTo>
              </a:path>
            </a:pathLst>
          </a:cu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3C81D-FF5B-4573-AB52-59943E7190B5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Heuristic Accuracy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839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Let h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800" smtClean="0">
                <a:latin typeface="Comic Sans MS" pitchFamily="66" charset="0"/>
              </a:rPr>
              <a:t> and 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800" smtClean="0">
                <a:latin typeface="Comic Sans MS" pitchFamily="66" charset="0"/>
              </a:rPr>
              <a:t> be two consistent heuristics such that for all nodes N: 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900" smtClean="0">
                <a:latin typeface="Comic Sans MS" pitchFamily="66" charset="0"/>
              </a:rPr>
              <a:t/>
            </a:r>
            <a:br>
              <a:rPr lang="en-US" sz="900" smtClean="0">
                <a:latin typeface="Comic Sans MS" pitchFamily="66" charset="0"/>
              </a:rPr>
            </a:br>
            <a:r>
              <a:rPr lang="en-US" sz="2800" smtClean="0">
                <a:latin typeface="Comic Sans MS" pitchFamily="66" charset="0"/>
              </a:rPr>
              <a:t>	                  h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800" smtClean="0">
                <a:latin typeface="Comic Sans MS" pitchFamily="66" charset="0"/>
              </a:rPr>
              <a:t>(N) </a:t>
            </a:r>
            <a:r>
              <a:rPr lang="en-US" sz="2800" b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smtClean="0">
                <a:latin typeface="Comic Sans MS" pitchFamily="66" charset="0"/>
              </a:rPr>
              <a:t> 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800" smtClean="0">
                <a:latin typeface="Comic Sans MS" pitchFamily="66" charset="0"/>
              </a:rPr>
              <a:t>(N)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endParaRPr lang="en-US" sz="9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800" smtClean="0">
                <a:latin typeface="Comic Sans MS" pitchFamily="66" charset="0"/>
              </a:rPr>
              <a:t> is said to be</a:t>
            </a:r>
            <a:r>
              <a:rPr lang="en-US" sz="280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more accurate</a:t>
            </a:r>
            <a:r>
              <a:rPr lang="en-US" sz="280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2800" smtClean="0">
                <a:latin typeface="Comic Sans MS" pitchFamily="66" charset="0"/>
              </a:rPr>
              <a:t>(or </a:t>
            </a:r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more informed</a:t>
            </a:r>
            <a:r>
              <a:rPr lang="en-US" sz="2800" smtClean="0">
                <a:latin typeface="Comic Sans MS" pitchFamily="66" charset="0"/>
              </a:rPr>
              <a:t>)</a:t>
            </a:r>
            <a:r>
              <a:rPr lang="en-US" sz="280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2800" smtClean="0">
                <a:latin typeface="Comic Sans MS" pitchFamily="66" charset="0"/>
              </a:rPr>
              <a:t>than h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endParaRPr lang="en-US" sz="2800" smtClean="0">
              <a:latin typeface="Comic Sans MS" pitchFamily="66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733800" y="3657600"/>
            <a:ext cx="518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endParaRPr lang="en-US" sz="28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(N) = number of misplaced tiles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= sum of distances of every tile to its goal position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endParaRPr lang="en-US" sz="2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h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is more accurate than h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</a:p>
          <a:p>
            <a:pPr marL="342900" indent="-342900"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4267200"/>
            <a:ext cx="1354138" cy="1692275"/>
            <a:chOff x="816" y="1728"/>
            <a:chExt cx="853" cy="1066"/>
          </a:xfrm>
        </p:grpSpPr>
        <p:grpSp>
          <p:nvGrpSpPr>
            <p:cNvPr id="62483" name="Group 7"/>
            <p:cNvGrpSpPr>
              <a:grpSpLocks/>
            </p:cNvGrpSpPr>
            <p:nvPr/>
          </p:nvGrpSpPr>
          <p:grpSpPr bwMode="auto">
            <a:xfrm>
              <a:off x="816" y="1728"/>
              <a:ext cx="818" cy="802"/>
              <a:chOff x="816" y="1728"/>
              <a:chExt cx="818" cy="802"/>
            </a:xfrm>
          </p:grpSpPr>
          <p:sp>
            <p:nvSpPr>
              <p:cNvPr id="62485" name="Rectangle 8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6" name="Rectangle 9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2487" name="Rectangle 10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2488" name="Rectangle 11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2489" name="Rectangle 12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2490" name="Rectangle 13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2491" name="Rectangle 14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2492" name="Rectangle 15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2493" name="Rectangle 16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62484" name="Text Box 17"/>
            <p:cNvSpPr txBox="1">
              <a:spLocks noChangeArrowheads="1"/>
            </p:cNvSpPr>
            <p:nvPr/>
          </p:nvSpPr>
          <p:spPr bwMode="auto">
            <a:xfrm>
              <a:off x="816" y="2544"/>
              <a:ext cx="8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STATE</a:t>
              </a:r>
              <a:r>
                <a:rPr lang="en-US">
                  <a:latin typeface="Comic Sans MS" pitchFamily="66" charset="0"/>
                </a:rPr>
                <a:t>(N)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86000" y="4267200"/>
            <a:ext cx="1398588" cy="1692275"/>
            <a:chOff x="2640" y="1728"/>
            <a:chExt cx="881" cy="1066"/>
          </a:xfrm>
        </p:grpSpPr>
        <p:grpSp>
          <p:nvGrpSpPr>
            <p:cNvPr id="62472" name="Group 19"/>
            <p:cNvGrpSpPr>
              <a:grpSpLocks/>
            </p:cNvGrpSpPr>
            <p:nvPr/>
          </p:nvGrpSpPr>
          <p:grpSpPr bwMode="auto">
            <a:xfrm>
              <a:off x="2640" y="1728"/>
              <a:ext cx="818" cy="802"/>
              <a:chOff x="2640" y="1728"/>
              <a:chExt cx="818" cy="802"/>
            </a:xfrm>
          </p:grpSpPr>
          <p:sp>
            <p:nvSpPr>
              <p:cNvPr id="62474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5" name="Rectangle 21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2476" name="Rectangle 22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2477" name="Rectangle 23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2478" name="Rectangle 24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2479" name="Rectangle 25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2480" name="Rectangle 26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2481" name="Rectangle 27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62482" name="Rectangle 28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62473" name="Text Box 29"/>
            <p:cNvSpPr txBox="1">
              <a:spLocks noChangeArrowheads="1"/>
            </p:cNvSpPr>
            <p:nvPr/>
          </p:nvSpPr>
          <p:spPr bwMode="auto">
            <a:xfrm>
              <a:off x="2640" y="254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Goal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DF718-8C7F-446D-A045-B3FF6AC23AB1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Result #3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64820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Let h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 be more accurate than h</a:t>
            </a:r>
            <a:r>
              <a:rPr lang="en-US" baseline="-25000" smtClean="0">
                <a:latin typeface="Comic Sans MS" pitchFamily="66" charset="0"/>
              </a:rPr>
              <a:t>1</a:t>
            </a:r>
            <a:endParaRPr lang="en-US" smtClean="0">
              <a:latin typeface="Comic Sans MS" pitchFamily="66" charset="0"/>
            </a:endParaRP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Let </a:t>
            </a:r>
            <a:r>
              <a:rPr lang="en-US" sz="10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* be A* using h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 </a:t>
            </a:r>
            <a:br>
              <a:rPr lang="en-US" smtClean="0">
                <a:latin typeface="Comic Sans MS" pitchFamily="66" charset="0"/>
              </a:rPr>
            </a:br>
            <a:r>
              <a:rPr lang="en-US" smtClean="0">
                <a:latin typeface="Comic Sans MS" pitchFamily="66" charset="0"/>
              </a:rPr>
              <a:t>and A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* be A* using h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Whenever a solution exists, all the nodes expanded by A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*, except possibly for some nodes such that </a:t>
            </a:r>
            <a:br>
              <a:rPr lang="en-US" smtClean="0">
                <a:latin typeface="Comic Sans MS" pitchFamily="66" charset="0"/>
              </a:rPr>
            </a:br>
            <a:r>
              <a:rPr lang="en-US" smtClean="0">
                <a:latin typeface="Comic Sans MS" pitchFamily="66" charset="0"/>
              </a:rPr>
              <a:t>   f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(N) = f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(N) = C* </a:t>
            </a:r>
            <a:r>
              <a:rPr lang="en-US" sz="2400" smtClean="0">
                <a:latin typeface="Comic Sans MS" pitchFamily="66" charset="0"/>
              </a:rPr>
              <a:t>(cost of optimal solution)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mtClean="0">
                <a:latin typeface="Comic Sans MS" pitchFamily="66" charset="0"/>
              </a:rPr>
              <a:t>are also expanded by A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*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82438-FDCD-4A0A-B898-7DE0A408D5F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Proof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C* = h*(initial-node) </a:t>
            </a:r>
            <a:r>
              <a:rPr lang="en-US" sz="1800" smtClean="0">
                <a:solidFill>
                  <a:srgbClr val="5F5F5F"/>
                </a:solidFill>
                <a:latin typeface="Comic Sans MS" pitchFamily="66" charset="0"/>
              </a:rPr>
              <a:t>[cost of optimal solution]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800" smtClean="0">
              <a:solidFill>
                <a:srgbClr val="5F5F5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Every node N such that f(N)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</a:t>
            </a:r>
            <a:r>
              <a:rPr lang="en-US" sz="2400" smtClean="0">
                <a:latin typeface="Comic Sans MS" pitchFamily="66" charset="0"/>
              </a:rPr>
              <a:t> C* is eventually expanded. No node N such that f(N) </a:t>
            </a:r>
            <a:r>
              <a:rPr lang="en-US" sz="2400" b="1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400" smtClean="0">
                <a:latin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</a:rPr>
              <a:t>C* is ever expanded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Every node N such that h(N)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</a:t>
            </a:r>
            <a:r>
              <a:rPr lang="en-US" sz="2400" smtClean="0">
                <a:latin typeface="Comic Sans MS" pitchFamily="66" charset="0"/>
              </a:rPr>
              <a:t> C*</a:t>
            </a:r>
            <a:r>
              <a:rPr lang="en-US" sz="240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smtClean="0">
                <a:latin typeface="Comic Sans MS" pitchFamily="66" charset="0"/>
              </a:rPr>
              <a:t>g(N) is eventually expanded. So, every node N such that 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</a:t>
            </a:r>
            <a:r>
              <a:rPr lang="en-US" sz="2400" smtClean="0">
                <a:latin typeface="Comic Sans MS" pitchFamily="66" charset="0"/>
              </a:rPr>
              <a:t> C*</a:t>
            </a:r>
            <a:r>
              <a:rPr lang="en-US" sz="240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smtClean="0">
                <a:latin typeface="Comic Sans MS" pitchFamily="66" charset="0"/>
              </a:rPr>
              <a:t>g(N) is expanded by A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*. Since h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(N) </a:t>
            </a:r>
            <a:r>
              <a:rPr lang="en-US" sz="2400" b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latin typeface="Comic Sans MS" pitchFamily="66" charset="0"/>
              </a:rPr>
              <a:t> 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(N), N is also expanded by A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*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9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If there are several nodes N such that f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(N) = f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 = C* (such nodes include the optimal goal nodes, if there exists a solution), A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* and A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* may or may not expand them in the same order (until one goal node is expanded)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4109E-1530-49B5-B0C8-17AADFCF607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003399"/>
                </a:solidFill>
                <a:latin typeface="Comic Sans MS" pitchFamily="66" charset="0"/>
              </a:rPr>
              <a:t>Effective Branching Factor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It is used as a measure the effectiveness of a heuristic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Let n be the total number of nodes expanded by A* for a particular problem and d the depth of the solution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The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effective branching</a:t>
            </a:r>
            <a:r>
              <a:rPr lang="en-US" smtClean="0">
                <a:latin typeface="Comic Sans MS" pitchFamily="66" charset="0"/>
              </a:rPr>
              <a:t> factor b* is defined by n = 1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+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b*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+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(b*)</a:t>
            </a:r>
            <a:r>
              <a:rPr lang="en-US" baseline="30000" smtClean="0">
                <a:latin typeface="Comic Sans MS" pitchFamily="66" charset="0"/>
              </a:rPr>
              <a:t>2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+...+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(b*)</a:t>
            </a:r>
            <a:r>
              <a:rPr lang="en-US" baseline="30000" smtClean="0">
                <a:latin typeface="Comic Sans MS" pitchFamily="66" charset="0"/>
              </a:rPr>
              <a:t>d</a:t>
            </a:r>
            <a:r>
              <a:rPr lang="en-US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8EDAF-336C-4FB1-A47F-92DD7E430D47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Experimental Results</a:t>
            </a:r>
            <a:r>
              <a:rPr lang="en-US" sz="3600" smtClean="0">
                <a:latin typeface="Comic Sans MS" pitchFamily="66" charset="0"/>
              </a:rPr>
              <a:t/>
            </a:r>
            <a:br>
              <a:rPr lang="en-US" sz="3600" smtClean="0">
                <a:latin typeface="Comic Sans MS" pitchFamily="66" charset="0"/>
              </a:rPr>
            </a:br>
            <a:r>
              <a:rPr lang="en-US" sz="2000" smtClean="0">
                <a:solidFill>
                  <a:schemeClr val="bg2"/>
                </a:solidFill>
                <a:latin typeface="Comic Sans MS" pitchFamily="66" charset="0"/>
              </a:rPr>
              <a:t>(see R&amp;N for details)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8-puzzle with:</a:t>
            </a:r>
          </a:p>
          <a:p>
            <a:pPr lvl="1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000" smtClean="0">
                <a:latin typeface="Comic Sans MS" pitchFamily="66" charset="0"/>
              </a:rPr>
              <a:t>h</a:t>
            </a:r>
            <a:r>
              <a:rPr lang="en-US" sz="2000" baseline="-25000" smtClean="0">
                <a:latin typeface="Comic Sans MS" pitchFamily="66" charset="0"/>
              </a:rPr>
              <a:t>1</a:t>
            </a:r>
            <a:r>
              <a:rPr lang="en-US" sz="2000" smtClean="0">
                <a:latin typeface="Comic Sans MS" pitchFamily="66" charset="0"/>
              </a:rPr>
              <a:t> = number of misplaced tiles</a:t>
            </a:r>
          </a:p>
          <a:p>
            <a:pPr lvl="1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000" smtClean="0">
                <a:latin typeface="Comic Sans MS" pitchFamily="66" charset="0"/>
              </a:rPr>
              <a:t>h</a:t>
            </a:r>
            <a:r>
              <a:rPr lang="en-US" sz="2000" baseline="-25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 = sum of distances of tiles to their goal positions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Random generation of many problem instances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Average effective branching factors </a:t>
            </a:r>
            <a:r>
              <a:rPr lang="en-US" sz="2400" smtClean="0">
                <a:solidFill>
                  <a:srgbClr val="996600"/>
                </a:solidFill>
                <a:latin typeface="Comic Sans MS" pitchFamily="66" charset="0"/>
              </a:rPr>
              <a:t>(number of expanded nodes)</a:t>
            </a:r>
            <a:r>
              <a:rPr lang="en-US" sz="2400" smtClean="0">
                <a:latin typeface="Comic Sans MS" pitchFamily="66" charset="0"/>
              </a:rPr>
              <a:t>: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</p:txBody>
      </p:sp>
      <p:graphicFrame>
        <p:nvGraphicFramePr>
          <p:cNvPr id="354436" name="Group 132"/>
          <p:cNvGraphicFramePr>
            <a:graphicFrameLocks noGrp="1"/>
          </p:cNvGraphicFramePr>
          <p:nvPr/>
        </p:nvGraphicFramePr>
        <p:xfrm>
          <a:off x="1371600" y="3810000"/>
          <a:ext cx="6610350" cy="2835275"/>
        </p:xfrm>
        <a:graphic>
          <a:graphicData uri="http://schemas.openxmlformats.org/drawingml/2006/table">
            <a:tbl>
              <a:tblPr/>
              <a:tblGrid>
                <a:gridCol w="741363"/>
                <a:gridCol w="2287587"/>
                <a:gridCol w="1905000"/>
                <a:gridCol w="1676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2.78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(3,644,035)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(227)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(73)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1.48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(39,135)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(1,641)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18CDC-6D8E-456B-AEEE-4F37AB817650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By solving </a:t>
            </a:r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relaxed</a:t>
            </a:r>
            <a:r>
              <a:rPr lang="en-US" sz="2800" smtClean="0">
                <a:latin typeface="Comic Sans MS" pitchFamily="66" charset="0"/>
              </a:rPr>
              <a:t> problems at each node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In the 8-puzzle, the sum of the distances of each tile to its goal position (h</a:t>
            </a:r>
            <a:r>
              <a:rPr lang="en-US" sz="2800" baseline="-25000" smtClean="0">
                <a:latin typeface="Comic Sans MS" pitchFamily="66" charset="0"/>
              </a:rPr>
              <a:t>2</a:t>
            </a:r>
            <a:r>
              <a:rPr lang="en-US" sz="2800" smtClean="0">
                <a:latin typeface="Comic Sans MS" pitchFamily="66" charset="0"/>
              </a:rPr>
              <a:t>) corresponds to solving 8 simple problems: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1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1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1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1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It ignores negative interactions among tiles 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How to create good heuristics?</a:t>
            </a:r>
          </a:p>
        </p:txBody>
      </p:sp>
      <p:grpSp>
        <p:nvGrpSpPr>
          <p:cNvPr id="67589" name="Group 55"/>
          <p:cNvGrpSpPr>
            <a:grpSpLocks/>
          </p:cNvGrpSpPr>
          <p:nvPr/>
        </p:nvGrpSpPr>
        <p:grpSpPr bwMode="auto">
          <a:xfrm>
            <a:off x="1752600" y="3124200"/>
            <a:ext cx="3127375" cy="1273175"/>
            <a:chOff x="1728" y="2160"/>
            <a:chExt cx="1970" cy="802"/>
          </a:xfrm>
        </p:grpSpPr>
        <p:grpSp>
          <p:nvGrpSpPr>
            <p:cNvPr id="67616" name="Group 5"/>
            <p:cNvGrpSpPr>
              <a:grpSpLocks/>
            </p:cNvGrpSpPr>
            <p:nvPr/>
          </p:nvGrpSpPr>
          <p:grpSpPr bwMode="auto">
            <a:xfrm>
              <a:off x="1728" y="2160"/>
              <a:ext cx="818" cy="802"/>
              <a:chOff x="816" y="1728"/>
              <a:chExt cx="818" cy="802"/>
            </a:xfrm>
          </p:grpSpPr>
          <p:sp>
            <p:nvSpPr>
              <p:cNvPr id="6762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763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763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763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763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763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763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763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67617" name="Group 17"/>
            <p:cNvGrpSpPr>
              <a:grpSpLocks/>
            </p:cNvGrpSpPr>
            <p:nvPr/>
          </p:nvGrpSpPr>
          <p:grpSpPr bwMode="auto">
            <a:xfrm>
              <a:off x="2880" y="2160"/>
              <a:ext cx="818" cy="802"/>
              <a:chOff x="2640" y="1728"/>
              <a:chExt cx="818" cy="802"/>
            </a:xfrm>
          </p:grpSpPr>
          <p:sp>
            <p:nvSpPr>
              <p:cNvPr id="67619" name="Rectangle 18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0" name="Rectangle 19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7621" name="Rectangle 20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7622" name="Rectangle 21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7623" name="Rectangle 22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7624" name="Rectangle 23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7625" name="Rectangle 24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7626" name="Rectangle 25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67627" name="Rectangle 26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67618" name="Line 29"/>
            <p:cNvSpPr>
              <a:spLocks noChangeShapeType="1"/>
            </p:cNvSpPr>
            <p:nvPr/>
          </p:nvSpPr>
          <p:spPr bwMode="auto">
            <a:xfrm flipV="1">
              <a:off x="2640" y="254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0" name="Group 60"/>
          <p:cNvGrpSpPr>
            <a:grpSpLocks/>
          </p:cNvGrpSpPr>
          <p:nvPr/>
        </p:nvGrpSpPr>
        <p:grpSpPr bwMode="auto">
          <a:xfrm>
            <a:off x="914400" y="3810000"/>
            <a:ext cx="3965575" cy="2111375"/>
            <a:chOff x="1200" y="2448"/>
            <a:chExt cx="2498" cy="1330"/>
          </a:xfrm>
        </p:grpSpPr>
        <p:grpSp>
          <p:nvGrpSpPr>
            <p:cNvPr id="67592" name="Group 56"/>
            <p:cNvGrpSpPr>
              <a:grpSpLocks/>
            </p:cNvGrpSpPr>
            <p:nvPr/>
          </p:nvGrpSpPr>
          <p:grpSpPr bwMode="auto">
            <a:xfrm>
              <a:off x="1728" y="2976"/>
              <a:ext cx="1970" cy="802"/>
              <a:chOff x="1728" y="3216"/>
              <a:chExt cx="1970" cy="802"/>
            </a:xfrm>
          </p:grpSpPr>
          <p:grpSp>
            <p:nvGrpSpPr>
              <p:cNvPr id="67594" name="Group 53"/>
              <p:cNvGrpSpPr>
                <a:grpSpLocks/>
              </p:cNvGrpSpPr>
              <p:nvPr/>
            </p:nvGrpSpPr>
            <p:grpSpPr bwMode="auto">
              <a:xfrm>
                <a:off x="1728" y="3216"/>
                <a:ext cx="818" cy="802"/>
                <a:chOff x="1728" y="3216"/>
                <a:chExt cx="818" cy="802"/>
              </a:xfrm>
            </p:grpSpPr>
            <p:sp>
              <p:nvSpPr>
                <p:cNvPr id="67607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2273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67612" name="Rectangle 36"/>
                <p:cNvSpPr>
                  <a:spLocks noChangeArrowheads="1"/>
                </p:cNvSpPr>
                <p:nvPr/>
              </p:nvSpPr>
              <p:spPr bwMode="auto">
                <a:xfrm>
                  <a:off x="2001" y="3483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13" name="Rectangle 37"/>
                <p:cNvSpPr>
                  <a:spLocks noChangeArrowheads="1"/>
                </p:cNvSpPr>
                <p:nvPr/>
              </p:nvSpPr>
              <p:spPr bwMode="auto">
                <a:xfrm>
                  <a:off x="2273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14" name="Rectangle 38"/>
                <p:cNvSpPr>
                  <a:spLocks noChangeArrowheads="1"/>
                </p:cNvSpPr>
                <p:nvPr/>
              </p:nvSpPr>
              <p:spPr bwMode="auto">
                <a:xfrm>
                  <a:off x="2001" y="3751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15" name="Rectangle 39"/>
                <p:cNvSpPr>
                  <a:spLocks noChangeArrowheads="1"/>
                </p:cNvSpPr>
                <p:nvPr/>
              </p:nvSpPr>
              <p:spPr bwMode="auto">
                <a:xfrm>
                  <a:off x="2273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67595" name="Line 51"/>
              <p:cNvSpPr>
                <a:spLocks noChangeShapeType="1"/>
              </p:cNvSpPr>
              <p:nvPr/>
            </p:nvSpPr>
            <p:spPr bwMode="auto">
              <a:xfrm flipV="1">
                <a:off x="2640" y="3600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7596" name="Group 54"/>
              <p:cNvGrpSpPr>
                <a:grpSpLocks/>
              </p:cNvGrpSpPr>
              <p:nvPr/>
            </p:nvGrpSpPr>
            <p:grpSpPr bwMode="auto">
              <a:xfrm>
                <a:off x="2880" y="3216"/>
                <a:ext cx="818" cy="802"/>
                <a:chOff x="2880" y="3216"/>
                <a:chExt cx="818" cy="802"/>
              </a:xfrm>
            </p:grpSpPr>
            <p:sp>
              <p:nvSpPr>
                <p:cNvPr id="67597" name="Rectangle 42"/>
                <p:cNvSpPr>
                  <a:spLocks noChangeArrowheads="1"/>
                </p:cNvSpPr>
                <p:nvPr/>
              </p:nvSpPr>
              <p:spPr bwMode="auto">
                <a:xfrm>
                  <a:off x="2880" y="3216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98" name="Rectangle 43"/>
                <p:cNvSpPr>
                  <a:spLocks noChangeArrowheads="1"/>
                </p:cNvSpPr>
                <p:nvPr/>
              </p:nvSpPr>
              <p:spPr bwMode="auto">
                <a:xfrm>
                  <a:off x="3425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599" name="Rectangle 44"/>
                <p:cNvSpPr>
                  <a:spLocks noChangeArrowheads="1"/>
                </p:cNvSpPr>
                <p:nvPr/>
              </p:nvSpPr>
              <p:spPr bwMode="auto">
                <a:xfrm>
                  <a:off x="2880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0" name="Rectangle 45"/>
                <p:cNvSpPr>
                  <a:spLocks noChangeArrowheads="1"/>
                </p:cNvSpPr>
                <p:nvPr/>
              </p:nvSpPr>
              <p:spPr bwMode="auto">
                <a:xfrm>
                  <a:off x="2880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1" name="Rectangle 46"/>
                <p:cNvSpPr>
                  <a:spLocks noChangeArrowheads="1"/>
                </p:cNvSpPr>
                <p:nvPr/>
              </p:nvSpPr>
              <p:spPr bwMode="auto">
                <a:xfrm>
                  <a:off x="2880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2" name="Rectangle 47"/>
                <p:cNvSpPr>
                  <a:spLocks noChangeArrowheads="1"/>
                </p:cNvSpPr>
                <p:nvPr/>
              </p:nvSpPr>
              <p:spPr bwMode="auto">
                <a:xfrm>
                  <a:off x="3153" y="3483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3" name="Rectangle 48"/>
                <p:cNvSpPr>
                  <a:spLocks noChangeArrowheads="1"/>
                </p:cNvSpPr>
                <p:nvPr/>
              </p:nvSpPr>
              <p:spPr bwMode="auto">
                <a:xfrm>
                  <a:off x="3425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4" name="Rectangle 49"/>
                <p:cNvSpPr>
                  <a:spLocks noChangeArrowheads="1"/>
                </p:cNvSpPr>
                <p:nvPr/>
              </p:nvSpPr>
              <p:spPr bwMode="auto">
                <a:xfrm>
                  <a:off x="3153" y="3751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25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760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168" y="3504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</p:grpSp>
        </p:grpSp>
        <p:sp>
          <p:nvSpPr>
            <p:cNvPr id="67593" name="Freeform 57"/>
            <p:cNvSpPr>
              <a:spLocks/>
            </p:cNvSpPr>
            <p:nvPr/>
          </p:nvSpPr>
          <p:spPr bwMode="auto">
            <a:xfrm>
              <a:off x="1200" y="2448"/>
              <a:ext cx="432" cy="1008"/>
            </a:xfrm>
            <a:custGeom>
              <a:avLst/>
              <a:gdLst>
                <a:gd name="T0" fmla="*/ 432 w 432"/>
                <a:gd name="T1" fmla="*/ 0 h 1008"/>
                <a:gd name="T2" fmla="*/ 0 w 432"/>
                <a:gd name="T3" fmla="*/ 528 h 1008"/>
                <a:gd name="T4" fmla="*/ 432 w 432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32"/>
                <a:gd name="T10" fmla="*/ 0 h 1008"/>
                <a:gd name="T11" fmla="*/ 432 w 43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008">
                  <a:moveTo>
                    <a:pt x="432" y="0"/>
                  </a:moveTo>
                  <a:cubicBezTo>
                    <a:pt x="216" y="180"/>
                    <a:pt x="0" y="360"/>
                    <a:pt x="0" y="528"/>
                  </a:cubicBezTo>
                  <a:cubicBezTo>
                    <a:pt x="0" y="696"/>
                    <a:pt x="216" y="852"/>
                    <a:pt x="432" y="10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591" name="Text Box 61"/>
          <p:cNvSpPr txBox="1">
            <a:spLocks noChangeArrowheads="1"/>
          </p:cNvSpPr>
          <p:nvPr/>
        </p:nvSpPr>
        <p:spPr bwMode="auto">
          <a:xfrm>
            <a:off x="5486400" y="3276600"/>
            <a:ext cx="3140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d</a:t>
            </a:r>
            <a:r>
              <a:rPr lang="en-US" baseline="-25000">
                <a:solidFill>
                  <a:srgbClr val="993300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 is the length of the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shortest path to move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tile i to its goal position,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ignoring the other tiles,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e.g., d</a:t>
            </a:r>
            <a:r>
              <a:rPr lang="en-US" baseline="-25000">
                <a:solidFill>
                  <a:srgbClr val="993300"/>
                </a:solidFill>
                <a:latin typeface="Comic Sans MS" pitchFamily="66" charset="0"/>
              </a:rPr>
              <a:t>5</a:t>
            </a:r>
            <a:r>
              <a:rPr lang="en-US">
                <a:solidFill>
                  <a:srgbClr val="993300"/>
                </a:solidFill>
                <a:latin typeface="Comic Sans MS" pitchFamily="66" charset="0"/>
              </a:rPr>
              <a:t> = 2</a:t>
            </a:r>
          </a:p>
          <a:p>
            <a:endParaRPr lang="en-US">
              <a:solidFill>
                <a:srgbClr val="993300"/>
              </a:solidFill>
              <a:latin typeface="Comic Sans MS" pitchFamily="66" charset="0"/>
            </a:endParaRPr>
          </a:p>
          <a:p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h</a:t>
            </a:r>
            <a:r>
              <a:rPr lang="en-US" sz="2400" baseline="-25000">
                <a:solidFill>
                  <a:srgbClr val="993300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 = </a:t>
            </a:r>
            <a:r>
              <a:rPr lang="en-US" sz="240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en-US" sz="2400" baseline="-25000">
                <a:solidFill>
                  <a:srgbClr val="993300"/>
                </a:solidFill>
                <a:latin typeface="Comic Sans MS" pitchFamily="66" charset="0"/>
              </a:rPr>
              <a:t>i=1,...8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 d</a:t>
            </a:r>
            <a:r>
              <a:rPr lang="en-US" sz="2400" baseline="-25000">
                <a:solidFill>
                  <a:srgbClr val="993300"/>
                </a:solidFill>
                <a:latin typeface="Comic Sans MS" pitchFamily="66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5C2C3-3B22-41B4-B753-CE7EE4EDCDDF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8382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For example, we could consider two more complex relaxed problems: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h =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 +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5678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[disjoint pattern heuristic]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Can we do better?</a:t>
            </a:r>
          </a:p>
        </p:txBody>
      </p:sp>
      <p:grpSp>
        <p:nvGrpSpPr>
          <p:cNvPr id="68613" name="Group 129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68668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68680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1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8682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8683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8684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8685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8686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8687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8688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68669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68671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2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8673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8674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8675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8676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8677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8678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68679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68670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14" name="Group 137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68641" name="Group 125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68643" name="Line 3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8644" name="Group 123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68655" name="Rectangle 36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5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68657" name="Rectangle 29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58" name="Rectangle 30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59" name="Rectangle 31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60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61" name="Rectangle 33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62" name="Rectangle 34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63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6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6866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6866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68645" name="Group 124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68646" name="Rectangle 8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7" name="Rectangle 8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48" name="Rectangle 8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68649" name="Rectangle 8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50" name="Rectangle 8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68651" name="Rectangle 8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52" name="Rectangle 9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68653" name="Rectangle 9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54" name="Rectangle 9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68642" name="Line 132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15" name="Text Box 135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sz="1800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9" name="Group 138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68617" name="Group 128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68620" name="Line 62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8621" name="Group 127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68632" name="Rectangle 94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3" name="Rectangle 95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68634" name="Rectangle 96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35" name="Rectangle 97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68636" name="Rectangle 98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37" name="Rectangle 99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6863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3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6864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68622" name="Group 126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68623" name="Rectangle 114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2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26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68627" name="Rectangle 118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68628" name="Rectangle 119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29" name="Rectangle 120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68630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8631" name="Rectangle 122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68618" name="Line 133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Text Box 136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sz="1800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B52D5-6929-4E7C-B1A5-84463970FFCD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8382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For example, we could consider two more complex relaxed problems: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h =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 +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5678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[disjoint pattern heuristic]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How to compute d</a:t>
            </a:r>
            <a:r>
              <a:rPr lang="en-US" sz="2400" baseline="-25000" smtClean="0">
                <a:solidFill>
                  <a:srgbClr val="FF0000"/>
                </a:solidFill>
                <a:latin typeface="Comic Sans MS" pitchFamily="66" charset="0"/>
              </a:rPr>
              <a:t>1234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 and d</a:t>
            </a:r>
            <a:r>
              <a:rPr lang="en-US" sz="2400" baseline="-25000" smtClean="0">
                <a:solidFill>
                  <a:srgbClr val="FF0000"/>
                </a:solidFill>
                <a:latin typeface="Comic Sans MS" pitchFamily="66" charset="0"/>
              </a:rPr>
              <a:t>5678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smtClean="0">
                <a:latin typeface="Comic Sans MS" pitchFamily="66" charset="0"/>
              </a:rPr>
              <a:t> </a:t>
            </a:r>
            <a:endParaRPr lang="en-US" sz="2000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Can we do better?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69692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69704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05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9706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9707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9708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9709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9710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9711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9712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69693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69695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96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9697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9698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9699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9700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9701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9702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69703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69694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38" name="Group 26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69665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69667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9668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69679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69681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2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3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4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5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6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7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8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8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6969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6969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69669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69670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71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7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69673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74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69675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76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69677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78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69666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9639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sz="1800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69640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69641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69644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9645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69656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57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69658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59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69660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61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69662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63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69664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69646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69647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48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49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50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69651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69652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53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69654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69655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69642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3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sz="1800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E9EEAD-0CB7-4B0C-9B85-5376B88BA3B9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8382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For example, we could consider two more complex relaxed problems: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h =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 +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5678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[disjoint pattern heuristic]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These distances are pre-computed and stored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000" smtClean="0">
                <a:solidFill>
                  <a:schemeClr val="bg2"/>
                </a:solidFill>
                <a:latin typeface="Comic Sans MS" pitchFamily="66" charset="0"/>
              </a:rPr>
              <a:t>[Each requires generating a tree of 3,024 nodes/states (breadth-first search)]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Can we do better?</a:t>
            </a:r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70716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7072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073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073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7073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7073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073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7073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073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70717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70719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20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70721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0722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70723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0724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70725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0726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0727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70718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662" name="Group 26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70689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70691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0692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70703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0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0705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06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07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08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09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10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11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12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1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071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071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70693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70694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95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9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0697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98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0699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00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0701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7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70690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63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sz="1800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70664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70665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70668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0669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70680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81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068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83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0684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85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0686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87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0688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70670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70671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7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7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74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0675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0676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7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067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70679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70666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7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sz="1800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791AE-F73F-4947-BDFB-3FF5A7A3F458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8382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For example, we could consider two more complex relaxed problems: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h =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</a:t>
            </a:r>
            <a:r>
              <a:rPr lang="en-US" sz="24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 + d</a:t>
            </a:r>
            <a:r>
              <a:rPr lang="en-US" sz="2400" baseline="-25000" smtClean="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5678</a:t>
            </a:r>
            <a:r>
              <a:rPr lang="en-US" sz="2400" baseline="-250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[disjoint pattern heuristic]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These distances are pre-computed and stored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000" smtClean="0">
                <a:solidFill>
                  <a:schemeClr val="bg2"/>
                </a:solidFill>
                <a:latin typeface="Comic Sans MS" pitchFamily="66" charset="0"/>
              </a:rPr>
              <a:t>[Each requires generating a tree of 3,024 nodes/states (breadth-first search)]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Can we do better?</a:t>
            </a: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1524000" y="1981200"/>
            <a:ext cx="7394575" cy="3267075"/>
            <a:chOff x="528" y="1296"/>
            <a:chExt cx="4658" cy="2058"/>
          </a:xfrm>
        </p:grpSpPr>
        <p:grpSp>
          <p:nvGrpSpPr>
            <p:cNvPr id="71689" name="Group 5"/>
            <p:cNvGrpSpPr>
              <a:grpSpLocks/>
            </p:cNvGrpSpPr>
            <p:nvPr/>
          </p:nvGrpSpPr>
          <p:grpSpPr bwMode="auto">
            <a:xfrm>
              <a:off x="1728" y="1296"/>
              <a:ext cx="1970" cy="802"/>
              <a:chOff x="1728" y="1440"/>
              <a:chExt cx="1970" cy="802"/>
            </a:xfrm>
          </p:grpSpPr>
          <p:grpSp>
            <p:nvGrpSpPr>
              <p:cNvPr id="71741" name="Group 6"/>
              <p:cNvGrpSpPr>
                <a:grpSpLocks/>
              </p:cNvGrpSpPr>
              <p:nvPr/>
            </p:nvGrpSpPr>
            <p:grpSpPr bwMode="auto">
              <a:xfrm>
                <a:off x="1728" y="1440"/>
                <a:ext cx="818" cy="802"/>
                <a:chOff x="816" y="1728"/>
                <a:chExt cx="818" cy="802"/>
              </a:xfrm>
            </p:grpSpPr>
            <p:sp>
              <p:nvSpPr>
                <p:cNvPr id="71753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54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1755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1756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1757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1758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175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176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176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grpSp>
            <p:nvGrpSpPr>
              <p:cNvPr id="71742" name="Group 16"/>
              <p:cNvGrpSpPr>
                <a:grpSpLocks/>
              </p:cNvGrpSpPr>
              <p:nvPr/>
            </p:nvGrpSpPr>
            <p:grpSpPr bwMode="auto">
              <a:xfrm>
                <a:off x="2880" y="1440"/>
                <a:ext cx="818" cy="802"/>
                <a:chOff x="2640" y="1728"/>
                <a:chExt cx="818" cy="802"/>
              </a:xfrm>
            </p:grpSpPr>
            <p:sp>
              <p:nvSpPr>
                <p:cNvPr id="71744" name="Rectangle 17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5" name="Rectangle 18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1746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1747" name="Rectangle 20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1748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1749" name="Rectangle 22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1750" name="Rectangle 23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1751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1752" name="Rectangle 25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71743" name="Line 26"/>
              <p:cNvSpPr>
                <a:spLocks noChangeShapeType="1"/>
              </p:cNvSpPr>
              <p:nvPr/>
            </p:nvSpPr>
            <p:spPr bwMode="auto">
              <a:xfrm flipV="1">
                <a:off x="2640" y="1824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1690" name="Group 27"/>
            <p:cNvGrpSpPr>
              <a:grpSpLocks/>
            </p:cNvGrpSpPr>
            <p:nvPr/>
          </p:nvGrpSpPr>
          <p:grpSpPr bwMode="auto">
            <a:xfrm>
              <a:off x="528" y="2544"/>
              <a:ext cx="4658" cy="810"/>
              <a:chOff x="528" y="2832"/>
              <a:chExt cx="4658" cy="810"/>
            </a:xfrm>
          </p:grpSpPr>
          <p:grpSp>
            <p:nvGrpSpPr>
              <p:cNvPr id="71693" name="Group 28"/>
              <p:cNvGrpSpPr>
                <a:grpSpLocks/>
              </p:cNvGrpSpPr>
              <p:nvPr/>
            </p:nvGrpSpPr>
            <p:grpSpPr bwMode="auto">
              <a:xfrm>
                <a:off x="528" y="2832"/>
                <a:ext cx="1970" cy="810"/>
                <a:chOff x="528" y="2784"/>
                <a:chExt cx="1970" cy="810"/>
              </a:xfrm>
            </p:grpSpPr>
            <p:sp>
              <p:nvSpPr>
                <p:cNvPr id="7171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440" y="3168"/>
                  <a:ext cx="16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71717" name="Group 30"/>
                <p:cNvGrpSpPr>
                  <a:grpSpLocks/>
                </p:cNvGrpSpPr>
                <p:nvPr/>
              </p:nvGrpSpPr>
              <p:grpSpPr bwMode="auto">
                <a:xfrm>
                  <a:off x="528" y="2784"/>
                  <a:ext cx="818" cy="810"/>
                  <a:chOff x="528" y="2784"/>
                  <a:chExt cx="818" cy="810"/>
                </a:xfrm>
              </p:grpSpPr>
              <p:sp>
                <p:nvSpPr>
                  <p:cNvPr id="7172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01" y="3319"/>
                    <a:ext cx="272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2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3363"/>
                    <a:ext cx="204" cy="231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3</a:t>
                    </a:r>
                  </a:p>
                </p:txBody>
              </p:sp>
              <p:sp>
                <p:nvSpPr>
                  <p:cNvPr id="7173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784"/>
                    <a:ext cx="818" cy="80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3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073" y="3051"/>
                    <a:ext cx="273" cy="268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051"/>
                    <a:ext cx="273" cy="268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319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784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01" y="3051"/>
                    <a:ext cx="272" cy="268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073" y="3319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073" y="2784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3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3075"/>
                    <a:ext cx="204" cy="231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71739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3075"/>
                    <a:ext cx="181" cy="231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71740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3075"/>
                    <a:ext cx="204" cy="231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71718" name="Group 44"/>
                <p:cNvGrpSpPr>
                  <a:grpSpLocks/>
                </p:cNvGrpSpPr>
                <p:nvPr/>
              </p:nvGrpSpPr>
              <p:grpSpPr bwMode="auto">
                <a:xfrm>
                  <a:off x="1680" y="2784"/>
                  <a:ext cx="818" cy="802"/>
                  <a:chOff x="1680" y="2784"/>
                  <a:chExt cx="818" cy="802"/>
                </a:xfrm>
              </p:grpSpPr>
              <p:sp>
                <p:nvSpPr>
                  <p:cNvPr id="7171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784"/>
                    <a:ext cx="818" cy="80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2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225" y="3051"/>
                    <a:ext cx="27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2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51"/>
                    <a:ext cx="273" cy="268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4</a:t>
                    </a:r>
                  </a:p>
                </p:txBody>
              </p:sp>
              <p:sp>
                <p:nvSpPr>
                  <p:cNvPr id="7172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319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2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784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7172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051"/>
                    <a:ext cx="272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2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2784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7172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53" y="3319"/>
                    <a:ext cx="272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2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25" y="2784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71694" name="Group 54"/>
              <p:cNvGrpSpPr>
                <a:grpSpLocks/>
              </p:cNvGrpSpPr>
              <p:nvPr/>
            </p:nvGrpSpPr>
            <p:grpSpPr bwMode="auto">
              <a:xfrm>
                <a:off x="3216" y="2832"/>
                <a:ext cx="1970" cy="802"/>
                <a:chOff x="3216" y="2784"/>
                <a:chExt cx="1970" cy="802"/>
              </a:xfrm>
            </p:grpSpPr>
            <p:sp>
              <p:nvSpPr>
                <p:cNvPr id="7169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128" y="3168"/>
                  <a:ext cx="16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71696" name="Group 56"/>
                <p:cNvGrpSpPr>
                  <a:grpSpLocks/>
                </p:cNvGrpSpPr>
                <p:nvPr/>
              </p:nvGrpSpPr>
              <p:grpSpPr bwMode="auto">
                <a:xfrm>
                  <a:off x="4368" y="2784"/>
                  <a:ext cx="818" cy="802"/>
                  <a:chOff x="4368" y="2784"/>
                  <a:chExt cx="818" cy="802"/>
                </a:xfrm>
              </p:grpSpPr>
              <p:sp>
                <p:nvSpPr>
                  <p:cNvPr id="7170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784"/>
                    <a:ext cx="818" cy="80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3051"/>
                    <a:ext cx="273" cy="268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6</a:t>
                    </a:r>
                  </a:p>
                </p:txBody>
              </p:sp>
              <p:sp>
                <p:nvSpPr>
                  <p:cNvPr id="7170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051"/>
                    <a:ext cx="27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1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319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7</a:t>
                    </a:r>
                  </a:p>
                </p:txBody>
              </p:sp>
              <p:sp>
                <p:nvSpPr>
                  <p:cNvPr id="7171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784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1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641" y="3051"/>
                    <a:ext cx="272" cy="268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5</a:t>
                    </a:r>
                  </a:p>
                </p:txBody>
              </p:sp>
              <p:sp>
                <p:nvSpPr>
                  <p:cNvPr id="7171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641" y="2784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1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641" y="3319"/>
                    <a:ext cx="272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8</a:t>
                    </a:r>
                  </a:p>
                </p:txBody>
              </p:sp>
              <p:sp>
                <p:nvSpPr>
                  <p:cNvPr id="7171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913" y="2784"/>
                    <a:ext cx="273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71697" name="Group 66"/>
                <p:cNvGrpSpPr>
                  <a:grpSpLocks/>
                </p:cNvGrpSpPr>
                <p:nvPr/>
              </p:nvGrpSpPr>
              <p:grpSpPr bwMode="auto">
                <a:xfrm>
                  <a:off x="3216" y="2784"/>
                  <a:ext cx="818" cy="802"/>
                  <a:chOff x="3216" y="2784"/>
                  <a:chExt cx="818" cy="802"/>
                </a:xfrm>
              </p:grpSpPr>
              <p:sp>
                <p:nvSpPr>
                  <p:cNvPr id="7169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784"/>
                    <a:ext cx="818" cy="80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69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3051"/>
                    <a:ext cx="27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0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51"/>
                    <a:ext cx="27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0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319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7</a:t>
                    </a:r>
                  </a:p>
                </p:txBody>
              </p:sp>
              <p:sp>
                <p:nvSpPr>
                  <p:cNvPr id="7170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784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5</a:t>
                    </a:r>
                  </a:p>
                </p:txBody>
              </p:sp>
              <p:sp>
                <p:nvSpPr>
                  <p:cNvPr id="71703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3489" y="3051"/>
                    <a:ext cx="272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0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3319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6</a:t>
                    </a:r>
                  </a:p>
                </p:txBody>
              </p:sp>
              <p:sp>
                <p:nvSpPr>
                  <p:cNvPr id="7170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489" y="3319"/>
                    <a:ext cx="272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18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170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784"/>
                    <a:ext cx="273" cy="26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>
                        <a:latin typeface="Comic Sans MS" pitchFamily="66" charset="0"/>
                      </a:rPr>
                      <a:t>8</a:t>
                    </a:r>
                  </a:p>
                </p:txBody>
              </p:sp>
            </p:grpSp>
          </p:grpSp>
        </p:grpSp>
        <p:sp>
          <p:nvSpPr>
            <p:cNvPr id="71691" name="Line 76"/>
            <p:cNvSpPr>
              <a:spLocks noChangeShapeType="1"/>
            </p:cNvSpPr>
            <p:nvPr/>
          </p:nvSpPr>
          <p:spPr bwMode="auto">
            <a:xfrm flipH="1">
              <a:off x="1488" y="2112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2" name="Line 77"/>
            <p:cNvSpPr>
              <a:spLocks noChangeShapeType="1"/>
            </p:cNvSpPr>
            <p:nvPr/>
          </p:nvSpPr>
          <p:spPr bwMode="auto">
            <a:xfrm>
              <a:off x="2736" y="2112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686" name="Text Box 78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sz="1800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sp>
        <p:nvSpPr>
          <p:cNvPr id="71687" name="Text Box 79"/>
          <p:cNvSpPr txBox="1">
            <a:spLocks noChangeArrowheads="1"/>
          </p:cNvSpPr>
          <p:nvPr/>
        </p:nvSpPr>
        <p:spPr bwMode="auto">
          <a:xfrm>
            <a:off x="7315200" y="3048000"/>
            <a:ext cx="69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sz="1800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5678</a:t>
            </a:r>
          </a:p>
        </p:txBody>
      </p:sp>
      <p:sp>
        <p:nvSpPr>
          <p:cNvPr id="395344" name="Text Box 80"/>
          <p:cNvSpPr txBox="1">
            <a:spLocks noChangeArrowheads="1"/>
          </p:cNvSpPr>
          <p:nvPr/>
        </p:nvSpPr>
        <p:spPr bwMode="auto">
          <a:xfrm>
            <a:off x="527050" y="2619375"/>
            <a:ext cx="8002588" cy="1076325"/>
          </a:xfrm>
          <a:prstGeom prst="rect">
            <a:avLst/>
          </a:prstGeom>
          <a:solidFill>
            <a:srgbClr val="D5EBED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3200">
                <a:latin typeface="Comic Sans MS" pitchFamily="66" charset="0"/>
              </a:rPr>
              <a:t>Several order-of-magnitude speedups </a:t>
            </a:r>
            <a:br>
              <a:rPr lang="en-US" sz="3200">
                <a:latin typeface="Comic Sans MS" pitchFamily="66" charset="0"/>
              </a:rPr>
            </a:br>
            <a:r>
              <a:rPr lang="en-US" sz="3200">
                <a:latin typeface="Comic Sans MS" pitchFamily="66" charset="0"/>
              </a:rPr>
              <a:t>for the 15- and 24-puzzle (see R&amp;N)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2D061-B615-4E50-8B98-93FB40F9FB8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The </a:t>
            </a:r>
            <a:r>
              <a:rPr lang="en-US" sz="2800" smtClean="0">
                <a:solidFill>
                  <a:srgbClr val="990033"/>
                </a:solidFill>
                <a:latin typeface="Comic Sans MS" pitchFamily="66" charset="0"/>
              </a:rPr>
              <a:t>heuristic function</a:t>
            </a:r>
            <a:r>
              <a:rPr lang="en-US" sz="2800" smtClean="0">
                <a:latin typeface="Comic Sans MS" pitchFamily="66" charset="0"/>
              </a:rPr>
              <a:t> h(N)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 </a:t>
            </a:r>
            <a:r>
              <a:rPr lang="en-US" sz="2800" smtClean="0">
                <a:latin typeface="Comic Sans MS" pitchFamily="66" charset="0"/>
              </a:rPr>
              <a:t>0 estimates the cost to go from </a:t>
            </a:r>
            <a:r>
              <a:rPr lang="en-US" sz="2400" smtClean="0">
                <a:latin typeface="Comic Sans MS" pitchFamily="66" charset="0"/>
              </a:rPr>
              <a:t>STATE</a:t>
            </a:r>
            <a:r>
              <a:rPr lang="en-US" sz="2800" smtClean="0">
                <a:latin typeface="Comic Sans MS" pitchFamily="66" charset="0"/>
              </a:rPr>
              <a:t>(N) to a goal state 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1000" smtClean="0">
                <a:latin typeface="Comic Sans MS" pitchFamily="66" charset="0"/>
              </a:rPr>
              <a:t/>
            </a:r>
            <a:br>
              <a:rPr lang="en-US" sz="1000" smtClean="0">
                <a:latin typeface="Comic Sans MS" pitchFamily="66" charset="0"/>
              </a:rPr>
            </a:br>
            <a:r>
              <a:rPr lang="en-US" sz="2800" smtClean="0">
                <a:latin typeface="Comic Sans MS" pitchFamily="66" charset="0"/>
              </a:rPr>
              <a:t>Its value is </a:t>
            </a:r>
            <a:r>
              <a:rPr lang="en-US" sz="2800" b="1" smtClean="0">
                <a:latin typeface="Comic Sans MS" pitchFamily="66" charset="0"/>
              </a:rPr>
              <a:t>independent of the current search tree</a:t>
            </a:r>
            <a:r>
              <a:rPr lang="en-US" sz="2800" smtClean="0">
                <a:latin typeface="Comic Sans MS" pitchFamily="66" charset="0"/>
              </a:rPr>
              <a:t>; it depends only on STATE(N) and the goal test GOAL?</a:t>
            </a:r>
            <a:br>
              <a:rPr lang="en-US" sz="2800" smtClean="0">
                <a:latin typeface="Comic Sans MS" pitchFamily="66" charset="0"/>
              </a:rPr>
            </a:br>
            <a:endParaRPr lang="en-US" sz="1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16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</a:t>
            </a:r>
            <a:r>
              <a:rPr lang="en-US" sz="2600" smtClean="0">
                <a:latin typeface="Comic Sans MS" pitchFamily="66" charset="0"/>
              </a:rPr>
              <a:t>h</a:t>
            </a:r>
            <a:r>
              <a:rPr lang="en-US" sz="2600" baseline="-25000" smtClean="0">
                <a:latin typeface="Comic Sans MS" pitchFamily="66" charset="0"/>
              </a:rPr>
              <a:t>1</a:t>
            </a:r>
            <a:r>
              <a:rPr lang="en-US" sz="2600" smtClean="0">
                <a:latin typeface="Comic Sans MS" pitchFamily="66" charset="0"/>
              </a:rPr>
              <a:t>(N)  = number of misplaced numbered tiles = 6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	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[Why is it an estimate of the distance to the goal?]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Heuristic Function</a:t>
            </a:r>
          </a:p>
        </p:txBody>
      </p:sp>
      <p:grpSp>
        <p:nvGrpSpPr>
          <p:cNvPr id="13317" name="Group 104"/>
          <p:cNvGrpSpPr>
            <a:grpSpLocks/>
          </p:cNvGrpSpPr>
          <p:nvPr/>
        </p:nvGrpSpPr>
        <p:grpSpPr bwMode="auto">
          <a:xfrm>
            <a:off x="2971800" y="3581400"/>
            <a:ext cx="3455988" cy="1692275"/>
            <a:chOff x="2064" y="1440"/>
            <a:chExt cx="2177" cy="1066"/>
          </a:xfrm>
        </p:grpSpPr>
        <p:grpSp>
          <p:nvGrpSpPr>
            <p:cNvPr id="13318" name="Group 80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13331" name="Group 81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13333" name="Rectangle 82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34" name="Rectangle 83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3335" name="Rectangle 84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3336" name="Rectangle 85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13337" name="Rectangle 86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13338" name="Rectangle 87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3339" name="Rectangle 88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13340" name="Rectangle 89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3341" name="Rectangle 90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13332" name="Text Box 91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STATE</a:t>
                </a:r>
                <a:r>
                  <a:rPr lang="en-US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13319" name="Group 92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13320" name="Group 93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13322" name="Rectangle 94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23" name="Rectangle 95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13324" name="Rectangle 96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3325" name="Rectangle 97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13326" name="Rectangle 98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3327" name="Rectangle 99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13328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3329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13330" name="Rectangle 102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13321" name="Text Box 103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F1537-348F-4244-BE72-0FF2A80259B6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On Completeness and Optimality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A* with a consistent heuristic function has nice properties: completeness, optimality, no need to revisit states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Theoretical completeness does not mean “practical” completeness if you must wait too long to get a solution (remember the time limit issue)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Comic Sans MS" pitchFamily="66" charset="0"/>
              </a:rPr>
              <a:t>So, if one can’t design an accurate consistent heuristic, it may be better to settle for a non-admissible heuristic that “works well in practice”, even through completeness and optimality are no longer guaranteed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9FF2D-EC55-4AE3-8645-995C6E3ECA28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Iterative Deepening A* (IDA*)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347663" indent="-347663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Idea: Reduce memory requirement of A* by applying cutoff on values of f</a:t>
            </a:r>
          </a:p>
          <a:p>
            <a:pPr marL="347663" indent="-347663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Consistent heuristic function h</a:t>
            </a:r>
          </a:p>
          <a:p>
            <a:pPr marL="347663" indent="-347663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Algorithm IDA*:</a:t>
            </a:r>
          </a:p>
          <a:p>
            <a:pPr marL="973138" lvl="1" indent="-511175" eaLnBrk="1" hangingPunct="1"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smtClean="0">
                <a:latin typeface="Comic Sans MS" pitchFamily="66" charset="0"/>
              </a:rPr>
              <a:t>Initialize cutoff to f(initial-node)</a:t>
            </a:r>
          </a:p>
          <a:p>
            <a:pPr marL="973138" lvl="1" indent="-511175" eaLnBrk="1" hangingPunct="1"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smtClean="0">
                <a:latin typeface="Comic Sans MS" pitchFamily="66" charset="0"/>
              </a:rPr>
              <a:t>Repeat:</a:t>
            </a:r>
          </a:p>
          <a:p>
            <a:pPr marL="1481138" lvl="2" indent="-336550" eaLnBrk="1" hangingPunct="1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mtClean="0">
                <a:latin typeface="Comic Sans MS" pitchFamily="66" charset="0"/>
              </a:rPr>
              <a:t>Perform depth-first search by expanding all nodes N such that f(N)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</a:t>
            </a:r>
            <a:r>
              <a:rPr lang="en-US" smtClean="0">
                <a:latin typeface="Comic Sans MS" pitchFamily="66" charset="0"/>
              </a:rPr>
              <a:t> cutoff</a:t>
            </a:r>
          </a:p>
          <a:p>
            <a:pPr marL="1481138" lvl="2" indent="-336550" eaLnBrk="1" hangingPunct="1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mtClean="0">
                <a:latin typeface="Comic Sans MS" pitchFamily="66" charset="0"/>
              </a:rPr>
              <a:t>Reset cutoff to smallest value f of non-expanded (leaf)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7F7D1-3FFC-444C-B3AA-283635198EB4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74756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7478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1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477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74761" name="Group 37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74763" name="Rectangle 38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4" name="Rectangle 39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5" name="Rectangle 40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6" name="Rectangle 4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7" name="Rectangle 42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8" name="Rectangle 43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9" name="Rectangle 44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Rectangle 45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Rectangle 46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2" name="Text Box 47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74762" name="Line 62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9" name="Text Box 189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  <p:sp>
        <p:nvSpPr>
          <p:cNvPr id="74760" name="Text Box 190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CE95B-367F-4750-8B68-C1255B8BBC64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7583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2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578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582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2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75812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7581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75813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783" name="Group 10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75799" name="Group 106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75801" name="Text Box 61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5802" name="Group 105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5803" name="Rectangle 52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04" name="Rectangle 53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05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06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0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08" name="Rectangle 57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09" name="Rectangle 58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10" name="Rectangle 59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11" name="Rectangle 60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5800" name="Line 62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784" name="Text Box 103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75787" name="Group 122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75789" name="Rectangle 123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Rectangle 124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Rectangle 125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Rectangle 126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3" name="Rectangle 127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4" name="Rectangle 128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5" name="Rectangle 129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6" name="Rectangle 130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7" name="Rectangle 131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8" name="Text Box 132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75788" name="Line 133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786" name="Text Box 147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F7759-8F5D-4DC9-9EC4-1C2E0C0DC083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76804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76871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2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3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4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5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6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7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8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9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0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6805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6862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3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4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5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6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7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8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9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0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806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76850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76852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3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4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5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6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7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8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9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0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76851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07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76837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7683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684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684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4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38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808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76809" name="Group 81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76824" name="Group 80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76826" name="Text Box 6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6827" name="Group 79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6828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29" name="Rectangle 56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0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1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2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3" name="Rectangle 60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4" name="Rectangle 61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5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36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25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0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76812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76814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5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6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7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8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9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0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1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2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3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76813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811" name="Text Box 82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1BB1E-4898-4DCD-B489-A67A64A20276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77828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77908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9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0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1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2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3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4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5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6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7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782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7899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0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1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2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3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4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5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6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7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30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77887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77889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0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1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2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3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4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5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6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7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8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77888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31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77874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77876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7877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7878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79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0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1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2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3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4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5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86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7875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7832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77833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77861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77863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7864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7865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66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67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68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69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7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7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72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7862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34" name="Group 94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77849" name="Group 93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77851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77852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3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4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7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8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9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0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50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35" name="Group 80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77837" name="Group 81"/>
            <p:cNvGrpSpPr>
              <a:grpSpLocks/>
            </p:cNvGrpSpPr>
            <p:nvPr/>
          </p:nvGrpSpPr>
          <p:grpSpPr bwMode="auto">
            <a:xfrm>
              <a:off x="2400" y="1344"/>
              <a:ext cx="288" cy="497"/>
              <a:chOff x="2400" y="1344"/>
              <a:chExt cx="288" cy="497"/>
            </a:xfrm>
          </p:grpSpPr>
          <p:sp>
            <p:nvSpPr>
              <p:cNvPr id="77839" name="Rectangle 82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0" name="Rectangle 8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1" name="Rectangle 84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2" name="Rectangle 85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3" name="Rectangle 86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4" name="Rectangle 87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5" name="Rectangle 88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6" name="Rectangle 89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7" name="Rectangle 90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8" name="Text Box 91"/>
              <p:cNvSpPr txBox="1">
                <a:spLocks noChangeArrowheads="1"/>
              </p:cNvSpPr>
              <p:nvPr/>
            </p:nvSpPr>
            <p:spPr bwMode="auto">
              <a:xfrm>
                <a:off x="2448" y="15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77838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7836" name="Text Box 95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40717-1931-4FE4-AF63-B5FED550D60F}" type="slidenum">
              <a:rPr lang="en-US" smtClean="0"/>
              <a:pPr/>
              <a:t>76</a:t>
            </a:fld>
            <a:endParaRPr lang="en-US" smtClean="0"/>
          </a:p>
        </p:txBody>
      </p:sp>
      <p:grpSp>
        <p:nvGrpSpPr>
          <p:cNvPr id="78851" name="Group 107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78943" name="Group 106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7894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894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4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4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4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94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78853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7893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2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8854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892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5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78911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7891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891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891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1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1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1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1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2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2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891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56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78857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78898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78900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78901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8902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3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4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5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6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7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8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09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910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8899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58" name="Group 67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78886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78888" name="Text Box 69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78889" name="Rectangle 70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0" name="Rectangle 7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1" name="Rectangle 72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2" name="Rectangle 7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3" name="Rectangle 74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4" name="Rectangle 75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5" name="Rectangle 7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6" name="Rectangle 7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7" name="Rectangle 78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887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59" name="Group 109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78874" name="Group 108"/>
            <p:cNvGrpSpPr>
              <a:grpSpLocks/>
            </p:cNvGrpSpPr>
            <p:nvPr/>
          </p:nvGrpSpPr>
          <p:grpSpPr bwMode="auto">
            <a:xfrm>
              <a:off x="2400" y="1344"/>
              <a:ext cx="288" cy="497"/>
              <a:chOff x="2400" y="1344"/>
              <a:chExt cx="288" cy="497"/>
            </a:xfrm>
          </p:grpSpPr>
          <p:sp>
            <p:nvSpPr>
              <p:cNvPr id="78876" name="Text Box 91"/>
              <p:cNvSpPr txBox="1">
                <a:spLocks noChangeArrowheads="1"/>
              </p:cNvSpPr>
              <p:nvPr/>
            </p:nvSpPr>
            <p:spPr bwMode="auto">
              <a:xfrm>
                <a:off x="2448" y="1591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78877" name="Rectangle 82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8" name="Rectangle 8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9" name="Rectangle 84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0" name="Rectangle 85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1" name="Rectangle 86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2" name="Rectangle 87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3" name="Rectangle 88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4" name="Rectangle 89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5" name="Rectangle 90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875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60" name="Group 93"/>
          <p:cNvGrpSpPr>
            <a:grpSpLocks/>
          </p:cNvGrpSpPr>
          <p:nvPr/>
        </p:nvGrpSpPr>
        <p:grpSpPr bwMode="auto"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78862" name="Group 94"/>
            <p:cNvGrpSpPr>
              <a:grpSpLocks/>
            </p:cNvGrpSpPr>
            <p:nvPr/>
          </p:nvGrpSpPr>
          <p:grpSpPr bwMode="auto">
            <a:xfrm>
              <a:off x="1632" y="1344"/>
              <a:ext cx="288" cy="497"/>
              <a:chOff x="1632" y="1344"/>
              <a:chExt cx="288" cy="497"/>
            </a:xfrm>
          </p:grpSpPr>
          <p:sp>
            <p:nvSpPr>
              <p:cNvPr id="78864" name="Rectangle 9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5" name="Rectangle 96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6" name="Rectangle 97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7" name="Rectangle 98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8" name="Rectangle 99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9" name="Rectangle 100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0" name="Rectangle 10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1" name="Rectangle 102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2" name="Rectangle 103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3" name="Text Box 104"/>
              <p:cNvSpPr txBox="1">
                <a:spLocks noChangeArrowheads="1"/>
              </p:cNvSpPr>
              <p:nvPr/>
            </p:nvSpPr>
            <p:spPr bwMode="auto">
              <a:xfrm>
                <a:off x="1680" y="15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78863" name="Line 105"/>
            <p:cNvSpPr>
              <a:spLocks noChangeShapeType="1"/>
            </p:cNvSpPr>
            <p:nvPr/>
          </p:nvSpPr>
          <p:spPr bwMode="auto">
            <a:xfrm flipV="1">
              <a:off x="1152" y="1488"/>
              <a:ext cx="48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61" name="Text Box 110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CB796-915E-416F-8C71-97B8739D88A2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79876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7990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1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987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79881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79883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2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7988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879" name="Text Box 38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sp>
        <p:nvSpPr>
          <p:cNvPr id="79880" name="Text Box 39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AC2AA-5EA0-42D9-BDD7-F58C23F84D97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80900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8095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2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8090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094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02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80932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8093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80933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03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80919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80921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0922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092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29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92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04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80907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80909" name="Rectangle 55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Rectangle 56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Rectangle 57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2" name="Rectangle 5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3" name="Rectangle 59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4" name="Rectangle 60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5" name="Rectangle 61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6" name="Rectangle 62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7" name="Rectangle 63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8" name="Text Box 6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80908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06" name="Text Box 66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83984-92AC-4FE3-8684-10DF74DF4C6A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81924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81991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2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3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4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5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6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7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8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9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0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81925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1982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3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4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5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6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7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8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9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0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81970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81972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3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4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5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6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7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8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9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0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81971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27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81957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8195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196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19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58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28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81929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81944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81946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1947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1948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49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0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1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2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3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4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5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45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30" name="Group 67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81932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81934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5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6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7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8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9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0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1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2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3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1933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31" name="Text Box 80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AA9BA-8F73-4B12-B614-5F9EE955092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16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2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h</a:t>
            </a:r>
            <a:r>
              <a:rPr lang="en-US" sz="2400" baseline="-25000" smtClean="0">
                <a:solidFill>
                  <a:schemeClr val="bg2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(N)  = number of misplaced numbered tiles = 6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(N) = sum of the (Manhattan) distance of 			 every numbered tile to its goal position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2 + 3 + 0 + 1 + 3 + 0 + 3 + 1 = 13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smtClean="0">
                <a:latin typeface="Comic Sans MS" pitchFamily="66" charset="0"/>
              </a:rPr>
              <a:t>h</a:t>
            </a:r>
            <a:r>
              <a:rPr lang="en-US" sz="2400" baseline="-25000" smtClean="0">
                <a:latin typeface="Comic Sans MS" pitchFamily="66" charset="0"/>
              </a:rPr>
              <a:t>3</a:t>
            </a:r>
            <a:r>
              <a:rPr lang="en-US" sz="2400" smtClean="0">
                <a:latin typeface="Comic Sans MS" pitchFamily="66" charset="0"/>
              </a:rPr>
              <a:t>(N) = sum of permutation inversions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          = n</a:t>
            </a:r>
            <a:r>
              <a:rPr lang="en-US" sz="2400" baseline="-25000" smtClean="0">
                <a:latin typeface="Comic Sans MS" pitchFamily="66" charset="0"/>
              </a:rPr>
              <a:t>5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8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4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7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3</a:t>
            </a:r>
            <a:r>
              <a:rPr lang="en-US" sz="2400" smtClean="0">
                <a:latin typeface="Comic Sans MS" pitchFamily="66" charset="0"/>
              </a:rPr>
              <a:t> + n</a:t>
            </a:r>
            <a:r>
              <a:rPr lang="en-US" sz="2400" baseline="-25000" smtClean="0">
                <a:latin typeface="Comic Sans MS" pitchFamily="66" charset="0"/>
              </a:rPr>
              <a:t>6</a:t>
            </a:r>
            <a:r>
              <a:rPr lang="en-US" sz="2400" smtClean="0">
                <a:latin typeface="Comic Sans MS" pitchFamily="66" charset="0"/>
              </a:rPr>
              <a:t/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	        = 4  + 6  + 3  </a:t>
            </a:r>
            <a:r>
              <a:rPr lang="en-US" sz="1600" smtClean="0">
                <a:latin typeface="Comic Sans MS" pitchFamily="66" charset="0"/>
              </a:rPr>
              <a:t> </a:t>
            </a:r>
            <a:r>
              <a:rPr lang="en-US" sz="2400" smtClean="0">
                <a:latin typeface="Comic Sans MS" pitchFamily="66" charset="0"/>
              </a:rPr>
              <a:t>+ 1  </a:t>
            </a:r>
            <a:r>
              <a:rPr lang="en-US" sz="1400" smtClean="0">
                <a:latin typeface="Comic Sans MS" pitchFamily="66" charset="0"/>
              </a:rPr>
              <a:t> </a:t>
            </a:r>
            <a:r>
              <a:rPr lang="en-US" sz="2400" smtClean="0">
                <a:latin typeface="Comic Sans MS" pitchFamily="66" charset="0"/>
              </a:rPr>
              <a:t>+ 0 </a:t>
            </a:r>
            <a:r>
              <a:rPr lang="en-US" sz="1600" smtClean="0">
                <a:latin typeface="Comic Sans MS" pitchFamily="66" charset="0"/>
              </a:rPr>
              <a:t> </a:t>
            </a:r>
            <a:r>
              <a:rPr lang="en-US" sz="2400" smtClean="0">
                <a:latin typeface="Comic Sans MS" pitchFamily="66" charset="0"/>
              </a:rPr>
              <a:t>+ 2  </a:t>
            </a:r>
            <a:r>
              <a:rPr lang="en-US" sz="1200" smtClean="0">
                <a:latin typeface="Comic Sans MS" pitchFamily="66" charset="0"/>
              </a:rPr>
              <a:t> </a:t>
            </a:r>
            <a:r>
              <a:rPr lang="en-US" sz="2400" smtClean="0">
                <a:latin typeface="Comic Sans MS" pitchFamily="66" charset="0"/>
              </a:rPr>
              <a:t>+ 0  + 0 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	        = 16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smtClean="0">
              <a:latin typeface="Comic Sans MS" pitchFamily="66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Other Examples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2819400" y="1600200"/>
            <a:ext cx="3455988" cy="1692275"/>
            <a:chOff x="2064" y="1440"/>
            <a:chExt cx="2177" cy="1066"/>
          </a:xfrm>
        </p:grpSpPr>
        <p:grpSp>
          <p:nvGrpSpPr>
            <p:cNvPr id="14342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14355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14357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8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4359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436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1436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1436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436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1436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436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14356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STATE</a:t>
                </a:r>
                <a:r>
                  <a:rPr lang="en-US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14343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14344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14346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7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14348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4349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14350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4351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14352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4353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14354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14345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381CDF-9CCF-47D3-BED8-1116F2EBDC8F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82948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83027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8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9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0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1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2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3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4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5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6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8294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3018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9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0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2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3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4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5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6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0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83006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83008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9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0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1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2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3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4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5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6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83007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1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82993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8299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299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299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9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9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0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0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0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0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952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82953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82980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82982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2983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2984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8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8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87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88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91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92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981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4" name="Group 67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82968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82970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1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2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3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4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5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6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7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8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9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2969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5" name="Group 82"/>
          <p:cNvGrpSpPr>
            <a:grpSpLocks/>
          </p:cNvGrpSpPr>
          <p:nvPr/>
        </p:nvGrpSpPr>
        <p:grpSpPr bwMode="auto">
          <a:xfrm>
            <a:off x="5029200" y="4648200"/>
            <a:ext cx="457200" cy="787400"/>
            <a:chOff x="3168" y="2928"/>
            <a:chExt cx="288" cy="496"/>
          </a:xfrm>
        </p:grpSpPr>
        <p:sp>
          <p:nvSpPr>
            <p:cNvPr id="82959" name="Rectangle 83"/>
            <p:cNvSpPr>
              <a:spLocks noChangeArrowheads="1"/>
            </p:cNvSpPr>
            <p:nvPr/>
          </p:nvSpPr>
          <p:spPr bwMode="auto"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84"/>
            <p:cNvSpPr>
              <a:spLocks noChangeArrowheads="1"/>
            </p:cNvSpPr>
            <p:nvPr/>
          </p:nvSpPr>
          <p:spPr bwMode="auto"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1" name="Rectangle 85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Rectangle 86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3" name="Rectangle 87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4" name="Rectangle 88"/>
            <p:cNvSpPr>
              <a:spLocks noChangeArrowheads="1"/>
            </p:cNvSpPr>
            <p:nvPr/>
          </p:nvSpPr>
          <p:spPr bwMode="auto">
            <a:xfrm>
              <a:off x="3360" y="292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89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6" name="Rectangle 90"/>
            <p:cNvSpPr>
              <a:spLocks noChangeArrowheads="1"/>
            </p:cNvSpPr>
            <p:nvPr/>
          </p:nvSpPr>
          <p:spPr bwMode="auto"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Text Box 91"/>
            <p:cNvSpPr txBox="1">
              <a:spLocks noChangeArrowheads="1"/>
            </p:cNvSpPr>
            <p:nvPr/>
          </p:nvSpPr>
          <p:spPr bwMode="auto">
            <a:xfrm>
              <a:off x="3224" y="317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</p:grpSp>
      <p:sp>
        <p:nvSpPr>
          <p:cNvPr id="82956" name="Rectangle 104"/>
          <p:cNvSpPr>
            <a:spLocks noChangeArrowheads="1"/>
          </p:cNvSpPr>
          <p:nvPr/>
        </p:nvSpPr>
        <p:spPr bwMode="auto"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07"/>
          <p:cNvSpPr>
            <a:spLocks noChangeShapeType="1"/>
          </p:cNvSpPr>
          <p:nvPr/>
        </p:nvSpPr>
        <p:spPr bwMode="auto">
          <a:xfrm>
            <a:off x="42672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8" name="Text Box 108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5CF9D-7061-45A7-BFE5-0650D24781BA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84065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6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7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8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9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0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1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2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83973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4056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57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58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59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0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1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2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3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4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84044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8404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4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4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4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5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84045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75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84031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8403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403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403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03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3976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83977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84018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84020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4021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4022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3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4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5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6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7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8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29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0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019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78" name="Group 67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84006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84008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9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0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1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2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3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4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5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6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7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4007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79" name="Group 93"/>
          <p:cNvGrpSpPr>
            <a:grpSpLocks/>
          </p:cNvGrpSpPr>
          <p:nvPr/>
        </p:nvGrpSpPr>
        <p:grpSpPr bwMode="auto">
          <a:xfrm>
            <a:off x="4267200" y="4343400"/>
            <a:ext cx="1219200" cy="1092200"/>
            <a:chOff x="2688" y="2736"/>
            <a:chExt cx="768" cy="688"/>
          </a:xfrm>
        </p:grpSpPr>
        <p:grpSp>
          <p:nvGrpSpPr>
            <p:cNvPr id="83994" name="Group 92"/>
            <p:cNvGrpSpPr>
              <a:grpSpLocks/>
            </p:cNvGrpSpPr>
            <p:nvPr/>
          </p:nvGrpSpPr>
          <p:grpSpPr bwMode="auto">
            <a:xfrm>
              <a:off x="3168" y="2928"/>
              <a:ext cx="288" cy="496"/>
              <a:chOff x="3168" y="2928"/>
              <a:chExt cx="288" cy="496"/>
            </a:xfrm>
          </p:grpSpPr>
          <p:sp>
            <p:nvSpPr>
              <p:cNvPr id="83996" name="Text Box 89"/>
              <p:cNvSpPr txBox="1">
                <a:spLocks noChangeArrowheads="1"/>
              </p:cNvSpPr>
              <p:nvPr/>
            </p:nvSpPr>
            <p:spPr bwMode="auto">
              <a:xfrm>
                <a:off x="3224" y="3174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83997" name="Rectangle 81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8" name="Rectangle 82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9" name="Rectangle 83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0" name="Rectangle 84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1" name="Rectangle 85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2" name="Rectangle 86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3" name="Rectangle 87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4" name="Rectangle 88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5" name="Rectangle 90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5" name="Line 91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80" name="Group 106"/>
          <p:cNvGrpSpPr>
            <a:grpSpLocks/>
          </p:cNvGrpSpPr>
          <p:nvPr/>
        </p:nvGrpSpPr>
        <p:grpSpPr bwMode="auto">
          <a:xfrm>
            <a:off x="4267200" y="3733800"/>
            <a:ext cx="1219200" cy="787400"/>
            <a:chOff x="2688" y="2352"/>
            <a:chExt cx="768" cy="496"/>
          </a:xfrm>
        </p:grpSpPr>
        <p:grpSp>
          <p:nvGrpSpPr>
            <p:cNvPr id="83982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96"/>
              <a:chOff x="3168" y="2352"/>
              <a:chExt cx="288" cy="496"/>
            </a:xfrm>
          </p:grpSpPr>
          <p:sp>
            <p:nvSpPr>
              <p:cNvPr id="83984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8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9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0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3983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3981" name="Text Box 107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53405-C87A-49EE-92C3-6BECCC5A6DBA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84996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8510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1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8499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509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98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85081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85083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4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5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6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7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8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89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90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91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92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8508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999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85068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85070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5071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5072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3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4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5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6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7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8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79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80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5069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0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85001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85055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85057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5058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5059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0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1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2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3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4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5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6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67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5056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02" name="Group 67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85043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85045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6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7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8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9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0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1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2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3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4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5044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03" name="Group 80"/>
          <p:cNvGrpSpPr>
            <a:grpSpLocks/>
          </p:cNvGrpSpPr>
          <p:nvPr/>
        </p:nvGrpSpPr>
        <p:grpSpPr bwMode="auto">
          <a:xfrm>
            <a:off x="4267200" y="4343400"/>
            <a:ext cx="1219200" cy="1092200"/>
            <a:chOff x="2688" y="2736"/>
            <a:chExt cx="768" cy="688"/>
          </a:xfrm>
        </p:grpSpPr>
        <p:grpSp>
          <p:nvGrpSpPr>
            <p:cNvPr id="85031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96"/>
              <a:chOff x="3168" y="2928"/>
              <a:chExt cx="288" cy="496"/>
            </a:xfrm>
          </p:grpSpPr>
          <p:sp>
            <p:nvSpPr>
              <p:cNvPr id="85033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74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85034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5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6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7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8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9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0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1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2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32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04" name="Group 93"/>
          <p:cNvGrpSpPr>
            <a:grpSpLocks/>
          </p:cNvGrpSpPr>
          <p:nvPr/>
        </p:nvGrpSpPr>
        <p:grpSpPr bwMode="auto">
          <a:xfrm>
            <a:off x="4267200" y="3733800"/>
            <a:ext cx="1219200" cy="787400"/>
            <a:chOff x="2688" y="2352"/>
            <a:chExt cx="768" cy="496"/>
          </a:xfrm>
        </p:grpSpPr>
        <p:grpSp>
          <p:nvGrpSpPr>
            <p:cNvPr id="85019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96"/>
              <a:chOff x="3168" y="2352"/>
              <a:chExt cx="288" cy="496"/>
            </a:xfrm>
          </p:grpSpPr>
          <p:sp>
            <p:nvSpPr>
              <p:cNvPr id="85021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2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3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4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5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6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7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8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9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0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5020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05" name="Group 106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85007" name="Group 107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85009" name="Rectangle 108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0" name="Rectangle 109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Rectangle 11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111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112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11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11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115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7" name="Rectangle 116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8" name="Text Box 117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5008" name="Line 118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6" name="Text Box 119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FB1854-6DDC-4432-A97E-C763AF355663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86020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86128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9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0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1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2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3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4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5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6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7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8602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6119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0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1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2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3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4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5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6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7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22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86107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86109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0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1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2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5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6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7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86108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23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86094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86096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6097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6098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99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0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1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2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3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4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5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106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6095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6024" name="Text Box 52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86025" name="Group 53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86081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86083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86084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6085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86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87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88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89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9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9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92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93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26" name="Group 67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86069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86071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2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3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4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5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6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7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8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9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0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6070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27" name="Group 80"/>
          <p:cNvGrpSpPr>
            <a:grpSpLocks/>
          </p:cNvGrpSpPr>
          <p:nvPr/>
        </p:nvGrpSpPr>
        <p:grpSpPr bwMode="auto">
          <a:xfrm>
            <a:off x="4267200" y="4343400"/>
            <a:ext cx="1219200" cy="1092200"/>
            <a:chOff x="2688" y="2736"/>
            <a:chExt cx="768" cy="688"/>
          </a:xfrm>
        </p:grpSpPr>
        <p:grpSp>
          <p:nvGrpSpPr>
            <p:cNvPr id="86057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96"/>
              <a:chOff x="3168" y="2928"/>
              <a:chExt cx="288" cy="496"/>
            </a:xfrm>
          </p:grpSpPr>
          <p:sp>
            <p:nvSpPr>
              <p:cNvPr id="86059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74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86060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1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2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3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4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5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6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7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8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58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28" name="Group 93"/>
          <p:cNvGrpSpPr>
            <a:grpSpLocks/>
          </p:cNvGrpSpPr>
          <p:nvPr/>
        </p:nvGrpSpPr>
        <p:grpSpPr bwMode="auto">
          <a:xfrm>
            <a:off x="4267200" y="3733800"/>
            <a:ext cx="1219200" cy="787400"/>
            <a:chOff x="2688" y="2352"/>
            <a:chExt cx="768" cy="496"/>
          </a:xfrm>
        </p:grpSpPr>
        <p:grpSp>
          <p:nvGrpSpPr>
            <p:cNvPr id="86045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96"/>
              <a:chOff x="3168" y="2352"/>
              <a:chExt cx="288" cy="496"/>
            </a:xfrm>
          </p:grpSpPr>
          <p:sp>
            <p:nvSpPr>
              <p:cNvPr id="86047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9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0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1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2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3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4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5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6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6046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29" name="Group 106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86033" name="Group 107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86035" name="Rectangle 108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Rectangle 109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Rectangle 11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8" name="Rectangle 111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9" name="Rectangle 112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0" name="Rectangle 11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1" name="Rectangle 11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2" name="Rectangle 115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Rectangle 116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Text Box 117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86034" name="Line 118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6030" name="Line 119"/>
          <p:cNvSpPr>
            <a:spLocks noChangeShapeType="1"/>
          </p:cNvSpPr>
          <p:nvPr/>
        </p:nvSpPr>
        <p:spPr bwMode="auto">
          <a:xfrm>
            <a:off x="6705600" y="3962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1" name="Text Box 120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  <p:sp>
        <p:nvSpPr>
          <p:cNvPr id="86032" name="Text Box 121"/>
          <p:cNvSpPr txBox="1">
            <a:spLocks noChangeArrowheads="1"/>
          </p:cNvSpPr>
          <p:nvPr/>
        </p:nvSpPr>
        <p:spPr bwMode="auto">
          <a:xfrm>
            <a:off x="7543800" y="4724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D15780-18B4-4AF9-B697-9B60EDA3516E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Advantages/Drawbacks of IDA*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Advantages:</a:t>
            </a:r>
          </a:p>
          <a:p>
            <a:pPr lvl="1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Still complete and optimal</a:t>
            </a:r>
          </a:p>
          <a:p>
            <a:pPr lvl="1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Requires less memory than A*</a:t>
            </a:r>
          </a:p>
          <a:p>
            <a:pPr lvl="1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Avoid the overhead to sort the fringe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Drawbacks:</a:t>
            </a:r>
          </a:p>
          <a:p>
            <a:pPr lvl="1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Can’t avoid revisiting states not on the current path</a:t>
            </a:r>
          </a:p>
          <a:p>
            <a:pPr lvl="1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Available memory is poorly used </a:t>
            </a:r>
            <a:br>
              <a:rPr lang="en-US" smtClean="0">
                <a:latin typeface="Comic Sans MS" pitchFamily="66" charset="0"/>
              </a:rPr>
            </a:b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(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 memory-bounded search, see R&amp;N p. 101-104)</a:t>
            </a:r>
            <a:endParaRPr lang="en-US" sz="2400" smtClean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72541-2FAF-41F6-BDD0-BE414FC57EB9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Local Search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Light-memory search method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No search tree; only the current state is represented!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Only applicable to problems where the path is irrelevant (e.g., 8-queen), </a:t>
            </a:r>
            <a:r>
              <a:rPr lang="en-US" smtClean="0">
                <a:solidFill>
                  <a:schemeClr val="bg2"/>
                </a:solidFill>
                <a:latin typeface="Comic Sans MS" pitchFamily="66" charset="0"/>
              </a:rPr>
              <a:t>unless the path is encoded in the state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Many similarities with optimization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41B5B-246B-4755-95D8-0BBD06D77456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Steepest Descent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800" smtClean="0">
                <a:latin typeface="Comic Sans MS" pitchFamily="66" charset="0"/>
              </a:rPr>
              <a:t>S </a:t>
            </a:r>
            <a:r>
              <a:rPr lang="en-US" sz="2800" smtClean="0">
                <a:latin typeface="Comic Sans MS" pitchFamily="66" charset="0"/>
                <a:sym typeface="Wingdings" pitchFamily="2" charset="2"/>
              </a:rPr>
              <a:t> initial state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800" smtClean="0">
                <a:latin typeface="Comic Sans MS" pitchFamily="66" charset="0"/>
              </a:rPr>
              <a:t>Repeat: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400" smtClean="0">
                <a:latin typeface="Comic Sans MS" pitchFamily="66" charset="0"/>
              </a:rPr>
              <a:t>S’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2400" smtClean="0">
                <a:latin typeface="Comic Sans MS" pitchFamily="66" charset="0"/>
              </a:rPr>
              <a:t> arg min</a:t>
            </a:r>
            <a:r>
              <a:rPr lang="en-US" sz="2400" baseline="-25000" smtClean="0">
                <a:latin typeface="Comic Sans MS" pitchFamily="66" charset="0"/>
              </a:rPr>
              <a:t>S’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SUCCESSORS(S)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{h(S’)} 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if GOAL?(S’) return S’ 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if h(S’)  h(S)  then S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 S’</a:t>
            </a:r>
            <a:r>
              <a:rPr lang="en-US" sz="2400" smtClean="0">
                <a:latin typeface="Comic Sans MS" pitchFamily="66" charset="0"/>
              </a:rPr>
              <a:t>  else return failure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endParaRPr lang="en-US" sz="24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00CC"/>
              </a:buCl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latin typeface="Comic Sans MS" pitchFamily="66" charset="0"/>
              </a:rPr>
              <a:t>Similar to:</a:t>
            </a:r>
          </a:p>
          <a:p>
            <a:pPr marL="609600" indent="-609600" eaLnBrk="1" hangingPunct="1">
              <a:buClr>
                <a:srgbClr val="0000CC"/>
              </a:buClr>
              <a:buFontTx/>
              <a:buNone/>
            </a:pPr>
            <a:r>
              <a:rPr lang="en-US" sz="2800" smtClean="0">
                <a:solidFill>
                  <a:schemeClr val="bg2"/>
                </a:solidFill>
                <a:latin typeface="Comic Sans MS" pitchFamily="66" charset="0"/>
              </a:rPr>
              <a:t>- hill climbing with –h</a:t>
            </a:r>
          </a:p>
          <a:p>
            <a:pPr marL="609600" indent="-609600" eaLnBrk="1" hangingPunct="1">
              <a:buClr>
                <a:srgbClr val="0000CC"/>
              </a:buClr>
              <a:buFontTx/>
              <a:buNone/>
            </a:pPr>
            <a:r>
              <a:rPr lang="en-US" sz="2800" smtClean="0">
                <a:solidFill>
                  <a:schemeClr val="bg2"/>
                </a:solidFill>
                <a:latin typeface="Comic Sans MS" pitchFamily="66" charset="0"/>
              </a:rPr>
              <a:t>- gradient descent over continuous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Application: 8-Queen</a:t>
            </a:r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4525963"/>
          </a:xfrm>
        </p:spPr>
        <p:txBody>
          <a:bodyPr/>
          <a:lstStyle/>
          <a:p>
            <a:pPr marL="508000" indent="-508000" eaLnBrk="1" hangingPunct="1"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mic Sans MS" pitchFamily="66" charset="0"/>
              </a:rPr>
              <a:t>Repeat n times:</a:t>
            </a:r>
          </a:p>
          <a:p>
            <a:pPr marL="508000" indent="-508000" eaLnBrk="1" hangingPunct="1">
              <a:buClr>
                <a:srgbClr val="0000CC"/>
              </a:buClr>
              <a:buFontTx/>
              <a:buAutoNum type="arabicParenR"/>
            </a:pPr>
            <a:r>
              <a:rPr lang="en-US" sz="2000" smtClean="0">
                <a:latin typeface="Comic Sans MS" pitchFamily="66" charset="0"/>
              </a:rPr>
              <a:t>Pick an initial state S at random with one queen in each column</a:t>
            </a:r>
          </a:p>
          <a:p>
            <a:pPr marL="508000" indent="-508000" eaLnBrk="1" hangingPunct="1">
              <a:buClr>
                <a:srgbClr val="0000CC"/>
              </a:buClr>
              <a:buFontTx/>
              <a:buAutoNum type="arabicParenR"/>
            </a:pPr>
            <a:r>
              <a:rPr lang="en-US" sz="2000" smtClean="0">
                <a:latin typeface="Comic Sans MS" pitchFamily="66" charset="0"/>
              </a:rPr>
              <a:t>Repeat k times:</a:t>
            </a:r>
          </a:p>
          <a:p>
            <a:pPr marL="1146175" lvl="1" indent="-523875" eaLnBrk="1" hangingPunct="1">
              <a:buClr>
                <a:srgbClr val="0000CC"/>
              </a:buClr>
              <a:buFontTx/>
              <a:buAutoNum type="alphaLcParenR"/>
            </a:pPr>
            <a:r>
              <a:rPr lang="en-US" sz="2000" smtClean="0">
                <a:latin typeface="Comic Sans MS" pitchFamily="66" charset="0"/>
              </a:rPr>
              <a:t>If GOAL?(S) then return S</a:t>
            </a:r>
          </a:p>
          <a:p>
            <a:pPr marL="1146175" lvl="1" indent="-523875" eaLnBrk="1" hangingPunct="1">
              <a:buClr>
                <a:srgbClr val="0000CC"/>
              </a:buClr>
              <a:buFontTx/>
              <a:buAutoNum type="alphaLcParenR"/>
            </a:pPr>
            <a:r>
              <a:rPr lang="en-US" sz="2000" smtClean="0">
                <a:latin typeface="Comic Sans MS" pitchFamily="66" charset="0"/>
              </a:rPr>
              <a:t>Pick an attacked queen </a:t>
            </a:r>
            <a:r>
              <a:rPr lang="en-US" sz="2000" smtClean="0">
                <a:solidFill>
                  <a:srgbClr val="FF33CC"/>
                </a:solidFill>
                <a:latin typeface="Comic Sans MS" pitchFamily="66" charset="0"/>
              </a:rPr>
              <a:t>Q</a:t>
            </a:r>
            <a:r>
              <a:rPr lang="en-US" sz="2000" smtClean="0">
                <a:latin typeface="Comic Sans MS" pitchFamily="66" charset="0"/>
              </a:rPr>
              <a:t> at random </a:t>
            </a:r>
          </a:p>
          <a:p>
            <a:pPr marL="1146175" lvl="1" indent="-523875" eaLnBrk="1" hangingPunct="1">
              <a:buClr>
                <a:srgbClr val="0000CC"/>
              </a:buClr>
              <a:buFontTx/>
              <a:buAutoNum type="alphaLcParenR"/>
            </a:pPr>
            <a:r>
              <a:rPr lang="en-US" sz="2000" smtClean="0">
                <a:latin typeface="Comic Sans MS" pitchFamily="66" charset="0"/>
              </a:rPr>
              <a:t>Move </a:t>
            </a:r>
            <a:r>
              <a:rPr lang="en-US" sz="2000" smtClean="0">
                <a:solidFill>
                  <a:srgbClr val="FF33CC"/>
                </a:solidFill>
                <a:latin typeface="Comic Sans MS" pitchFamily="66" charset="0"/>
              </a:rPr>
              <a:t>Q</a:t>
            </a:r>
            <a:r>
              <a:rPr lang="en-US" sz="2000" smtClean="0">
                <a:latin typeface="Comic Sans MS" pitchFamily="66" charset="0"/>
              </a:rPr>
              <a:t> in its column to minimize the number of attacking queens </a:t>
            </a:r>
            <a:r>
              <a:rPr lang="en-US" sz="2000" smtClean="0">
                <a:latin typeface="Comic Sans MS" pitchFamily="66" charset="0"/>
                <a:sym typeface="Wingdings" pitchFamily="2" charset="2"/>
              </a:rPr>
              <a:t> new S</a:t>
            </a:r>
            <a:r>
              <a:rPr lang="en-US" sz="2000" smtClean="0">
                <a:latin typeface="Comic Sans MS" pitchFamily="66" charset="0"/>
              </a:rPr>
              <a:t>  </a:t>
            </a:r>
            <a:r>
              <a:rPr lang="en-US" sz="2000" smtClean="0">
                <a:solidFill>
                  <a:schemeClr val="bg2"/>
                </a:solidFill>
                <a:latin typeface="Comic Sans MS" pitchFamily="66" charset="0"/>
              </a:rPr>
              <a:t>[min-conflicts heuristic]</a:t>
            </a:r>
          </a:p>
          <a:p>
            <a:pPr marL="508000" indent="-508000" eaLnBrk="1" hangingPunct="1">
              <a:buClr>
                <a:srgbClr val="0000CC"/>
              </a:buClr>
              <a:buFontTx/>
              <a:buAutoNum type="arabicParenR"/>
            </a:pPr>
            <a:r>
              <a:rPr lang="en-US" sz="2000" smtClean="0">
                <a:latin typeface="Comic Sans MS" pitchFamily="66" charset="0"/>
              </a:rPr>
              <a:t>Return failure</a:t>
            </a:r>
          </a:p>
          <a:p>
            <a:pPr marL="1146175" lvl="1" indent="-523875" eaLnBrk="1" hangingPunct="1"/>
            <a:endParaRPr lang="en-US" sz="2000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grpSp>
        <p:nvGrpSpPr>
          <p:cNvPr id="90116" name="Group 6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960" y="1344"/>
            <a:chExt cx="1536" cy="1536"/>
          </a:xfrm>
        </p:grpSpPr>
        <p:sp>
          <p:nvSpPr>
            <p:cNvPr id="90232" name="Rectangle 7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3" name="Rectangle 8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4" name="Rectangle 9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5" name="Rectangle 10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6" name="Rectangle 11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7" name="Rectangle 12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8" name="Rectangle 13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9" name="Rectangle 14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0" name="Rectangle 15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1" name="Rectangle 16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2" name="Rectangle 17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3" name="Rectangle 18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4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5" name="Rectangle 20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6" name="Rectangle 21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7" name="Rectangle 22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8" name="Rectangle 23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49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0" name="Rectangle 25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1" name="Rectangle 26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2" name="Rectangle 27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3" name="Rectangle 28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4" name="Rectangle 29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5" name="Rectangle 30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6" name="Rectangle 31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7" name="Rectangle 32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8" name="Rectangle 33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59" name="Rectangle 34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60" name="Rectangle 35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61" name="Rectangle 36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62" name="Rectangle 37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63" name="Rectangle 38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64" name="Rectangle 39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480" y="2688"/>
            <a:chExt cx="1536" cy="1536"/>
          </a:xfrm>
        </p:grpSpPr>
        <p:sp>
          <p:nvSpPr>
            <p:cNvPr id="90224" name="AutoShape 41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25" name="AutoShape 42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26" name="AutoShape 43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27" name="AutoShape 44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28" name="AutoShape 45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29" name="AutoShape 46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33CC"/>
                </a:solidFill>
                <a:latin typeface="Comic Sans MS" pitchFamily="66" charset="0"/>
              </a:endParaRPr>
            </a:p>
          </p:txBody>
        </p:sp>
        <p:sp>
          <p:nvSpPr>
            <p:cNvPr id="90230" name="AutoShape 47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31" name="AutoShape 48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276600" y="4114800"/>
            <a:ext cx="2438400" cy="2438400"/>
            <a:chOff x="2208" y="1152"/>
            <a:chExt cx="1536" cy="1536"/>
          </a:xfrm>
        </p:grpSpPr>
        <p:grpSp>
          <p:nvGrpSpPr>
            <p:cNvPr id="90181" name="Group 50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90191" name="Rectangle 51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2" name="Rectangle 52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3" name="Rectangle 53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4" name="Rectangle 54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5" name="Rectangle 55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6" name="Rectangle 56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7" name="Rectangle 57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8" name="Rectangle 58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9" name="Rectangle 59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0" name="Rectangle 60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1" name="Rectangle 61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2" name="Rectangle 62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3" name="Rectangle 63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4" name="Rectangle 64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5" name="Rectangle 65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6" name="Rectangle 66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7" name="Rectangle 67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8" name="Rectangle 68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09" name="Rectangle 69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0" name="Rectangle 70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1" name="Rectangle 7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2" name="Rectangle 7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3" name="Rectangle 73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4" name="Rectangle 74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5" name="Rectangle 75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6" name="Rectangle 76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7" name="Rectangle 77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8" name="Rectangle 78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19" name="Rectangle 79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20" name="Rectangle 80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21" name="Rectangle 81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22" name="Rectangle 82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23" name="Rectangle 83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82" name="Group 84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90183" name="AutoShape 85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4" name="AutoShape 86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5" name="AutoShape 87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6" name="AutoShape 88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7" name="AutoShape 89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8" name="AutoShape 90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9" name="AutoShape 91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90" name="AutoShape 92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54"/>
          <p:cNvGrpSpPr>
            <a:grpSpLocks/>
          </p:cNvGrpSpPr>
          <p:nvPr/>
        </p:nvGrpSpPr>
        <p:grpSpPr bwMode="auto">
          <a:xfrm>
            <a:off x="6019800" y="4114800"/>
            <a:ext cx="2438400" cy="2438400"/>
            <a:chOff x="3792" y="2592"/>
            <a:chExt cx="1536" cy="1536"/>
          </a:xfrm>
        </p:grpSpPr>
        <p:grpSp>
          <p:nvGrpSpPr>
            <p:cNvPr id="90139" name="Group 94"/>
            <p:cNvGrpSpPr>
              <a:grpSpLocks/>
            </p:cNvGrpSpPr>
            <p:nvPr/>
          </p:nvGrpSpPr>
          <p:grpSpPr bwMode="auto">
            <a:xfrm>
              <a:off x="3792" y="2592"/>
              <a:ext cx="1536" cy="1536"/>
              <a:chOff x="960" y="1344"/>
              <a:chExt cx="1536" cy="1536"/>
            </a:xfrm>
          </p:grpSpPr>
          <p:sp>
            <p:nvSpPr>
              <p:cNvPr id="90148" name="Rectangle 95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49" name="Rectangle 96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0" name="Rectangle 97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1" name="Rectangle 98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2" name="Rectangle 99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3" name="Rectangle 100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4" name="Rectangle 101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5" name="Rectangle 10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6" name="Rectangle 103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7" name="Rectangle 104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8" name="Rectangle 105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9" name="Rectangle 106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0" name="Rectangle 107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1" name="Rectangle 108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2" name="Rectangle 109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3" name="Rectangle 110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4" name="Rectangle 111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5" name="Rectangle 112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6" name="Rectangle 113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7" name="Rectangle 114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8" name="Rectangle 115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9" name="Rectangle 116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0" name="Rectangle 117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1" name="Rectangle 118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2" name="Rectangle 1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3" name="Rectangle 120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4" name="Rectangle 12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5" name="Rectangle 122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6" name="Rectangle 123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7" name="Rectangle 124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8" name="Rectangle 125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9" name="Rectangle 126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0" name="Rectangle 127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40" name="AutoShape 128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1" name="AutoShape 129"/>
            <p:cNvSpPr>
              <a:spLocks noChangeArrowheads="1"/>
            </p:cNvSpPr>
            <p:nvPr/>
          </p:nvSpPr>
          <p:spPr bwMode="auto">
            <a:xfrm>
              <a:off x="3984" y="336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2" name="AutoShape 130"/>
            <p:cNvSpPr>
              <a:spLocks noChangeArrowheads="1"/>
            </p:cNvSpPr>
            <p:nvPr/>
          </p:nvSpPr>
          <p:spPr bwMode="auto">
            <a:xfrm>
              <a:off x="4752" y="393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3" name="AutoShape 131"/>
            <p:cNvSpPr>
              <a:spLocks noChangeArrowheads="1"/>
            </p:cNvSpPr>
            <p:nvPr/>
          </p:nvSpPr>
          <p:spPr bwMode="auto">
            <a:xfrm>
              <a:off x="4944" y="35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4" name="AutoShape 132"/>
            <p:cNvSpPr>
              <a:spLocks noChangeArrowheads="1"/>
            </p:cNvSpPr>
            <p:nvPr/>
          </p:nvSpPr>
          <p:spPr bwMode="auto">
            <a:xfrm>
              <a:off x="5136" y="297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5" name="AutoShape 133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6" name="AutoShape 134"/>
            <p:cNvSpPr>
              <a:spLocks noChangeArrowheads="1"/>
            </p:cNvSpPr>
            <p:nvPr/>
          </p:nvSpPr>
          <p:spPr bwMode="auto">
            <a:xfrm>
              <a:off x="4368" y="316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7" name="AutoShape 135"/>
            <p:cNvSpPr>
              <a:spLocks noChangeArrowheads="1"/>
            </p:cNvSpPr>
            <p:nvPr/>
          </p:nvSpPr>
          <p:spPr bwMode="auto">
            <a:xfrm>
              <a:off x="4176" y="37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752600" y="4124325"/>
            <a:ext cx="323850" cy="2500313"/>
            <a:chOff x="1248" y="1158"/>
            <a:chExt cx="204" cy="1575"/>
          </a:xfrm>
        </p:grpSpPr>
        <p:sp>
          <p:nvSpPr>
            <p:cNvPr id="90132" name="Text Box 137"/>
            <p:cNvSpPr txBox="1">
              <a:spLocks noChangeArrowheads="1"/>
            </p:cNvSpPr>
            <p:nvPr/>
          </p:nvSpPr>
          <p:spPr bwMode="auto">
            <a:xfrm>
              <a:off x="1248" y="11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90133" name="Text Box 138"/>
            <p:cNvSpPr txBox="1">
              <a:spLocks noChangeArrowheads="1"/>
            </p:cNvSpPr>
            <p:nvPr/>
          </p:nvSpPr>
          <p:spPr bwMode="auto">
            <a:xfrm>
              <a:off x="1248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34" name="Text Box 139"/>
            <p:cNvSpPr txBox="1">
              <a:spLocks noChangeArrowheads="1"/>
            </p:cNvSpPr>
            <p:nvPr/>
          </p:nvSpPr>
          <p:spPr bwMode="auto">
            <a:xfrm>
              <a:off x="1248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0135" name="Text Box 140"/>
            <p:cNvSpPr txBox="1">
              <a:spLocks noChangeArrowheads="1"/>
            </p:cNvSpPr>
            <p:nvPr/>
          </p:nvSpPr>
          <p:spPr bwMode="auto">
            <a:xfrm>
              <a:off x="1248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0136" name="Text Box 141"/>
            <p:cNvSpPr txBox="1">
              <a:spLocks noChangeArrowheads="1"/>
            </p:cNvSpPr>
            <p:nvPr/>
          </p:nvSpPr>
          <p:spPr bwMode="auto">
            <a:xfrm>
              <a:off x="1248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37" name="Text Box 142"/>
            <p:cNvSpPr txBox="1">
              <a:spLocks noChangeArrowheads="1"/>
            </p:cNvSpPr>
            <p:nvPr/>
          </p:nvSpPr>
          <p:spPr bwMode="auto">
            <a:xfrm>
              <a:off x="1248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38" name="Text Box 143"/>
            <p:cNvSpPr txBox="1">
              <a:spLocks noChangeArrowheads="1"/>
            </p:cNvSpPr>
            <p:nvPr/>
          </p:nvSpPr>
          <p:spPr bwMode="auto">
            <a:xfrm>
              <a:off x="1248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10200" y="4429125"/>
            <a:ext cx="323850" cy="2195513"/>
            <a:chOff x="3552" y="1350"/>
            <a:chExt cx="204" cy="1383"/>
          </a:xfrm>
        </p:grpSpPr>
        <p:sp>
          <p:nvSpPr>
            <p:cNvPr id="90125" name="Text Box 145"/>
            <p:cNvSpPr txBox="1">
              <a:spLocks noChangeArrowheads="1"/>
            </p:cNvSpPr>
            <p:nvPr/>
          </p:nvSpPr>
          <p:spPr bwMode="auto">
            <a:xfrm>
              <a:off x="3552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26" name="Text Box 146"/>
            <p:cNvSpPr txBox="1">
              <a:spLocks noChangeArrowheads="1"/>
            </p:cNvSpPr>
            <p:nvPr/>
          </p:nvSpPr>
          <p:spPr bwMode="auto">
            <a:xfrm>
              <a:off x="3552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27" name="Text Box 147"/>
            <p:cNvSpPr txBox="1">
              <a:spLocks noChangeArrowheads="1"/>
            </p:cNvSpPr>
            <p:nvPr/>
          </p:nvSpPr>
          <p:spPr bwMode="auto">
            <a:xfrm>
              <a:off x="3552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28" name="Text Box 148"/>
            <p:cNvSpPr txBox="1">
              <a:spLocks noChangeArrowheads="1"/>
            </p:cNvSpPr>
            <p:nvPr/>
          </p:nvSpPr>
          <p:spPr bwMode="auto">
            <a:xfrm>
              <a:off x="3552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29" name="Text Box 149"/>
            <p:cNvSpPr txBox="1">
              <a:spLocks noChangeArrowheads="1"/>
            </p:cNvSpPr>
            <p:nvPr/>
          </p:nvSpPr>
          <p:spPr bwMode="auto">
            <a:xfrm>
              <a:off x="3552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0130" name="Text Box 150"/>
            <p:cNvSpPr txBox="1">
              <a:spLocks noChangeArrowheads="1"/>
            </p:cNvSpPr>
            <p:nvPr/>
          </p:nvSpPr>
          <p:spPr bwMode="auto">
            <a:xfrm>
              <a:off x="3552" y="15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0131" name="Text Box 151"/>
            <p:cNvSpPr txBox="1">
              <a:spLocks noChangeArrowheads="1"/>
            </p:cNvSpPr>
            <p:nvPr/>
          </p:nvSpPr>
          <p:spPr bwMode="auto">
            <a:xfrm>
              <a:off x="3552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362648" name="AutoShape 152"/>
          <p:cNvSpPr>
            <a:spLocks noChangeArrowheads="1"/>
          </p:cNvSpPr>
          <p:nvPr/>
        </p:nvSpPr>
        <p:spPr bwMode="auto">
          <a:xfrm>
            <a:off x="1752600" y="4724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649" name="AutoShape 153"/>
          <p:cNvSpPr>
            <a:spLocks noChangeArrowheads="1"/>
          </p:cNvSpPr>
          <p:nvPr/>
        </p:nvSpPr>
        <p:spPr bwMode="auto">
          <a:xfrm>
            <a:off x="5410200" y="4114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651" name="Rectangle 155"/>
          <p:cNvSpPr>
            <a:spLocks noChangeArrowheads="1"/>
          </p:cNvSpPr>
          <p:nvPr/>
        </p:nvSpPr>
        <p:spPr bwMode="auto">
          <a:xfrm>
            <a:off x="228600" y="9906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648" grpId="0" animBg="1"/>
      <p:bldP spid="362649" grpId="0" animBg="1"/>
      <p:bldP spid="36265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Application: 8-Queen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525963"/>
          </a:xfrm>
        </p:spPr>
        <p:txBody>
          <a:bodyPr/>
          <a:lstStyle/>
          <a:p>
            <a:pPr marL="508000" indent="-508000" eaLnBrk="1" hangingPunct="1"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mic Sans MS" pitchFamily="66" charset="0"/>
              </a:rPr>
              <a:t>Repeat n times:</a:t>
            </a:r>
          </a:p>
          <a:p>
            <a:pPr marL="508000" indent="-508000" eaLnBrk="1" hangingPunct="1">
              <a:buClr>
                <a:srgbClr val="0000CC"/>
              </a:buClr>
              <a:buFontTx/>
              <a:buAutoNum type="arabicParenR"/>
            </a:pPr>
            <a:r>
              <a:rPr lang="en-US" sz="2000" smtClean="0">
                <a:latin typeface="Comic Sans MS" pitchFamily="66" charset="0"/>
              </a:rPr>
              <a:t>Pick an initial state S at random with one queen in each column</a:t>
            </a:r>
          </a:p>
          <a:p>
            <a:pPr marL="508000" indent="-508000" eaLnBrk="1" hangingPunct="1">
              <a:buClr>
                <a:srgbClr val="0000CC"/>
              </a:buClr>
              <a:buFontTx/>
              <a:buAutoNum type="arabicParenR"/>
            </a:pPr>
            <a:r>
              <a:rPr lang="en-US" sz="2000" smtClean="0">
                <a:latin typeface="Comic Sans MS" pitchFamily="66" charset="0"/>
              </a:rPr>
              <a:t>Repeat k times:</a:t>
            </a:r>
          </a:p>
          <a:p>
            <a:pPr marL="1146175" lvl="1" indent="-523875" eaLnBrk="1" hangingPunct="1">
              <a:buClr>
                <a:srgbClr val="0000CC"/>
              </a:buClr>
              <a:buFontTx/>
              <a:buAutoNum type="alphaLcParenR"/>
            </a:pPr>
            <a:r>
              <a:rPr lang="en-US" sz="2000" smtClean="0">
                <a:latin typeface="Comic Sans MS" pitchFamily="66" charset="0"/>
              </a:rPr>
              <a:t>If GOAL?(S) then return S</a:t>
            </a:r>
          </a:p>
          <a:p>
            <a:pPr marL="1146175" lvl="1" indent="-523875" eaLnBrk="1" hangingPunct="1">
              <a:buClr>
                <a:srgbClr val="0000CC"/>
              </a:buClr>
              <a:buFontTx/>
              <a:buAutoNum type="alphaLcParenR"/>
            </a:pPr>
            <a:r>
              <a:rPr lang="en-US" sz="2000" smtClean="0">
                <a:latin typeface="Comic Sans MS" pitchFamily="66" charset="0"/>
              </a:rPr>
              <a:t>Pick an attacked queen </a:t>
            </a:r>
            <a:r>
              <a:rPr lang="en-US" sz="2000" smtClean="0">
                <a:solidFill>
                  <a:srgbClr val="FF33CC"/>
                </a:solidFill>
                <a:latin typeface="Comic Sans MS" pitchFamily="66" charset="0"/>
              </a:rPr>
              <a:t>Q</a:t>
            </a:r>
            <a:r>
              <a:rPr lang="en-US" sz="2000" smtClean="0">
                <a:latin typeface="Comic Sans MS" pitchFamily="66" charset="0"/>
              </a:rPr>
              <a:t> at random </a:t>
            </a:r>
          </a:p>
          <a:p>
            <a:pPr marL="1146175" lvl="1" indent="-523875" eaLnBrk="1" hangingPunct="1">
              <a:buClr>
                <a:srgbClr val="0000CC"/>
              </a:buClr>
              <a:buFontTx/>
              <a:buAutoNum type="alphaLcParenR"/>
            </a:pPr>
            <a:r>
              <a:rPr lang="en-US" sz="2000" smtClean="0">
                <a:latin typeface="Comic Sans MS" pitchFamily="66" charset="0"/>
              </a:rPr>
              <a:t>Move </a:t>
            </a:r>
            <a:r>
              <a:rPr lang="en-US" sz="2000" smtClean="0">
                <a:solidFill>
                  <a:srgbClr val="FF33CC"/>
                </a:solidFill>
                <a:latin typeface="Comic Sans MS" pitchFamily="66" charset="0"/>
              </a:rPr>
              <a:t>Q</a:t>
            </a:r>
            <a:r>
              <a:rPr lang="en-US" sz="2000" smtClean="0">
                <a:latin typeface="Comic Sans MS" pitchFamily="66" charset="0"/>
              </a:rPr>
              <a:t> it in its column to minimize the number of attacking queens is minimum </a:t>
            </a:r>
            <a:r>
              <a:rPr lang="en-US" sz="2000" smtClean="0">
                <a:latin typeface="Comic Sans MS" pitchFamily="66" charset="0"/>
                <a:sym typeface="Wingdings" pitchFamily="2" charset="2"/>
              </a:rPr>
              <a:t> new S</a:t>
            </a:r>
            <a:r>
              <a:rPr lang="en-US" sz="2000" smtClean="0">
                <a:latin typeface="Comic Sans MS" pitchFamily="66" charset="0"/>
              </a:rPr>
              <a:t> </a:t>
            </a:r>
          </a:p>
          <a:p>
            <a:pPr marL="1146175" lvl="1" indent="-523875" eaLnBrk="1" hangingPunct="1"/>
            <a:endParaRPr lang="en-US" sz="2000" smtClean="0">
              <a:latin typeface="Comic Sans MS" pitchFamily="66" charset="0"/>
            </a:endParaRP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960" y="1344"/>
            <a:chExt cx="1536" cy="1536"/>
          </a:xfrm>
        </p:grpSpPr>
        <p:sp>
          <p:nvSpPr>
            <p:cNvPr id="91256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7" name="Rectangle 6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8" name="Rectangle 7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9" name="Rectangle 8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0" name="Rectangle 9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1" name="Rectangle 10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2" name="Rectangle 11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3" name="Rectangle 12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4" name="Rectangle 13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5" name="Rectangle 14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6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7" name="Rectangle 16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8" name="Rectangle 17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9" name="Rectangle 18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0" name="Rectangle 19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1" name="Rectangle 20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2" name="Rectangle 21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3" name="Rectangle 22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4" name="Rectangle 23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5" name="Rectangle 24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6" name="Rectangle 25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7" name="Rectangle 26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8" name="Rectangle 27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9" name="Rectangle 28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0" name="Rectangle 29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1" name="Rectangle 30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2" name="Rectangle 31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3" name="Rectangle 32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4" name="Rectangle 33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5" name="Rectangle 34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6" name="Rectangle 35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7" name="Rectangle 36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8" name="Rectangle 37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1" name="Group 38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480" y="2688"/>
            <a:chExt cx="1536" cy="1536"/>
          </a:xfrm>
        </p:grpSpPr>
        <p:sp>
          <p:nvSpPr>
            <p:cNvPr id="91248" name="AutoShape 39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9" name="AutoShape 40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0" name="AutoShape 41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1" name="AutoShape 42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2" name="AutoShape 43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3" name="AutoShape 44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33CC"/>
                </a:solidFill>
                <a:latin typeface="Comic Sans MS" pitchFamily="66" charset="0"/>
              </a:endParaRPr>
            </a:p>
          </p:txBody>
        </p:sp>
        <p:sp>
          <p:nvSpPr>
            <p:cNvPr id="91254" name="AutoShape 4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5" name="AutoShape 46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2" name="Group 47"/>
          <p:cNvGrpSpPr>
            <a:grpSpLocks/>
          </p:cNvGrpSpPr>
          <p:nvPr/>
        </p:nvGrpSpPr>
        <p:grpSpPr bwMode="auto">
          <a:xfrm>
            <a:off x="3276600" y="4114800"/>
            <a:ext cx="2438400" cy="2438400"/>
            <a:chOff x="2208" y="1152"/>
            <a:chExt cx="1536" cy="1536"/>
          </a:xfrm>
        </p:grpSpPr>
        <p:grpSp>
          <p:nvGrpSpPr>
            <p:cNvPr id="91205" name="Group 48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91215" name="Rectangle 49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6" name="Rectangle 50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7" name="Rectangle 51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8" name="Rectangle 52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9" name="Rectangle 53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0" name="Rectangle 54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1" name="Rectangle 55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2" name="Rectangle 5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3" name="Rectangle 57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4" name="Rectangle 58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5" name="Rectangle 59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6" name="Rectangle 60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7" name="Rectangle 6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8" name="Rectangle 62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9" name="Rectangle 63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0" name="Rectangle 64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1" name="Rectangle 6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2" name="Rectangle 66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3" name="Rectangle 67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4" name="Rectangle 68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5" name="Rectangle 69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6" name="Rectangle 7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7" name="Rectangle 71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8" name="Rectangle 7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9" name="Rectangle 73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0" name="Rectangle 74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1" name="Rectangle 75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2" name="Rectangle 76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3" name="Rectangle 77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4" name="Rectangle 78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5" name="Rectangle 79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6" name="Rectangle 80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7" name="Rectangle 8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206" name="Group 82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91207" name="AutoShape 83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8" name="AutoShape 84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9" name="AutoShape 85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0" name="AutoShape 86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1" name="AutoShape 87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2" name="AutoShape 88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3" name="AutoShape 89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4" name="AutoShape 9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143" name="Group 91"/>
          <p:cNvGrpSpPr>
            <a:grpSpLocks/>
          </p:cNvGrpSpPr>
          <p:nvPr/>
        </p:nvGrpSpPr>
        <p:grpSpPr bwMode="auto">
          <a:xfrm>
            <a:off x="6019800" y="4114800"/>
            <a:ext cx="2438400" cy="2438400"/>
            <a:chOff x="3792" y="2592"/>
            <a:chExt cx="1536" cy="1536"/>
          </a:xfrm>
        </p:grpSpPr>
        <p:grpSp>
          <p:nvGrpSpPr>
            <p:cNvPr id="91163" name="Group 92"/>
            <p:cNvGrpSpPr>
              <a:grpSpLocks/>
            </p:cNvGrpSpPr>
            <p:nvPr/>
          </p:nvGrpSpPr>
          <p:grpSpPr bwMode="auto">
            <a:xfrm>
              <a:off x="3792" y="2592"/>
              <a:ext cx="1536" cy="1536"/>
              <a:chOff x="960" y="1344"/>
              <a:chExt cx="1536" cy="1536"/>
            </a:xfrm>
          </p:grpSpPr>
          <p:sp>
            <p:nvSpPr>
              <p:cNvPr id="91172" name="Rectangle 93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3" name="Rectangle 94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4" name="Rectangle 95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5" name="Rectangle 9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6" name="Rectangle 97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7" name="Rectangle 98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8" name="Rectangle 99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9" name="Rectangle 10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0" name="Rectangle 101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1" name="Rectangle 10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2" name="Rectangle 103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3" name="Rectangle 104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4" name="Rectangle 105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5" name="Rectangle 106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6" name="Rectangle 107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7" name="Rectangle 108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8" name="Rectangle 10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9" name="Rectangle 110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0" name="Rectangle 111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1" name="Rectangle 112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2" name="Rectangle 113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3" name="Rectangle 114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4" name="Rectangle 115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5" name="Rectangle 116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6" name="Rectangle 117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7" name="Rectangle 118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8" name="Rectangle 11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9" name="Rectangle 120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0" name="Rectangle 121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1" name="Rectangle 12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2" name="Rectangle 123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3" name="Rectangle 124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4" name="Rectangle 125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64" name="AutoShape 126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5" name="AutoShape 127"/>
            <p:cNvSpPr>
              <a:spLocks noChangeArrowheads="1"/>
            </p:cNvSpPr>
            <p:nvPr/>
          </p:nvSpPr>
          <p:spPr bwMode="auto">
            <a:xfrm>
              <a:off x="3984" y="336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6" name="AutoShape 128"/>
            <p:cNvSpPr>
              <a:spLocks noChangeArrowheads="1"/>
            </p:cNvSpPr>
            <p:nvPr/>
          </p:nvSpPr>
          <p:spPr bwMode="auto">
            <a:xfrm>
              <a:off x="4752" y="393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7" name="AutoShape 129"/>
            <p:cNvSpPr>
              <a:spLocks noChangeArrowheads="1"/>
            </p:cNvSpPr>
            <p:nvPr/>
          </p:nvSpPr>
          <p:spPr bwMode="auto">
            <a:xfrm>
              <a:off x="4944" y="35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8" name="AutoShape 130"/>
            <p:cNvSpPr>
              <a:spLocks noChangeArrowheads="1"/>
            </p:cNvSpPr>
            <p:nvPr/>
          </p:nvSpPr>
          <p:spPr bwMode="auto">
            <a:xfrm>
              <a:off x="5136" y="297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9" name="AutoShape 131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0" name="AutoShape 132"/>
            <p:cNvSpPr>
              <a:spLocks noChangeArrowheads="1"/>
            </p:cNvSpPr>
            <p:nvPr/>
          </p:nvSpPr>
          <p:spPr bwMode="auto">
            <a:xfrm>
              <a:off x="4368" y="316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1" name="AutoShape 133"/>
            <p:cNvSpPr>
              <a:spLocks noChangeArrowheads="1"/>
            </p:cNvSpPr>
            <p:nvPr/>
          </p:nvSpPr>
          <p:spPr bwMode="auto">
            <a:xfrm>
              <a:off x="4176" y="37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4" name="Group 134"/>
          <p:cNvGrpSpPr>
            <a:grpSpLocks/>
          </p:cNvGrpSpPr>
          <p:nvPr/>
        </p:nvGrpSpPr>
        <p:grpSpPr bwMode="auto">
          <a:xfrm>
            <a:off x="1752600" y="4124325"/>
            <a:ext cx="323850" cy="2500313"/>
            <a:chOff x="1248" y="1158"/>
            <a:chExt cx="204" cy="1575"/>
          </a:xfrm>
        </p:grpSpPr>
        <p:sp>
          <p:nvSpPr>
            <p:cNvPr id="91156" name="Text Box 135"/>
            <p:cNvSpPr txBox="1">
              <a:spLocks noChangeArrowheads="1"/>
            </p:cNvSpPr>
            <p:nvPr/>
          </p:nvSpPr>
          <p:spPr bwMode="auto">
            <a:xfrm>
              <a:off x="1248" y="11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91157" name="Text Box 136"/>
            <p:cNvSpPr txBox="1">
              <a:spLocks noChangeArrowheads="1"/>
            </p:cNvSpPr>
            <p:nvPr/>
          </p:nvSpPr>
          <p:spPr bwMode="auto">
            <a:xfrm>
              <a:off x="1248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58" name="Text Box 137"/>
            <p:cNvSpPr txBox="1">
              <a:spLocks noChangeArrowheads="1"/>
            </p:cNvSpPr>
            <p:nvPr/>
          </p:nvSpPr>
          <p:spPr bwMode="auto">
            <a:xfrm>
              <a:off x="1248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1159" name="Text Box 138"/>
            <p:cNvSpPr txBox="1">
              <a:spLocks noChangeArrowheads="1"/>
            </p:cNvSpPr>
            <p:nvPr/>
          </p:nvSpPr>
          <p:spPr bwMode="auto">
            <a:xfrm>
              <a:off x="1248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1160" name="Text Box 139"/>
            <p:cNvSpPr txBox="1">
              <a:spLocks noChangeArrowheads="1"/>
            </p:cNvSpPr>
            <p:nvPr/>
          </p:nvSpPr>
          <p:spPr bwMode="auto">
            <a:xfrm>
              <a:off x="1248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61" name="Text Box 140"/>
            <p:cNvSpPr txBox="1">
              <a:spLocks noChangeArrowheads="1"/>
            </p:cNvSpPr>
            <p:nvPr/>
          </p:nvSpPr>
          <p:spPr bwMode="auto">
            <a:xfrm>
              <a:off x="1248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62" name="Text Box 141"/>
            <p:cNvSpPr txBox="1">
              <a:spLocks noChangeArrowheads="1"/>
            </p:cNvSpPr>
            <p:nvPr/>
          </p:nvSpPr>
          <p:spPr bwMode="auto">
            <a:xfrm>
              <a:off x="1248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91145" name="Group 142"/>
          <p:cNvGrpSpPr>
            <a:grpSpLocks/>
          </p:cNvGrpSpPr>
          <p:nvPr/>
        </p:nvGrpSpPr>
        <p:grpSpPr bwMode="auto">
          <a:xfrm>
            <a:off x="5410200" y="4429125"/>
            <a:ext cx="323850" cy="2195513"/>
            <a:chOff x="3552" y="1350"/>
            <a:chExt cx="204" cy="1383"/>
          </a:xfrm>
        </p:grpSpPr>
        <p:sp>
          <p:nvSpPr>
            <p:cNvPr id="91149" name="Text Box 143"/>
            <p:cNvSpPr txBox="1">
              <a:spLocks noChangeArrowheads="1"/>
            </p:cNvSpPr>
            <p:nvPr/>
          </p:nvSpPr>
          <p:spPr bwMode="auto">
            <a:xfrm>
              <a:off x="3552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50" name="Text Box 144"/>
            <p:cNvSpPr txBox="1">
              <a:spLocks noChangeArrowheads="1"/>
            </p:cNvSpPr>
            <p:nvPr/>
          </p:nvSpPr>
          <p:spPr bwMode="auto">
            <a:xfrm>
              <a:off x="3552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51" name="Text Box 145"/>
            <p:cNvSpPr txBox="1">
              <a:spLocks noChangeArrowheads="1"/>
            </p:cNvSpPr>
            <p:nvPr/>
          </p:nvSpPr>
          <p:spPr bwMode="auto">
            <a:xfrm>
              <a:off x="3552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52" name="Text Box 146"/>
            <p:cNvSpPr txBox="1">
              <a:spLocks noChangeArrowheads="1"/>
            </p:cNvSpPr>
            <p:nvPr/>
          </p:nvSpPr>
          <p:spPr bwMode="auto">
            <a:xfrm>
              <a:off x="3552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53" name="Text Box 147"/>
            <p:cNvSpPr txBox="1">
              <a:spLocks noChangeArrowheads="1"/>
            </p:cNvSpPr>
            <p:nvPr/>
          </p:nvSpPr>
          <p:spPr bwMode="auto">
            <a:xfrm>
              <a:off x="3552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1154" name="Text Box 148"/>
            <p:cNvSpPr txBox="1">
              <a:spLocks noChangeArrowheads="1"/>
            </p:cNvSpPr>
            <p:nvPr/>
          </p:nvSpPr>
          <p:spPr bwMode="auto">
            <a:xfrm>
              <a:off x="3552" y="15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1155" name="Text Box 149"/>
            <p:cNvSpPr txBox="1">
              <a:spLocks noChangeArrowheads="1"/>
            </p:cNvSpPr>
            <p:nvPr/>
          </p:nvSpPr>
          <p:spPr bwMode="auto">
            <a:xfrm>
              <a:off x="3552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91146" name="AutoShape 150"/>
          <p:cNvSpPr>
            <a:spLocks noChangeArrowheads="1"/>
          </p:cNvSpPr>
          <p:nvPr/>
        </p:nvSpPr>
        <p:spPr bwMode="auto">
          <a:xfrm>
            <a:off x="1752600" y="4724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AutoShape 151"/>
          <p:cNvSpPr>
            <a:spLocks noChangeArrowheads="1"/>
          </p:cNvSpPr>
          <p:nvPr/>
        </p:nvSpPr>
        <p:spPr bwMode="auto">
          <a:xfrm>
            <a:off x="5410200" y="4114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6744" name="Text Box 152"/>
          <p:cNvSpPr txBox="1">
            <a:spLocks noChangeArrowheads="1"/>
          </p:cNvSpPr>
          <p:nvPr/>
        </p:nvSpPr>
        <p:spPr bwMode="auto">
          <a:xfrm>
            <a:off x="609600" y="1143000"/>
            <a:ext cx="7875588" cy="440055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Why does it work ???</a:t>
            </a:r>
          </a:p>
          <a:p>
            <a:pPr marL="457200" indent="-457200">
              <a:buClr>
                <a:srgbClr val="0033CC"/>
              </a:buClr>
              <a:buFontTx/>
              <a:buAutoNum type="arabicParenR"/>
              <a:defRPr/>
            </a:pPr>
            <a:r>
              <a:rPr lang="en-US" sz="2800">
                <a:latin typeface="Comic Sans MS" pitchFamily="66" charset="0"/>
              </a:rPr>
              <a:t>There are </a:t>
            </a:r>
            <a:r>
              <a:rPr lang="en-US" sz="2800" b="1">
                <a:latin typeface="Comic Sans MS" pitchFamily="66" charset="0"/>
              </a:rPr>
              <a:t>many</a:t>
            </a:r>
            <a:r>
              <a:rPr lang="en-US" sz="2800">
                <a:latin typeface="Comic Sans MS" pitchFamily="66" charset="0"/>
              </a:rPr>
              <a:t> goal states that are </a:t>
            </a:r>
            <a:br>
              <a:rPr lang="en-US" sz="2800">
                <a:latin typeface="Comic Sans MS" pitchFamily="66" charset="0"/>
              </a:rPr>
            </a:br>
            <a:r>
              <a:rPr lang="en-US" sz="2800">
                <a:latin typeface="Comic Sans MS" pitchFamily="66" charset="0"/>
              </a:rPr>
              <a:t>  well-distributed over the state space</a:t>
            </a:r>
          </a:p>
          <a:p>
            <a:pPr marL="457200" indent="-457200">
              <a:buClr>
                <a:srgbClr val="0033CC"/>
              </a:buClr>
              <a:buFontTx/>
              <a:buAutoNum type="arabicParenR"/>
              <a:defRPr/>
            </a:pPr>
            <a:r>
              <a:rPr lang="en-US" sz="2800">
                <a:latin typeface="Comic Sans MS" pitchFamily="66" charset="0"/>
              </a:rPr>
              <a:t>If no solution has been found after a few</a:t>
            </a:r>
            <a:br>
              <a:rPr lang="en-US" sz="2800">
                <a:latin typeface="Comic Sans MS" pitchFamily="66" charset="0"/>
              </a:rPr>
            </a:br>
            <a:r>
              <a:rPr lang="en-US" sz="2800">
                <a:latin typeface="Comic Sans MS" pitchFamily="66" charset="0"/>
              </a:rPr>
              <a:t>  steps, it’s better to start it all over again.</a:t>
            </a:r>
            <a:br>
              <a:rPr lang="en-US" sz="2800">
                <a:latin typeface="Comic Sans MS" pitchFamily="66" charset="0"/>
              </a:rPr>
            </a:br>
            <a:r>
              <a:rPr lang="en-US" sz="2800">
                <a:latin typeface="Comic Sans MS" pitchFamily="66" charset="0"/>
              </a:rPr>
              <a:t>  Building a search tree would be much less </a:t>
            </a:r>
            <a:br>
              <a:rPr lang="en-US" sz="2800">
                <a:latin typeface="Comic Sans MS" pitchFamily="66" charset="0"/>
              </a:rPr>
            </a:br>
            <a:r>
              <a:rPr lang="en-US" sz="2800">
                <a:latin typeface="Comic Sans MS" pitchFamily="66" charset="0"/>
              </a:rPr>
              <a:t>  efficient because of the high branching </a:t>
            </a:r>
            <a:br>
              <a:rPr lang="en-US" sz="2800">
                <a:latin typeface="Comic Sans MS" pitchFamily="66" charset="0"/>
              </a:rPr>
            </a:br>
            <a:r>
              <a:rPr lang="en-US" sz="2800">
                <a:latin typeface="Comic Sans MS" pitchFamily="66" charset="0"/>
              </a:rPr>
              <a:t>  factor</a:t>
            </a:r>
          </a:p>
          <a:p>
            <a:pPr marL="457200" indent="-457200">
              <a:buClr>
                <a:srgbClr val="0033CC"/>
              </a:buClr>
              <a:buFontTx/>
              <a:buAutoNum type="arabicParenR"/>
              <a:defRPr/>
            </a:pPr>
            <a:r>
              <a:rPr lang="en-US" sz="2800">
                <a:latin typeface="Comic Sans MS" pitchFamily="66" charset="0"/>
              </a:rPr>
              <a:t>Running time almost independent of the </a:t>
            </a:r>
            <a:br>
              <a:rPr lang="en-US" sz="2800">
                <a:latin typeface="Comic Sans MS" pitchFamily="66" charset="0"/>
              </a:rPr>
            </a:br>
            <a:r>
              <a:rPr lang="en-US" sz="2800">
                <a:latin typeface="Comic Sans MS" pitchFamily="66" charset="0"/>
              </a:rPr>
              <a:t>  number of queens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DDFABC-B7EE-4C67-A756-6A4AA1F6D0D4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Steepest Descent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chemeClr val="bg2"/>
              </a:buClr>
              <a:buFont typeface="Wingdings" pitchFamily="2" charset="2"/>
              <a:buAutoNum type="arabicParenR"/>
            </a:pPr>
            <a:r>
              <a:rPr lang="en-US" sz="2800" smtClean="0">
                <a:solidFill>
                  <a:schemeClr val="bg2"/>
                </a:solidFill>
                <a:latin typeface="Comic Sans MS" pitchFamily="66" charset="0"/>
              </a:rPr>
              <a:t>S </a:t>
            </a:r>
            <a:r>
              <a:rPr lang="en-US" sz="280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 initial state</a:t>
            </a:r>
          </a:p>
          <a:p>
            <a:pPr marL="609600" indent="-609600" eaLnBrk="1" hangingPunct="1">
              <a:buClr>
                <a:schemeClr val="bg2"/>
              </a:buClr>
              <a:buFont typeface="Wingdings" pitchFamily="2" charset="2"/>
              <a:buAutoNum type="arabicParenR"/>
            </a:pPr>
            <a:r>
              <a:rPr lang="en-US" sz="2800" smtClean="0">
                <a:solidFill>
                  <a:schemeClr val="bg2"/>
                </a:solidFill>
                <a:latin typeface="Comic Sans MS" pitchFamily="66" charset="0"/>
              </a:rPr>
              <a:t>Repeat:</a:t>
            </a:r>
          </a:p>
          <a:p>
            <a:pPr marL="1155700" lvl="1" indent="-533400" eaLnBrk="1" hangingPunct="1">
              <a:buClr>
                <a:schemeClr val="bg2"/>
              </a:buClr>
              <a:buFont typeface="Wingdings" pitchFamily="2" charset="2"/>
              <a:buAutoNum type="alphaLcParenR"/>
            </a:pP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S’ 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 arg min</a:t>
            </a:r>
            <a:r>
              <a:rPr lang="en-US" sz="2400" baseline="-25000" smtClean="0">
                <a:solidFill>
                  <a:schemeClr val="bg2"/>
                </a:solidFill>
                <a:latin typeface="Comic Sans MS" pitchFamily="66" charset="0"/>
              </a:rPr>
              <a:t>S’</a:t>
            </a:r>
            <a:r>
              <a:rPr lang="en-US" sz="2400" baseline="-25000" smtClean="0">
                <a:solidFill>
                  <a:schemeClr val="bg2"/>
                </a:solidFill>
                <a:latin typeface="Comic Sans MS" pitchFamily="66" charset="0"/>
                <a:sym typeface="Symbol" pitchFamily="18" charset="2"/>
              </a:rPr>
              <a:t>SUCCESSORS(S)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  <a:sym typeface="Symbol" pitchFamily="18" charset="2"/>
              </a:rPr>
              <a:t>{h(S’)} </a:t>
            </a:r>
          </a:p>
          <a:p>
            <a:pPr marL="1155700" lvl="1" indent="-533400" eaLnBrk="1" hangingPunct="1">
              <a:buClr>
                <a:schemeClr val="bg2"/>
              </a:buClr>
              <a:buFont typeface="Wingdings" pitchFamily="2" charset="2"/>
              <a:buAutoNum type="alphaLcParenR"/>
            </a:pPr>
            <a:r>
              <a:rPr lang="en-US" sz="2400" smtClean="0">
                <a:solidFill>
                  <a:schemeClr val="bg2"/>
                </a:solidFill>
                <a:latin typeface="Comic Sans MS" pitchFamily="66" charset="0"/>
                <a:sym typeface="Symbol" pitchFamily="18" charset="2"/>
              </a:rPr>
              <a:t>if GOAL?(S’) return S’ </a:t>
            </a:r>
          </a:p>
          <a:p>
            <a:pPr marL="1155700" lvl="1" indent="-533400" eaLnBrk="1" hangingPunct="1">
              <a:buClr>
                <a:schemeClr val="bg2"/>
              </a:buClr>
              <a:buFont typeface="Wingdings" pitchFamily="2" charset="2"/>
              <a:buAutoNum type="alphaLcParenR"/>
            </a:pPr>
            <a:r>
              <a:rPr lang="en-US" sz="2400" smtClean="0">
                <a:solidFill>
                  <a:schemeClr val="bg2"/>
                </a:solidFill>
                <a:latin typeface="Comic Sans MS" pitchFamily="66" charset="0"/>
                <a:sym typeface="Symbol" pitchFamily="18" charset="2"/>
              </a:rPr>
              <a:t>if h(S’)  h(S)  then S 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 S’</a:t>
            </a:r>
            <a:r>
              <a:rPr lang="en-US" sz="2400" smtClean="0">
                <a:solidFill>
                  <a:schemeClr val="bg2"/>
                </a:solidFill>
                <a:latin typeface="Comic Sans MS" pitchFamily="66" charset="0"/>
              </a:rPr>
              <a:t>  else return failure</a:t>
            </a:r>
          </a:p>
          <a:p>
            <a:pPr marL="1155700" lvl="1" indent="-533400" eaLnBrk="1" hangingPunct="1">
              <a:buClr>
                <a:schemeClr val="bg2"/>
              </a:buClr>
              <a:buFont typeface="Wingdings" pitchFamily="2" charset="2"/>
              <a:buAutoNum type="alphaLcParenR"/>
            </a:pPr>
            <a:endParaRPr lang="en-US" sz="2400" smtClean="0">
              <a:solidFill>
                <a:schemeClr val="bg2"/>
              </a:solidFill>
              <a:latin typeface="Comic Sans MS" pitchFamily="66" charset="0"/>
            </a:endParaRPr>
          </a:p>
          <a:p>
            <a:pPr marL="609600" indent="-609600" eaLnBrk="1" hangingPunct="1">
              <a:buClr>
                <a:schemeClr val="bg2"/>
              </a:buClr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may easily get stuck in local minima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Char char="à"/>
            </a:pPr>
            <a:r>
              <a:rPr lang="en-US" sz="2800" smtClean="0">
                <a:latin typeface="Comic Sans MS" pitchFamily="66" charset="0"/>
                <a:sym typeface="Wingdings" pitchFamily="2" charset="2"/>
              </a:rPr>
              <a:t>Random restart</a:t>
            </a:r>
            <a:r>
              <a:rPr lang="en-US" sz="2800" smtClean="0">
                <a:latin typeface="Comic Sans MS" pitchFamily="66" charset="0"/>
              </a:rPr>
              <a:t> (as in n-queen example)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Char char="à"/>
            </a:pPr>
            <a:r>
              <a:rPr lang="en-US" sz="2800" smtClean="0">
                <a:latin typeface="Comic Sans MS" pitchFamily="66" charset="0"/>
              </a:rPr>
              <a:t>Monte Carlo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F2691-ABE7-4A07-907A-F83C913087F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8-Puzzle</a:t>
            </a:r>
          </a:p>
        </p:txBody>
      </p:sp>
      <p:grpSp>
        <p:nvGrpSpPr>
          <p:cNvPr id="15364" name="Group 210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15568" name="Rectangle 3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Rectangle 5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2" name="Rectangle 7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3" name="Rectangle 8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4" name="Rectangle 9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5" name="Rectangle 1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6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" name="Text Box 21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15365" name="Group 225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15559" name="Rectangle 200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Rectangle 201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Rectangle 202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2" name="Rectangle 203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3" name="Rectangle 204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4" name="Rectangle 205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" name="Rectangle 206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" name="Rectangle 207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" name="Rectangle 208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2"/>
          <p:cNvGrpSpPr>
            <a:grpSpLocks/>
          </p:cNvGrpSpPr>
          <p:nvPr/>
        </p:nvGrpSpPr>
        <p:grpSpPr bwMode="auto">
          <a:xfrm>
            <a:off x="1828800" y="2133600"/>
            <a:ext cx="1219200" cy="3989388"/>
            <a:chOff x="1152" y="1344"/>
            <a:chExt cx="768" cy="2513"/>
          </a:xfrm>
        </p:grpSpPr>
        <p:grpSp>
          <p:nvGrpSpPr>
            <p:cNvPr id="15521" name="Group 214"/>
            <p:cNvGrpSpPr>
              <a:grpSpLocks/>
            </p:cNvGrpSpPr>
            <p:nvPr/>
          </p:nvGrpSpPr>
          <p:grpSpPr bwMode="auto">
            <a:xfrm>
              <a:off x="1632" y="1344"/>
              <a:ext cx="288" cy="2513"/>
              <a:chOff x="1632" y="1344"/>
              <a:chExt cx="288" cy="2513"/>
            </a:xfrm>
          </p:grpSpPr>
          <p:grpSp>
            <p:nvGrpSpPr>
              <p:cNvPr id="15526" name="Group 213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7"/>
                <a:chOff x="1632" y="1344"/>
                <a:chExt cx="288" cy="497"/>
              </a:xfrm>
            </p:grpSpPr>
            <p:sp>
              <p:nvSpPr>
                <p:cNvPr id="15549" name="Rectangle 22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0" name="Rectangle 23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1" name="Rectangle 24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2" name="Rectangle 25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3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4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6" name="Rectangle 29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5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</p:grpSp>
          <p:grpSp>
            <p:nvGrpSpPr>
              <p:cNvPr id="15527" name="Group 211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7"/>
                <a:chOff x="1632" y="3360"/>
                <a:chExt cx="288" cy="497"/>
              </a:xfrm>
            </p:grpSpPr>
            <p:sp>
              <p:nvSpPr>
                <p:cNvPr id="15539" name="Rectangle 5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0" name="Rectangle 5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1" name="Rectangle 6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2" name="Rectangle 6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3" name="Rectangle 6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4" name="Rectangle 6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5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6" name="Rectangle 6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7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</p:grpSp>
          <p:grpSp>
            <p:nvGrpSpPr>
              <p:cNvPr id="15528" name="Group 212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7"/>
                <a:chOff x="1632" y="2592"/>
                <a:chExt cx="288" cy="497"/>
              </a:xfrm>
            </p:grpSpPr>
            <p:sp>
              <p:nvSpPr>
                <p:cNvPr id="15529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0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1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2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3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4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5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6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7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3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grpSp>
          <p:nvGrpSpPr>
            <p:cNvPr id="15522" name="Group 231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15523" name="Line 2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524" name="Line 228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525" name="Line 2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239"/>
          <p:cNvGrpSpPr>
            <a:grpSpLocks/>
          </p:cNvGrpSpPr>
          <p:nvPr/>
        </p:nvGrpSpPr>
        <p:grpSpPr bwMode="auto">
          <a:xfrm>
            <a:off x="4267200" y="1752600"/>
            <a:ext cx="1219200" cy="1855788"/>
            <a:chOff x="2688" y="1104"/>
            <a:chExt cx="768" cy="1169"/>
          </a:xfrm>
        </p:grpSpPr>
        <p:grpSp>
          <p:nvGrpSpPr>
            <p:cNvPr id="15495" name="Group 237"/>
            <p:cNvGrpSpPr>
              <a:grpSpLocks/>
            </p:cNvGrpSpPr>
            <p:nvPr/>
          </p:nvGrpSpPr>
          <p:grpSpPr bwMode="auto">
            <a:xfrm>
              <a:off x="3168" y="1104"/>
              <a:ext cx="288" cy="1169"/>
              <a:chOff x="3168" y="1104"/>
              <a:chExt cx="288" cy="1169"/>
            </a:xfrm>
          </p:grpSpPr>
          <p:grpSp>
            <p:nvGrpSpPr>
              <p:cNvPr id="15499" name="Group 218"/>
              <p:cNvGrpSpPr>
                <a:grpSpLocks/>
              </p:cNvGrpSpPr>
              <p:nvPr/>
            </p:nvGrpSpPr>
            <p:grpSpPr bwMode="auto">
              <a:xfrm>
                <a:off x="3168" y="1104"/>
                <a:ext cx="288" cy="497"/>
                <a:chOff x="3168" y="1104"/>
                <a:chExt cx="288" cy="497"/>
              </a:xfrm>
            </p:grpSpPr>
            <p:sp>
              <p:nvSpPr>
                <p:cNvPr id="1551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8" name="Rectangle 107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9" name="Rectangle 108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2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216" y="135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grpSp>
            <p:nvGrpSpPr>
              <p:cNvPr id="15500" name="Group 219"/>
              <p:cNvGrpSpPr>
                <a:grpSpLocks/>
              </p:cNvGrpSpPr>
              <p:nvPr/>
            </p:nvGrpSpPr>
            <p:grpSpPr bwMode="auto">
              <a:xfrm>
                <a:off x="3168" y="1776"/>
                <a:ext cx="288" cy="497"/>
                <a:chOff x="3168" y="1776"/>
                <a:chExt cx="288" cy="497"/>
              </a:xfrm>
            </p:grpSpPr>
            <p:sp>
              <p:nvSpPr>
                <p:cNvPr id="15501" name="Rectangle 109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2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4" name="Rectangle 112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5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1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216" y="2023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5496" name="Group 238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15497" name="Line 235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98" name="Line 23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5" name="Group 241"/>
          <p:cNvGrpSpPr>
            <a:grpSpLocks/>
          </p:cNvGrpSpPr>
          <p:nvPr/>
        </p:nvGrpSpPr>
        <p:grpSpPr bwMode="auto">
          <a:xfrm>
            <a:off x="5486400" y="1752600"/>
            <a:ext cx="1219200" cy="788988"/>
            <a:chOff x="3456" y="1104"/>
            <a:chExt cx="768" cy="497"/>
          </a:xfrm>
        </p:grpSpPr>
        <p:grpSp>
          <p:nvGrpSpPr>
            <p:cNvPr id="15483" name="Group 221"/>
            <p:cNvGrpSpPr>
              <a:grpSpLocks/>
            </p:cNvGrpSpPr>
            <p:nvPr/>
          </p:nvGrpSpPr>
          <p:grpSpPr bwMode="auto">
            <a:xfrm>
              <a:off x="3936" y="1104"/>
              <a:ext cx="288" cy="497"/>
              <a:chOff x="3936" y="1104"/>
              <a:chExt cx="288" cy="497"/>
            </a:xfrm>
          </p:grpSpPr>
          <p:sp>
            <p:nvSpPr>
              <p:cNvPr id="15485" name="Rectangle 120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6" name="Rectangle 121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7" name="Rectangle 122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8" name="Rectangle 123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Rectangle 124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Rectangle 125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Rectangle 126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Rectangle 127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Rectangle 128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4" name="Text Box 129"/>
              <p:cNvSpPr txBox="1">
                <a:spLocks noChangeArrowheads="1"/>
              </p:cNvSpPr>
              <p:nvPr/>
            </p:nvSpPr>
            <p:spPr bwMode="auto">
              <a:xfrm>
                <a:off x="3984" y="135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15484" name="Line 240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243"/>
          <p:cNvGrpSpPr>
            <a:grpSpLocks/>
          </p:cNvGrpSpPr>
          <p:nvPr/>
        </p:nvGrpSpPr>
        <p:grpSpPr bwMode="auto">
          <a:xfrm>
            <a:off x="6705600" y="1752600"/>
            <a:ext cx="1219200" cy="788988"/>
            <a:chOff x="4224" y="1104"/>
            <a:chExt cx="768" cy="497"/>
          </a:xfrm>
        </p:grpSpPr>
        <p:grpSp>
          <p:nvGrpSpPr>
            <p:cNvPr id="15471" name="Group 223"/>
            <p:cNvGrpSpPr>
              <a:grpSpLocks/>
            </p:cNvGrpSpPr>
            <p:nvPr/>
          </p:nvGrpSpPr>
          <p:grpSpPr bwMode="auto">
            <a:xfrm>
              <a:off x="4704" y="1104"/>
              <a:ext cx="288" cy="497"/>
              <a:chOff x="4704" y="1104"/>
              <a:chExt cx="288" cy="497"/>
            </a:xfrm>
          </p:grpSpPr>
          <p:sp>
            <p:nvSpPr>
              <p:cNvPr id="15473" name="Rectangle 140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4" name="Rectangle 141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5" name="Rectangle 142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6" name="Rectangle 143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7" name="Rectangle 144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8" name="Rectangle 145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9" name="Rectangle 146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0" name="Rectangle 147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Rectangle 148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Text Box 149"/>
              <p:cNvSpPr txBox="1">
                <a:spLocks noChangeArrowheads="1"/>
              </p:cNvSpPr>
              <p:nvPr/>
            </p:nvSpPr>
            <p:spPr bwMode="auto">
              <a:xfrm>
                <a:off x="4752" y="135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15472" name="Line 242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262"/>
          <p:cNvGrpSpPr>
            <a:grpSpLocks/>
          </p:cNvGrpSpPr>
          <p:nvPr/>
        </p:nvGrpSpPr>
        <p:grpSpPr bwMode="auto">
          <a:xfrm>
            <a:off x="4267200" y="3733800"/>
            <a:ext cx="1219200" cy="1701800"/>
            <a:chOff x="2688" y="2352"/>
            <a:chExt cx="768" cy="1072"/>
          </a:xfrm>
        </p:grpSpPr>
        <p:grpSp>
          <p:nvGrpSpPr>
            <p:cNvPr id="15444" name="Group 261"/>
            <p:cNvGrpSpPr>
              <a:grpSpLocks/>
            </p:cNvGrpSpPr>
            <p:nvPr/>
          </p:nvGrpSpPr>
          <p:grpSpPr bwMode="auto">
            <a:xfrm>
              <a:off x="3168" y="2352"/>
              <a:ext cx="288" cy="1072"/>
              <a:chOff x="3168" y="2352"/>
              <a:chExt cx="288" cy="1072"/>
            </a:xfrm>
          </p:grpSpPr>
          <p:grpSp>
            <p:nvGrpSpPr>
              <p:cNvPr id="15448" name="Group 260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96"/>
                <a:chOff x="3168" y="2928"/>
                <a:chExt cx="288" cy="496"/>
              </a:xfrm>
            </p:grpSpPr>
            <p:sp>
              <p:nvSpPr>
                <p:cNvPr id="15462" name="Rectangle 160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" name="Rectangle 162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0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15449" name="Group 250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15450" name="Group 220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96"/>
                  <a:chOff x="3168" y="2352"/>
                  <a:chExt cx="288" cy="496"/>
                </a:xfrm>
              </p:grpSpPr>
              <p:sp>
                <p:nvSpPr>
                  <p:cNvPr id="1545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15451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445" name="Group 25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15446" name="Line 248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47" name="Line 249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5" name="Group 254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15432" name="Group 222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15434" name="Rectangle 170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Rectangle 171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Rectangl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7" name="Rectangle 173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8" name="Rectangle 174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Rectangle 175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Rectangle 176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Rectangle 177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Rectangle 178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Text Box 179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15433" name="Line 253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259"/>
          <p:cNvGrpSpPr>
            <a:grpSpLocks/>
          </p:cNvGrpSpPr>
          <p:nvPr/>
        </p:nvGrpSpPr>
        <p:grpSpPr bwMode="auto">
          <a:xfrm>
            <a:off x="6705600" y="3200400"/>
            <a:ext cx="1219200" cy="1854200"/>
            <a:chOff x="4224" y="2016"/>
            <a:chExt cx="768" cy="1168"/>
          </a:xfrm>
        </p:grpSpPr>
        <p:grpSp>
          <p:nvGrpSpPr>
            <p:cNvPr id="15416" name="Group 257"/>
            <p:cNvGrpSpPr>
              <a:grpSpLocks/>
            </p:cNvGrpSpPr>
            <p:nvPr/>
          </p:nvGrpSpPr>
          <p:grpSpPr bwMode="auto">
            <a:xfrm>
              <a:off x="4704" y="2016"/>
              <a:ext cx="288" cy="1168"/>
              <a:chOff x="4704" y="2016"/>
              <a:chExt cx="288" cy="1168"/>
            </a:xfrm>
          </p:grpSpPr>
          <p:grpSp>
            <p:nvGrpSpPr>
              <p:cNvPr id="15420" name="Group 224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96"/>
                <a:chOff x="4704" y="2016"/>
                <a:chExt cx="288" cy="496"/>
              </a:xfrm>
            </p:grpSpPr>
            <p:sp>
              <p:nvSpPr>
                <p:cNvPr id="15422" name="Rectangle 19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3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4" name="Rectangle 19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5" name="Rectangle 19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6" name="Rectangle 19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7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8" name="Rectangle 19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29" name="Rectangle 19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0" name="Rectangle 19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1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15421" name="Text Box 209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15417" name="Group 258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15418" name="Line 255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19" name="Line 256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1" name="Group 266"/>
          <p:cNvGrpSpPr>
            <a:grpSpLocks/>
          </p:cNvGrpSpPr>
          <p:nvPr/>
        </p:nvGrpSpPr>
        <p:grpSpPr bwMode="auto">
          <a:xfrm>
            <a:off x="3048000" y="2133600"/>
            <a:ext cx="1219200" cy="4002088"/>
            <a:chOff x="1920" y="1344"/>
            <a:chExt cx="768" cy="2521"/>
          </a:xfrm>
        </p:grpSpPr>
        <p:grpSp>
          <p:nvGrpSpPr>
            <p:cNvPr id="15376" name="Group 265"/>
            <p:cNvGrpSpPr>
              <a:grpSpLocks/>
            </p:cNvGrpSpPr>
            <p:nvPr/>
          </p:nvGrpSpPr>
          <p:grpSpPr bwMode="auto">
            <a:xfrm>
              <a:off x="2400" y="1344"/>
              <a:ext cx="288" cy="2521"/>
              <a:chOff x="2400" y="1344"/>
              <a:chExt cx="288" cy="2521"/>
            </a:xfrm>
          </p:grpSpPr>
          <p:grpSp>
            <p:nvGrpSpPr>
              <p:cNvPr id="15382" name="Group 215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7"/>
                <a:chOff x="2400" y="1344"/>
                <a:chExt cx="288" cy="497"/>
              </a:xfrm>
            </p:grpSpPr>
            <p:sp>
              <p:nvSpPr>
                <p:cNvPr id="15406" name="Rectangle 70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7" name="Rectangle 71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8" name="Rectangle 72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9" name="Rectangle 73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0" name="Rectangle 74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1" name="Rectangle 75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2" name="Rectangle 76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Rectangle 77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4" name="Rectangle 78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grpSp>
            <p:nvGrpSpPr>
              <p:cNvPr id="15383" name="Group 226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73"/>
                <a:chOff x="2400" y="2592"/>
                <a:chExt cx="288" cy="1273"/>
              </a:xfrm>
            </p:grpSpPr>
            <p:grpSp>
              <p:nvGrpSpPr>
                <p:cNvPr id="15384" name="Group 217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505"/>
                  <a:chOff x="2400" y="3360"/>
                  <a:chExt cx="288" cy="505"/>
                </a:xfrm>
              </p:grpSpPr>
              <p:sp>
                <p:nvSpPr>
                  <p:cNvPr id="1539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15385" name="Group 216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96"/>
                  <a:chOff x="2400" y="2592"/>
                  <a:chExt cx="288" cy="496"/>
                </a:xfrm>
              </p:grpSpPr>
              <p:sp>
                <p:nvSpPr>
                  <p:cNvPr id="1538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latin typeface="Comic Sans MS" pitchFamily="66" charset="0"/>
                      </a:rPr>
                      <a:t>3</a:t>
                    </a:r>
                  </a:p>
                </p:txBody>
              </p:sp>
            </p:grpSp>
          </p:grpSp>
        </p:grpSp>
        <p:grpSp>
          <p:nvGrpSpPr>
            <p:cNvPr id="15377" name="Group 264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15378" name="Group 246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15380" name="Line 244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381" name="Line 245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379" name="Line 263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5374" name="Text Box 267"/>
          <p:cNvSpPr txBox="1">
            <a:spLocks noChangeArrowheads="1"/>
          </p:cNvSpPr>
          <p:nvPr/>
        </p:nvSpPr>
        <p:spPr bwMode="auto">
          <a:xfrm>
            <a:off x="228600" y="914400"/>
            <a:ext cx="724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h(N) = number of misplaced numbered tiles</a:t>
            </a:r>
          </a:p>
        </p:txBody>
      </p:sp>
      <p:sp>
        <p:nvSpPr>
          <p:cNvPr id="15375" name="Text Box 268"/>
          <p:cNvSpPr txBox="1">
            <a:spLocks noChangeArrowheads="1"/>
          </p:cNvSpPr>
          <p:nvPr/>
        </p:nvSpPr>
        <p:spPr bwMode="auto">
          <a:xfrm>
            <a:off x="533400" y="6254750"/>
            <a:ext cx="387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4D4D4D"/>
                </a:solidFill>
                <a:latin typeface="Comic Sans MS" pitchFamily="66" charset="0"/>
              </a:rPr>
              <a:t>The white tile is the empty 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36214-3BE7-4DF9-9D40-EF9EA10CBC66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Monte Carlo Descent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400" smtClean="0">
                <a:latin typeface="Comic Sans MS" pitchFamily="66" charset="0"/>
              </a:rPr>
              <a:t>S 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 initial state</a:t>
            </a:r>
          </a:p>
          <a:p>
            <a:pPr marL="609600" indent="-609600" eaLnBrk="1" hangingPunct="1"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400" smtClean="0">
                <a:latin typeface="Comic Sans MS" pitchFamily="66" charset="0"/>
              </a:rPr>
              <a:t>Repeat k times: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000" smtClean="0">
                <a:latin typeface="Comic Sans MS" pitchFamily="66" charset="0"/>
              </a:rPr>
              <a:t>If GOAL?(S) then return S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000" smtClean="0">
                <a:latin typeface="Comic Sans MS" pitchFamily="66" charset="0"/>
              </a:rPr>
              <a:t>S’ </a:t>
            </a:r>
            <a:r>
              <a:rPr lang="en-US" sz="2000" smtClean="0"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2000" smtClean="0">
                <a:latin typeface="Comic Sans MS" pitchFamily="66" charset="0"/>
              </a:rPr>
              <a:t> successor of S picked at random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 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if h(S’)  h(S)  then S </a:t>
            </a:r>
            <a:r>
              <a:rPr lang="en-US" sz="2000" smtClean="0">
                <a:latin typeface="Comic Sans MS" pitchFamily="66" charset="0"/>
                <a:sym typeface="Wingdings" pitchFamily="2" charset="2"/>
              </a:rPr>
              <a:t> S’</a:t>
            </a:r>
          </a:p>
          <a:p>
            <a:pPr marL="1155700" lvl="1" indent="-533400" eaLnBrk="1" hangingPunct="1"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en-US" sz="2000" smtClean="0">
                <a:latin typeface="Comic Sans MS" pitchFamily="66" charset="0"/>
                <a:sym typeface="Wingdings" pitchFamily="2" charset="2"/>
              </a:rPr>
              <a:t>else </a:t>
            </a:r>
          </a:p>
          <a:p>
            <a:pPr marL="1660525" lvl="2" indent="-457200" eaLnBrk="1" hangingPunct="1">
              <a:buClr>
                <a:srgbClr val="0000CC"/>
              </a:buClr>
              <a:buFont typeface="Comic Sans MS" pitchFamily="66" charset="0"/>
              <a:buChar char="-"/>
            </a:pPr>
            <a:r>
              <a:rPr lang="en-US" sz="1800" smtClean="0">
                <a:latin typeface="Symbol" pitchFamily="18" charset="2"/>
                <a:sym typeface="Wingdings" pitchFamily="2" charset="2"/>
              </a:rPr>
              <a:t>D</a:t>
            </a:r>
            <a:r>
              <a:rPr lang="en-US" sz="1800" smtClean="0">
                <a:latin typeface="Comic Sans MS" pitchFamily="66" charset="0"/>
                <a:sym typeface="Wingdings" pitchFamily="2" charset="2"/>
              </a:rPr>
              <a:t>h = h(S’)-h(S)</a:t>
            </a:r>
          </a:p>
          <a:p>
            <a:pPr marL="1660525" lvl="2" indent="-457200" eaLnBrk="1" hangingPunct="1">
              <a:buClr>
                <a:srgbClr val="0000CC"/>
              </a:buClr>
              <a:buFont typeface="Comic Sans MS" pitchFamily="66" charset="0"/>
              <a:buChar char="-"/>
            </a:pPr>
            <a:r>
              <a:rPr lang="en-US" sz="1800" smtClean="0">
                <a:latin typeface="Comic Sans MS" pitchFamily="66" charset="0"/>
                <a:sym typeface="Wingdings" pitchFamily="2" charset="2"/>
              </a:rPr>
              <a:t>with probability ~ exp(</a:t>
            </a:r>
            <a:r>
              <a:rPr lang="en-US" sz="1800" smtClean="0">
                <a:latin typeface="Comic Sans MS" pitchFamily="66" charset="0"/>
                <a:sym typeface="Symbol" pitchFamily="18" charset="2"/>
              </a:rPr>
              <a:t></a:t>
            </a:r>
            <a:r>
              <a:rPr lang="en-US" sz="1800" smtClean="0">
                <a:latin typeface="Symbol" pitchFamily="18" charset="2"/>
                <a:sym typeface="Wingdings" pitchFamily="2" charset="2"/>
              </a:rPr>
              <a:t>D</a:t>
            </a:r>
            <a:r>
              <a:rPr lang="en-US" sz="1800" smtClean="0">
                <a:latin typeface="Comic Sans MS" pitchFamily="66" charset="0"/>
                <a:sym typeface="Wingdings" pitchFamily="2" charset="2"/>
              </a:rPr>
              <a:t>h/T), where T is called the “temperature”, do: S  S’             </a:t>
            </a:r>
            <a:r>
              <a:rPr lang="en-US" sz="180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[Metropolis criterion]</a:t>
            </a:r>
            <a:endParaRPr lang="en-US" sz="1800" smtClean="0">
              <a:latin typeface="Comic Sans MS" pitchFamily="66" charset="0"/>
              <a:sym typeface="Wingdings" pitchFamily="2" charset="2"/>
            </a:endParaRPr>
          </a:p>
          <a:p>
            <a:pPr marL="609600" indent="-609600" eaLnBrk="1" hangingPunct="1">
              <a:buClr>
                <a:srgbClr val="0000CC"/>
              </a:buClr>
              <a:buFont typeface="Comic Sans MS" pitchFamily="66" charset="0"/>
              <a:buAutoNum type="arabicParenR" startAt="3"/>
            </a:pPr>
            <a:r>
              <a:rPr lang="en-US" sz="2400" smtClean="0">
                <a:latin typeface="Comic Sans MS" pitchFamily="66" charset="0"/>
              </a:rPr>
              <a:t>Return failure</a:t>
            </a:r>
          </a:p>
          <a:p>
            <a:pPr marL="609600" indent="-609600" eaLnBrk="1" hangingPunct="1">
              <a:buClr>
                <a:srgbClr val="0000CC"/>
              </a:buClr>
              <a:buFont typeface="Comic Sans MS" pitchFamily="66" charset="0"/>
              <a:buNone/>
            </a:pPr>
            <a:endParaRPr lang="en-US" sz="1800" smtClean="0">
              <a:latin typeface="Comic Sans MS" pitchFamily="66" charset="0"/>
            </a:endParaRPr>
          </a:p>
          <a:p>
            <a:pPr marL="609600" indent="-609600" eaLnBrk="1" hangingPunct="1">
              <a:buClr>
                <a:srgbClr val="0000CC"/>
              </a:buClr>
              <a:buFont typeface="Comic Sans MS" pitchFamily="66" charset="0"/>
              <a:buNone/>
            </a:pPr>
            <a:r>
              <a:rPr lang="en-US" sz="2400" smtClean="0">
                <a:solidFill>
                  <a:srgbClr val="990033"/>
                </a:solidFill>
                <a:latin typeface="Comic Sans MS" pitchFamily="66" charset="0"/>
              </a:rPr>
              <a:t>Simulated annealing</a:t>
            </a:r>
            <a:r>
              <a:rPr lang="en-US" sz="2400" smtClean="0">
                <a:latin typeface="Comic Sans MS" pitchFamily="66" charset="0"/>
              </a:rPr>
              <a:t> lowers T over the k iterations. </a:t>
            </a:r>
          </a:p>
          <a:p>
            <a:pPr marL="609600" indent="-609600" eaLnBrk="1" hangingPunct="1">
              <a:buClr>
                <a:srgbClr val="0000CC"/>
              </a:buClr>
              <a:buFont typeface="Comic Sans MS" pitchFamily="66" charset="0"/>
              <a:buNone/>
            </a:pPr>
            <a:r>
              <a:rPr lang="en-US" sz="2400" smtClean="0">
                <a:latin typeface="Comic Sans MS" pitchFamily="66" charset="0"/>
              </a:rPr>
              <a:t>It starts with a large T and slowly decreases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F1855-DB93-4B96-A27F-A1BD158565ED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mic Sans MS" pitchFamily="66" charset="0"/>
              </a:rPr>
              <a:t>“Parallel” Local Search Techniques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They perform several local searches concurrently, but not independently:</a:t>
            </a:r>
          </a:p>
          <a:p>
            <a:pPr marL="0" indent="0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Beam search</a:t>
            </a:r>
          </a:p>
          <a:p>
            <a:pPr marL="0" indent="0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mtClean="0">
                <a:latin typeface="Comic Sans MS" pitchFamily="66" charset="0"/>
              </a:rPr>
              <a:t> </a:t>
            </a:r>
            <a:r>
              <a:rPr lang="en-US" smtClean="0">
                <a:solidFill>
                  <a:srgbClr val="990033"/>
                </a:solidFill>
                <a:latin typeface="Comic Sans MS" pitchFamily="66" charset="0"/>
              </a:rPr>
              <a:t>Genetic algorithms</a:t>
            </a:r>
          </a:p>
          <a:p>
            <a:pPr marL="0" indent="0" eaLnBrk="1" hangingPunct="1">
              <a:buClr>
                <a:srgbClr val="0033CC"/>
              </a:buClr>
              <a:buFont typeface="Wingdings" pitchFamily="2" charset="2"/>
              <a:buChar char="§"/>
            </a:pPr>
            <a:endParaRPr lang="en-US" smtClean="0">
              <a:latin typeface="Comic Sans MS" pitchFamily="66" charset="0"/>
            </a:endParaRPr>
          </a:p>
          <a:p>
            <a:pPr marL="0" indent="0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smtClean="0">
                <a:solidFill>
                  <a:schemeClr val="bg2"/>
                </a:solidFill>
                <a:latin typeface="Comic Sans MS" pitchFamily="66" charset="0"/>
              </a:rPr>
              <a:t>See R&amp;N, pages 115-119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DAC00-B2B3-4293-8230-3B6899D56DB9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Search problems</a:t>
            </a:r>
          </a:p>
        </p:txBody>
      </p:sp>
      <p:sp>
        <p:nvSpPr>
          <p:cNvPr id="95236" name="Text Box 5"/>
          <p:cNvSpPr txBox="1">
            <a:spLocks noChangeArrowheads="1"/>
          </p:cNvSpPr>
          <p:nvPr/>
        </p:nvSpPr>
        <p:spPr bwMode="auto">
          <a:xfrm>
            <a:off x="2667000" y="1981200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Blind search</a:t>
            </a:r>
          </a:p>
        </p:txBody>
      </p:sp>
      <p:sp>
        <p:nvSpPr>
          <p:cNvPr id="95237" name="Text Box 12"/>
          <p:cNvSpPr txBox="1">
            <a:spLocks noChangeArrowheads="1"/>
          </p:cNvSpPr>
          <p:nvPr/>
        </p:nvSpPr>
        <p:spPr bwMode="auto">
          <a:xfrm>
            <a:off x="4114800" y="3124200"/>
            <a:ext cx="2728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Heuristic search: 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best-first and A*</a:t>
            </a:r>
          </a:p>
        </p:txBody>
      </p:sp>
      <p:sp>
        <p:nvSpPr>
          <p:cNvPr id="95238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Construction of heuristics</a:t>
            </a:r>
          </a:p>
        </p:txBody>
      </p:sp>
      <p:sp>
        <p:nvSpPr>
          <p:cNvPr id="95239" name="Text Box 15"/>
          <p:cNvSpPr txBox="1">
            <a:spLocks noChangeArrowheads="1"/>
          </p:cNvSpPr>
          <p:nvPr/>
        </p:nvSpPr>
        <p:spPr bwMode="auto">
          <a:xfrm>
            <a:off x="6934200" y="5562600"/>
            <a:ext cx="194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Local search</a:t>
            </a:r>
          </a:p>
        </p:txBody>
      </p:sp>
      <p:sp>
        <p:nvSpPr>
          <p:cNvPr id="95240" name="Line 17"/>
          <p:cNvSpPr>
            <a:spLocks noChangeShapeType="1"/>
          </p:cNvSpPr>
          <p:nvPr/>
        </p:nvSpPr>
        <p:spPr bwMode="auto">
          <a:xfrm>
            <a:off x="1905000" y="1143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1" name="Line 18"/>
          <p:cNvSpPr>
            <a:spLocks noChangeShapeType="1"/>
          </p:cNvSpPr>
          <p:nvPr/>
        </p:nvSpPr>
        <p:spPr bwMode="auto">
          <a:xfrm>
            <a:off x="3810000" y="24384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2" name="Line 19"/>
          <p:cNvSpPr>
            <a:spLocks noChangeShapeType="1"/>
          </p:cNvSpPr>
          <p:nvPr/>
        </p:nvSpPr>
        <p:spPr bwMode="auto">
          <a:xfrm flipH="1">
            <a:off x="5181600" y="39624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3" name="Line 20"/>
          <p:cNvSpPr>
            <a:spLocks noChangeShapeType="1"/>
          </p:cNvSpPr>
          <p:nvPr/>
        </p:nvSpPr>
        <p:spPr bwMode="auto">
          <a:xfrm flipH="1">
            <a:off x="2209800" y="3962400"/>
            <a:ext cx="3048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4" name="Text Box 21"/>
          <p:cNvSpPr txBox="1">
            <a:spLocks noChangeArrowheads="1"/>
          </p:cNvSpPr>
          <p:nvPr/>
        </p:nvSpPr>
        <p:spPr bwMode="auto">
          <a:xfrm>
            <a:off x="4479925" y="5532438"/>
            <a:ext cx="225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Variants of A*</a:t>
            </a:r>
          </a:p>
        </p:txBody>
      </p:sp>
      <p:sp>
        <p:nvSpPr>
          <p:cNvPr id="95245" name="Line 22"/>
          <p:cNvSpPr>
            <a:spLocks noChangeShapeType="1"/>
          </p:cNvSpPr>
          <p:nvPr/>
        </p:nvSpPr>
        <p:spPr bwMode="auto">
          <a:xfrm>
            <a:off x="5867400" y="39624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B3528-9F48-4BFE-8A05-3D6907F1D3F3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Comic Sans MS" pitchFamily="66" charset="0"/>
              </a:rPr>
              <a:t>When to Use Search Techniques?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 marL="465138" indent="-465138" eaLnBrk="1" hangingPunct="1"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en-US" smtClean="0">
                <a:latin typeface="Comic Sans MS" pitchFamily="66" charset="0"/>
              </a:rPr>
              <a:t>The search space is small, and</a:t>
            </a:r>
          </a:p>
          <a:p>
            <a:pPr marL="855663" lvl="1" indent="-276225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No other technique is available, or</a:t>
            </a:r>
          </a:p>
          <a:p>
            <a:pPr marL="855663" lvl="1" indent="-276225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Developing a more efficient technique is not worth the effort </a:t>
            </a:r>
            <a:br>
              <a:rPr lang="en-US" smtClean="0">
                <a:latin typeface="Comic Sans MS" pitchFamily="66" charset="0"/>
              </a:rPr>
            </a:br>
            <a:endParaRPr lang="en-US" sz="1800" smtClean="0">
              <a:latin typeface="Comic Sans MS" pitchFamily="66" charset="0"/>
            </a:endParaRPr>
          </a:p>
          <a:p>
            <a:pPr marL="465138" indent="-465138" eaLnBrk="1" hangingPunct="1"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en-US" smtClean="0">
                <a:latin typeface="Comic Sans MS" pitchFamily="66" charset="0"/>
              </a:rPr>
              <a:t>The search space is large, and</a:t>
            </a:r>
          </a:p>
          <a:p>
            <a:pPr marL="855663" lvl="1" indent="-276225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No other available technique is available, and</a:t>
            </a:r>
          </a:p>
          <a:p>
            <a:pPr marL="855663" lvl="1" indent="-276225" eaLnBrk="1" hangingPunct="1">
              <a:buClr>
                <a:srgbClr val="0000CC"/>
              </a:buClr>
              <a:buFontTx/>
              <a:buChar char="•"/>
            </a:pPr>
            <a:r>
              <a:rPr lang="en-US" smtClean="0">
                <a:latin typeface="Comic Sans MS" pitchFamily="66" charset="0"/>
              </a:rPr>
              <a:t>There exist “good” heuristics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21607</TotalTime>
  <Words>4148</Words>
  <Application>Microsoft Office PowerPoint</Application>
  <PresentationFormat>On-screen Show (4:3)</PresentationFormat>
  <Paragraphs>1541</Paragraphs>
  <Slides>93</Slides>
  <Notes>93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Tahoma</vt:lpstr>
      <vt:lpstr>Comic Sans MS</vt:lpstr>
      <vt:lpstr>Wingdings</vt:lpstr>
      <vt:lpstr>Symbol</vt:lpstr>
      <vt:lpstr>Times New Roman</vt:lpstr>
      <vt:lpstr>Default Design</vt:lpstr>
      <vt:lpstr>MathType 4.0 Equation</vt:lpstr>
      <vt:lpstr>Heuristic (Informed) Search (Where we try to choose smartly)   R&amp;N: Chap. 4, Sect. 4.1–3 </vt:lpstr>
      <vt:lpstr>Slide 2</vt:lpstr>
      <vt:lpstr>Best-First Search</vt:lpstr>
      <vt:lpstr>Best-First Search</vt:lpstr>
      <vt:lpstr>How to construct f?</vt:lpstr>
      <vt:lpstr>How to construct f?</vt:lpstr>
      <vt:lpstr>Heuristic Function</vt:lpstr>
      <vt:lpstr>Other Examples</vt:lpstr>
      <vt:lpstr>8-Puzzle</vt:lpstr>
      <vt:lpstr>8-Puzzle</vt:lpstr>
      <vt:lpstr>8-Puzzle</vt:lpstr>
      <vt:lpstr>Robot Navigation</vt:lpstr>
      <vt:lpstr>Best-First  Efficiency</vt:lpstr>
      <vt:lpstr>Can we prove anything?</vt:lpstr>
      <vt:lpstr>Admissible Heuristic</vt:lpstr>
      <vt:lpstr>Admissible Heuristic</vt:lpstr>
      <vt:lpstr>8-Puzzle Heuristics</vt:lpstr>
      <vt:lpstr>8-Puzzle Heuristics</vt:lpstr>
      <vt:lpstr>8-Puzzle Heuristics</vt:lpstr>
      <vt:lpstr>8-Puzzle Heuristics</vt:lpstr>
      <vt:lpstr>Robot Navigation Heuristics</vt:lpstr>
      <vt:lpstr>Robot Navigation Heuristics</vt:lpstr>
      <vt:lpstr>Robot Navigation Heuristics</vt:lpstr>
      <vt:lpstr>How to create an admissible h?</vt:lpstr>
      <vt:lpstr>A* Search (most popular algorithm in AI)</vt:lpstr>
      <vt:lpstr>Result #1</vt:lpstr>
      <vt:lpstr>Proof (1/2)</vt:lpstr>
      <vt:lpstr>Proof (1/2)</vt:lpstr>
      <vt:lpstr>Proof (1/2)</vt:lpstr>
      <vt:lpstr>Proof (2/2)</vt:lpstr>
      <vt:lpstr>Time Limit Issue</vt:lpstr>
      <vt:lpstr>8-Puzzle</vt:lpstr>
      <vt:lpstr>Robot Navigation</vt:lpstr>
      <vt:lpstr>Robot Navigation</vt:lpstr>
      <vt:lpstr>Robot Navigation</vt:lpstr>
      <vt:lpstr>Robot Navigation</vt:lpstr>
      <vt:lpstr>Best-First Search</vt:lpstr>
      <vt:lpstr>A* Search</vt:lpstr>
      <vt:lpstr>Result #1</vt:lpstr>
      <vt:lpstr>What to do with revisited states?</vt:lpstr>
      <vt:lpstr>What to do with revisited states?</vt:lpstr>
      <vt:lpstr>What to do with revisited states?</vt:lpstr>
      <vt:lpstr>But ...</vt:lpstr>
      <vt:lpstr>But ...</vt:lpstr>
      <vt:lpstr>Slide 45</vt:lpstr>
      <vt:lpstr>Consistent Heuristic</vt:lpstr>
      <vt:lpstr>Consistency Violation</vt:lpstr>
      <vt:lpstr>Consistent Heuristic (alternative definition)</vt:lpstr>
      <vt:lpstr>Admissibility and Consistency</vt:lpstr>
      <vt:lpstr>8-Puzzle</vt:lpstr>
      <vt:lpstr>Robot Navigation</vt:lpstr>
      <vt:lpstr>Result #2</vt:lpstr>
      <vt:lpstr>Proof (1/2)</vt:lpstr>
      <vt:lpstr>Proof (2/2)</vt:lpstr>
      <vt:lpstr>Proof (2/2)</vt:lpstr>
      <vt:lpstr>Implication of Result #2</vt:lpstr>
      <vt:lpstr>Revisited States with Consistent Heuristic</vt:lpstr>
      <vt:lpstr>Is A* with some consistent heuristic all that we need?</vt:lpstr>
      <vt:lpstr>For example:  h  0</vt:lpstr>
      <vt:lpstr>Heuristic Accuracy</vt:lpstr>
      <vt:lpstr>Result #3</vt:lpstr>
      <vt:lpstr>Proof</vt:lpstr>
      <vt:lpstr>Effective Branching Factor</vt:lpstr>
      <vt:lpstr>Experimental Results (see R&amp;N for details)</vt:lpstr>
      <vt:lpstr>How to create good heuristics?</vt:lpstr>
      <vt:lpstr>Can we do better?</vt:lpstr>
      <vt:lpstr>Can we do better?</vt:lpstr>
      <vt:lpstr>Can we do better?</vt:lpstr>
      <vt:lpstr>Can we do better?</vt:lpstr>
      <vt:lpstr>On Completeness and Optimality</vt:lpstr>
      <vt:lpstr>Iterative Deepening A* (IDA*)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Advantages/Drawbacks of IDA*</vt:lpstr>
      <vt:lpstr>Local Search</vt:lpstr>
      <vt:lpstr>Steepest Descent</vt:lpstr>
      <vt:lpstr>Application: 8-Queen</vt:lpstr>
      <vt:lpstr>Application: 8-Queen</vt:lpstr>
      <vt:lpstr>Steepest Descent</vt:lpstr>
      <vt:lpstr>Monte Carlo Descent</vt:lpstr>
      <vt:lpstr>“Parallel” Local Search Techniques</vt:lpstr>
      <vt:lpstr>Slide 92</vt:lpstr>
      <vt:lpstr>When to Use Search Techniques?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Abdullah Al Ishtiaq</cp:lastModifiedBy>
  <cp:revision>266</cp:revision>
  <cp:lastPrinted>1601-01-01T00:00:00Z</cp:lastPrinted>
  <dcterms:created xsi:type="dcterms:W3CDTF">2000-01-10T15:15:18Z</dcterms:created>
  <dcterms:modified xsi:type="dcterms:W3CDTF">2020-01-26T12:37:37Z</dcterms:modified>
</cp:coreProperties>
</file>