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dena, Andrea" initials="MA" lastIdx="1" clrIdx="0">
    <p:extLst>
      <p:ext uri="{19B8F6BF-5375-455C-9EA6-DF929625EA0E}">
        <p15:presenceInfo xmlns:p15="http://schemas.microsoft.com/office/powerpoint/2012/main" userId="S::A04K@gft.com::00556b5e-d34d-4176-a33f-0495a2432c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1F75-2348-4882-8EC2-100328C54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E1C0-0E94-4176-82DC-729CD4280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BC1F-C990-4F1F-ABFE-23EFF6C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AF4E-C425-4990-BB0F-79469BD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12B-A697-4105-9671-10AAB58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4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CA6-1653-4A7D-9913-7BDF668F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274A6-6B38-416C-B991-FA789723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F4F7-D492-4117-A2ED-3BB8C72A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62EB-ADAD-4017-B8CB-C477A07F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A236-BCBE-44E9-9DA0-B07D68F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0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EE708-2F53-4DDA-A466-7F18E96CD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DBE0-98C4-44AF-8B7B-22BE515A3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5A93-10C2-4AB8-8933-4103012F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05D7-A834-4699-B583-FC720E9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C36C-4B7C-4CC1-93B0-020CDDD7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01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CDE3-6881-4799-8850-FF59CBC1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0C08-2185-40CB-A391-54D0FBAE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2C27-624F-4651-A4CE-B776393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4552-FD9D-4363-8892-4E819F1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21B2-02AB-4892-B562-71F0D5E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113C-1FEE-4159-B4A0-711BE2B7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975CA-D5F3-4A71-B715-9C9661A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5EA4-03C9-4AD6-9343-CB9574D6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7345-656F-4ECF-AFB9-88B1A36C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242A-C25A-4B85-AD50-2D4F9C9D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8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0ACA-46F1-4E25-9107-5CF6F42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438A-B8ED-450B-9D84-302B49483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D2198-3778-431E-88C9-8A4B56BE2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8CCD-65D3-43FC-8B9D-1B6758FA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8D1F-49C8-48A7-8EC8-73D41C2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7D79-2755-4BD9-B32C-FF46E13B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F5CB-B065-462F-8F6B-50BAD871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AC95-6FEB-4E88-9A02-402ED2186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E5A8-2E29-4D02-80DA-1959A2FEC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11012-69DE-4DC0-A562-D39096DB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DACC5-25F1-4424-AB5E-96EF3F8F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B9938-57FB-43DC-AF57-E532AD43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414FF-6E6F-47E4-8575-5F18E8E6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01042-D591-48CB-B50C-F8321C88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5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07D6-8AE8-42FC-888E-C681FB6B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696E6-19EF-42AC-AB86-70042EFF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91DF-AB95-4B9B-89A3-BE75BAB3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5E3D-D928-41D3-920F-EB79278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85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B530-179E-444B-9A12-031D530D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3C94F-261C-4301-8339-667AB553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A64B-D401-4BE7-A0E2-94938B0B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2079-D9BF-4723-913E-0018DB6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D6B8-9AEB-4B7D-9E91-640870A2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E1E2-96DE-4558-B208-BB80AD68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8180-B05D-4D6E-AF75-E472E409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730E-01C2-4BD1-82E8-9CDDE71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2AF7D-F2ED-402B-A736-EB0175A2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5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8D5B-FF7D-4822-B6C9-87BD7508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D368D-4867-4F23-A49C-5F4809062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96692-17B2-439C-BCD8-FD4828EB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D8FD0-7D7F-4F1C-9BDE-A5B5A654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FA21-079A-4225-84AC-918A071D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D1CC-270C-4A1E-A6B2-8D44DE59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0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AB4ED-7998-4BC2-95F9-6EECBCEF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66375-A65D-46AC-B1B9-9D1BFF7E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96B5-CB67-4520-A8DD-2AC2FA7A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E931-11A8-404E-B29F-72585E6C4595}" type="datetimeFigureOut">
              <a:rPr lang="it-IT" smtClean="0"/>
              <a:t>20/12/2019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09F5-0E04-49C4-B03E-175C4BF73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222-BF85-4E6C-8709-AE46D3097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D7CC-EE0C-4222-9079-EE7CA55CAA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5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gft.com/display/ISPP/Code+Review+Rule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nfluence.gft.com/display/ISPP/How+to+develop+with+BE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1DE9-ED79-4E24-8445-5DE04992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19345" cy="900257"/>
          </a:xfrm>
        </p:spPr>
        <p:txBody>
          <a:bodyPr/>
          <a:lstStyle/>
          <a:p>
            <a:r>
              <a:rPr lang="it-IT" b="1" dirty="0" err="1"/>
              <a:t>Refactor</a:t>
            </a:r>
            <a:r>
              <a:rPr lang="it-IT" b="1" dirty="0"/>
              <a:t> code with best </a:t>
            </a:r>
            <a:r>
              <a:rPr lang="it-IT" b="1" dirty="0" err="1"/>
              <a:t>practice</a:t>
            </a:r>
            <a:endParaRPr lang="it-I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9EAF-5ED1-4EB4-9B08-E0E6B314ABC0}"/>
              </a:ext>
            </a:extLst>
          </p:cNvPr>
          <p:cNvSpPr txBox="1"/>
          <p:nvPr/>
        </p:nvSpPr>
        <p:spPr>
          <a:xfrm>
            <a:off x="387927" y="1265382"/>
            <a:ext cx="1161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the structure of API to ensure the best maintenance of code and reduce the regressions.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best code following the best practice at this link </a:t>
            </a:r>
            <a:r>
              <a:rPr lang="en-US" dirty="0">
                <a:hlinkClick r:id="rId2"/>
              </a:rPr>
              <a:t>https://confluence.gft.com/display/ISPP/Code+Review+Rules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1DE9-ED79-4E24-8445-5DE04992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Best </a:t>
            </a:r>
            <a:r>
              <a:rPr lang="it-IT" b="1" dirty="0" err="1"/>
              <a:t>practice</a:t>
            </a:r>
            <a:r>
              <a:rPr lang="it-IT" b="1" dirty="0"/>
              <a:t> to </a:t>
            </a:r>
            <a:r>
              <a:rPr lang="it-IT" b="1" dirty="0" err="1"/>
              <a:t>development</a:t>
            </a:r>
            <a:endParaRPr lang="it-I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A362-5F86-4367-9BCA-C1134FF1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2"/>
            <a:ext cx="10515600" cy="5179183"/>
          </a:xfrm>
        </p:spPr>
        <p:txBody>
          <a:bodyPr>
            <a:normAutofit/>
          </a:bodyPr>
          <a:lstStyle/>
          <a:p>
            <a:r>
              <a:rPr lang="it-IT" sz="1400" dirty="0"/>
              <a:t>Use utility or Optional to be 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safe</a:t>
            </a:r>
            <a:endParaRPr lang="it-IT" sz="1400" dirty="0"/>
          </a:p>
          <a:p>
            <a:pPr lvl="1"/>
            <a:r>
              <a:rPr lang="it-IT" sz="1400" dirty="0" err="1"/>
              <a:t>Example</a:t>
            </a:r>
            <a:r>
              <a:rPr lang="it-IT" sz="1400" dirty="0"/>
              <a:t>:</a:t>
            </a:r>
          </a:p>
          <a:p>
            <a:pPr lvl="2"/>
            <a:r>
              <a:rPr lang="it-IT" sz="1400" strike="sngStrike" dirty="0" err="1"/>
              <a:t>list.get</a:t>
            </a:r>
            <a:r>
              <a:rPr lang="it-IT" sz="1400" strike="sngStrike" dirty="0"/>
              <a:t>(0)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 err="1">
                <a:sym typeface="Wingdings" panose="05000000000000000000" pitchFamily="2" charset="2"/>
              </a:rPr>
              <a:t>Iterables.getFirst</a:t>
            </a:r>
            <a:r>
              <a:rPr lang="it-IT" sz="1400" dirty="0">
                <a:sym typeface="Wingdings" panose="05000000000000000000" pitchFamily="2" charset="2"/>
              </a:rPr>
              <a:t>(list, &lt;default </a:t>
            </a:r>
            <a:r>
              <a:rPr lang="it-IT" sz="1400" dirty="0" err="1">
                <a:sym typeface="Wingdings" panose="05000000000000000000" pitchFamily="2" charset="2"/>
              </a:rPr>
              <a:t>if</a:t>
            </a:r>
            <a:r>
              <a:rPr lang="it-IT" sz="1400" dirty="0">
                <a:sym typeface="Wingdings" panose="05000000000000000000" pitchFamily="2" charset="2"/>
              </a:rPr>
              <a:t> list </a:t>
            </a:r>
            <a:r>
              <a:rPr lang="it-IT" sz="1400" dirty="0" err="1">
                <a:sym typeface="Wingdings" panose="05000000000000000000" pitchFamily="2" charset="2"/>
              </a:rPr>
              <a:t>is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empty</a:t>
            </a:r>
            <a:r>
              <a:rPr lang="it-IT" sz="1400" dirty="0">
                <a:sym typeface="Wingdings" panose="05000000000000000000" pitchFamily="2" charset="2"/>
              </a:rPr>
              <a:t> or </a:t>
            </a:r>
            <a:r>
              <a:rPr lang="it-IT" sz="1400" dirty="0" err="1">
                <a:sym typeface="Wingdings" panose="05000000000000000000" pitchFamily="2" charset="2"/>
              </a:rPr>
              <a:t>null</a:t>
            </a:r>
            <a:r>
              <a:rPr lang="it-IT" sz="1400" dirty="0">
                <a:sym typeface="Wingdings" panose="05000000000000000000" pitchFamily="2" charset="2"/>
              </a:rPr>
              <a:t>&gt;)</a:t>
            </a:r>
          </a:p>
          <a:p>
            <a:pPr lvl="2"/>
            <a:r>
              <a:rPr lang="it-IT" sz="1400" strike="sngStrike" dirty="0">
                <a:sym typeface="Wingdings" panose="05000000000000000000" pitchFamily="2" charset="2"/>
              </a:rPr>
              <a:t>string1.equals(string2)</a:t>
            </a:r>
            <a:r>
              <a:rPr lang="it-IT" sz="1400" dirty="0">
                <a:sym typeface="Wingdings" panose="05000000000000000000" pitchFamily="2" charset="2"/>
              </a:rPr>
              <a:t> </a:t>
            </a:r>
            <a:r>
              <a:rPr lang="it-IT" sz="1400" dirty="0" err="1">
                <a:sym typeface="Wingdings" panose="05000000000000000000" pitchFamily="2" charset="2"/>
              </a:rPr>
              <a:t>StringUtils.equals</a:t>
            </a:r>
            <a:r>
              <a:rPr lang="it-IT" sz="1400" dirty="0">
                <a:sym typeface="Wingdings" panose="05000000000000000000" pitchFamily="2" charset="2"/>
              </a:rPr>
              <a:t>(string1, string2)</a:t>
            </a:r>
          </a:p>
          <a:p>
            <a:pPr lvl="2"/>
            <a:r>
              <a:rPr lang="it-IT" sz="1400" strike="sngStrike" dirty="0">
                <a:sym typeface="Wingdings" panose="05000000000000000000" pitchFamily="2" charset="2"/>
              </a:rPr>
              <a:t>object.getFlg1()</a:t>
            </a:r>
            <a:r>
              <a:rPr lang="it-IT" sz="1400" dirty="0">
                <a:sym typeface="Wingdings" panose="05000000000000000000" pitchFamily="2" charset="2"/>
              </a:rPr>
              <a:t>  </a:t>
            </a:r>
            <a:r>
              <a:rPr lang="it-IT" sz="1400" dirty="0" err="1">
                <a:sym typeface="Wingdings" panose="05000000000000000000" pitchFamily="2" charset="2"/>
              </a:rPr>
              <a:t>BooleanUtils.toBoolean</a:t>
            </a:r>
            <a:r>
              <a:rPr lang="it-IT" sz="1400" dirty="0">
                <a:sym typeface="Wingdings" panose="05000000000000000000" pitchFamily="2" charset="2"/>
              </a:rPr>
              <a:t>(object.getFlg1())</a:t>
            </a:r>
          </a:p>
          <a:p>
            <a:pPr lvl="2"/>
            <a:r>
              <a:rPr lang="it-IT" sz="1400" strike="sngStrike" dirty="0" err="1">
                <a:sym typeface="Wingdings" panose="05000000000000000000" pitchFamily="2" charset="2"/>
              </a:rPr>
              <a:t>list.stream</a:t>
            </a:r>
            <a:r>
              <a:rPr lang="it-IT" sz="1400" strike="sngStrike" dirty="0">
                <a:sym typeface="Wingdings" panose="05000000000000000000" pitchFamily="2" charset="2"/>
              </a:rPr>
              <a:t>()</a:t>
            </a:r>
            <a:r>
              <a:rPr lang="it-IT" sz="1400" dirty="0">
                <a:sym typeface="Wingdings" panose="05000000000000000000" pitchFamily="2" charset="2"/>
              </a:rPr>
              <a:t>… </a:t>
            </a:r>
            <a:r>
              <a:rPr lang="it-IT" sz="1400" dirty="0" err="1">
                <a:sym typeface="Wingdings" panose="05000000000000000000" pitchFamily="2" charset="2"/>
              </a:rPr>
              <a:t>CollectionUtils.emptyIfNull</a:t>
            </a:r>
            <a:r>
              <a:rPr lang="it-IT" sz="1400" dirty="0">
                <a:sym typeface="Wingdings" panose="05000000000000000000" pitchFamily="2" charset="2"/>
              </a:rPr>
              <a:t>(list).stream()…</a:t>
            </a:r>
          </a:p>
          <a:p>
            <a:pPr lvl="2"/>
            <a:r>
              <a:rPr lang="it-IT" sz="1400" strike="sngStrike" dirty="0" err="1"/>
              <a:t>object.getA</a:t>
            </a:r>
            <a:r>
              <a:rPr lang="it-IT" sz="1400" strike="sngStrike" dirty="0"/>
              <a:t>().</a:t>
            </a:r>
            <a:r>
              <a:rPr lang="it-IT" sz="1400" strike="sngStrike" dirty="0" err="1"/>
              <a:t>getB</a:t>
            </a:r>
            <a:r>
              <a:rPr lang="it-IT" sz="1400" strike="sngStrike" dirty="0"/>
              <a:t>()</a:t>
            </a:r>
            <a:r>
              <a:rPr lang="it-IT" sz="1400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 err="1">
                <a:sym typeface="Wingdings" panose="05000000000000000000" pitchFamily="2" charset="2"/>
              </a:rPr>
              <a:t>Optional.ofNullable</a:t>
            </a:r>
            <a:r>
              <a:rPr lang="it-IT" sz="1400" dirty="0">
                <a:sym typeface="Wingdings" panose="05000000000000000000" pitchFamily="2" charset="2"/>
              </a:rPr>
              <a:t>(</a:t>
            </a:r>
            <a:r>
              <a:rPr lang="it-IT" sz="1400" dirty="0" err="1">
                <a:sym typeface="Wingdings" panose="05000000000000000000" pitchFamily="2" charset="2"/>
              </a:rPr>
              <a:t>object.getA</a:t>
            </a:r>
            <a:r>
              <a:rPr lang="it-IT" sz="1400" dirty="0">
                <a:sym typeface="Wingdings" panose="05000000000000000000" pitchFamily="2" charset="2"/>
              </a:rPr>
              <a:t>()).</a:t>
            </a:r>
            <a:r>
              <a:rPr lang="it-IT" sz="1400" dirty="0" err="1">
                <a:sym typeface="Wingdings" panose="05000000000000000000" pitchFamily="2" charset="2"/>
              </a:rPr>
              <a:t>map</a:t>
            </a:r>
            <a:r>
              <a:rPr lang="it-IT" sz="1400" dirty="0">
                <a:sym typeface="Wingdings" panose="05000000000000000000" pitchFamily="2" charset="2"/>
              </a:rPr>
              <a:t>(…).</a:t>
            </a:r>
            <a:r>
              <a:rPr lang="it-IT" sz="1400" dirty="0" err="1">
                <a:sym typeface="Wingdings" panose="05000000000000000000" pitchFamily="2" charset="2"/>
              </a:rPr>
              <a:t>orElse</a:t>
            </a:r>
            <a:r>
              <a:rPr lang="it-IT" sz="1400" dirty="0">
                <a:sym typeface="Wingdings" panose="05000000000000000000" pitchFamily="2" charset="2"/>
              </a:rPr>
              <a:t>(…)</a:t>
            </a:r>
            <a:endParaRPr lang="it-IT" sz="1400" dirty="0"/>
          </a:p>
          <a:p>
            <a:r>
              <a:rPr lang="it-IT" sz="1400" dirty="0"/>
              <a:t>One </a:t>
            </a:r>
            <a:r>
              <a:rPr lang="it-IT" sz="1400" dirty="0" err="1"/>
              <a:t>method</a:t>
            </a:r>
            <a:r>
              <a:rPr lang="it-IT" sz="1400" dirty="0"/>
              <a:t> must </a:t>
            </a:r>
            <a:r>
              <a:rPr lang="it-IT" sz="1400" dirty="0" err="1"/>
              <a:t>have</a:t>
            </a:r>
            <a:r>
              <a:rPr lang="it-IT" sz="1400" dirty="0"/>
              <a:t> one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responsability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Maximun</a:t>
            </a:r>
            <a:r>
              <a:rPr lang="it-IT" sz="1400" dirty="0"/>
              <a:t> 3 </a:t>
            </a:r>
            <a:r>
              <a:rPr lang="it-IT" sz="1400" dirty="0" err="1"/>
              <a:t>parameters</a:t>
            </a:r>
            <a:r>
              <a:rPr lang="it-IT" sz="1400" dirty="0"/>
              <a:t> for </a:t>
            </a:r>
            <a:r>
              <a:rPr lang="it-IT" sz="1400" dirty="0" err="1"/>
              <a:t>method</a:t>
            </a:r>
            <a:r>
              <a:rPr lang="it-IT" sz="1400" dirty="0"/>
              <a:t>. </a:t>
            </a:r>
            <a:r>
              <a:rPr lang="it-IT" sz="1400" dirty="0" err="1"/>
              <a:t>If</a:t>
            </a:r>
            <a:r>
              <a:rPr lang="it-IT" sz="1400" dirty="0"/>
              <a:t> are </a:t>
            </a:r>
            <a:r>
              <a:rPr lang="it-IT" sz="1400" dirty="0" err="1"/>
              <a:t>neccessary</a:t>
            </a:r>
            <a:r>
              <a:rPr lang="it-IT" sz="1400" dirty="0"/>
              <a:t> more </a:t>
            </a:r>
            <a:r>
              <a:rPr lang="it-IT" sz="1400" dirty="0" err="1"/>
              <a:t>parameters</a:t>
            </a:r>
            <a:r>
              <a:rPr lang="it-IT" sz="1400" dirty="0"/>
              <a:t> use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en-US" sz="1400" dirty="0"/>
              <a:t>Name of variables, methods, class… must to be clears. The words get and set are reserved only for getters and setters and not for other methods</a:t>
            </a:r>
          </a:p>
          <a:p>
            <a:r>
              <a:rPr lang="en-US" sz="1400" dirty="0"/>
              <a:t>When is necessary more times the same “</a:t>
            </a:r>
            <a:r>
              <a:rPr lang="en-US" sz="1400" dirty="0" err="1"/>
              <a:t>object.get</a:t>
            </a:r>
            <a:r>
              <a:rPr lang="en-US" sz="1400" dirty="0"/>
              <a:t>…” to extract a variable</a:t>
            </a:r>
          </a:p>
          <a:p>
            <a:r>
              <a:rPr lang="en-US" sz="1400" dirty="0"/>
              <a:t>If is necessary, the same logic in more points put it in a common method or in a common class</a:t>
            </a:r>
          </a:p>
          <a:p>
            <a:r>
              <a:rPr lang="en-US" sz="1400" dirty="0"/>
              <a:t>To create test classes use the shortcut CTRL+SHIFT+T so they will be placed in correct package</a:t>
            </a:r>
            <a:endParaRPr lang="it-IT" sz="1400" dirty="0"/>
          </a:p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the </a:t>
            </a:r>
            <a:r>
              <a:rPr lang="it-IT" sz="1400" dirty="0" err="1"/>
              <a:t>constants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make </a:t>
            </a:r>
            <a:r>
              <a:rPr lang="it-IT" sz="1400" dirty="0" err="1"/>
              <a:t>them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private </a:t>
            </a:r>
            <a:r>
              <a:rPr lang="it-IT" sz="1400" dirty="0" err="1"/>
              <a:t>static</a:t>
            </a:r>
            <a:r>
              <a:rPr lang="it-IT" sz="1400" dirty="0"/>
              <a:t> </a:t>
            </a:r>
            <a:r>
              <a:rPr lang="it-IT" sz="1400" dirty="0" err="1"/>
              <a:t>final</a:t>
            </a:r>
            <a:endParaRPr lang="it-IT" sz="1400" dirty="0"/>
          </a:p>
          <a:p>
            <a:r>
              <a:rPr lang="it-IT" sz="1400" dirty="0"/>
              <a:t>Write log</a:t>
            </a:r>
          </a:p>
          <a:p>
            <a:r>
              <a:rPr lang="it-IT" sz="1400" dirty="0"/>
              <a:t>Use </a:t>
            </a:r>
            <a:r>
              <a:rPr lang="it-IT" sz="1400" dirty="0" err="1"/>
              <a:t>annotation</a:t>
            </a:r>
            <a:r>
              <a:rPr lang="it-IT" sz="1400" dirty="0"/>
              <a:t> @</a:t>
            </a:r>
            <a:r>
              <a:rPr lang="it-IT" sz="1400" dirty="0" err="1"/>
              <a:t>Autowired</a:t>
            </a:r>
            <a:r>
              <a:rPr lang="it-IT" sz="1400" dirty="0"/>
              <a:t> to </a:t>
            </a:r>
            <a:r>
              <a:rPr lang="it-IT" sz="1400" dirty="0" err="1"/>
              <a:t>inject</a:t>
            </a:r>
            <a:r>
              <a:rPr lang="it-IT" sz="1400" dirty="0"/>
              <a:t> the </a:t>
            </a:r>
            <a:r>
              <a:rPr lang="it-IT" sz="1400" dirty="0" err="1"/>
              <a:t>bean</a:t>
            </a:r>
            <a:r>
              <a:rPr lang="it-IT" sz="1400" dirty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21123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1DE9-ED79-4E24-8445-5DE04992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Best </a:t>
            </a:r>
            <a:r>
              <a:rPr lang="it-IT" b="1" dirty="0" err="1"/>
              <a:t>practice</a:t>
            </a:r>
            <a:r>
              <a:rPr lang="it-IT" b="1" dirty="0"/>
              <a:t> to </a:t>
            </a:r>
            <a:r>
              <a:rPr lang="it-IT" b="1" dirty="0" err="1"/>
              <a:t>development</a:t>
            </a:r>
            <a:r>
              <a:rPr lang="it-IT" b="1" dirty="0"/>
              <a:t> in BEAR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A362-5F86-4367-9BCA-C1134FF1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2"/>
            <a:ext cx="10515600" cy="5179183"/>
          </a:xfrm>
        </p:spPr>
        <p:txBody>
          <a:bodyPr>
            <a:normAutofit lnSpcReduction="10000"/>
          </a:bodyPr>
          <a:lstStyle/>
          <a:p>
            <a:r>
              <a:rPr lang="it-IT" sz="1200" dirty="0"/>
              <a:t>Read </a:t>
            </a:r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how</a:t>
            </a:r>
            <a:r>
              <a:rPr lang="it-IT" sz="1200" dirty="0"/>
              <a:t> to </a:t>
            </a:r>
            <a:r>
              <a:rPr lang="it-IT" sz="1200" dirty="0">
                <a:hlinkClick r:id="rId2"/>
              </a:rPr>
              <a:t>https://confluence.gft.com/display/ISPP/How+to+develop+with+BEAR</a:t>
            </a:r>
            <a:endParaRPr lang="it-IT" sz="1200" dirty="0"/>
          </a:p>
          <a:p>
            <a:r>
              <a:rPr lang="it-IT" sz="1200" dirty="0"/>
              <a:t>Make </a:t>
            </a:r>
            <a:r>
              <a:rPr lang="it-IT" sz="1200" dirty="0" err="1"/>
              <a:t>sure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when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are </a:t>
            </a:r>
            <a:r>
              <a:rPr lang="it-IT" sz="1200" dirty="0" err="1"/>
              <a:t>creating</a:t>
            </a:r>
            <a:r>
              <a:rPr lang="it-IT" sz="1200" dirty="0"/>
              <a:t> </a:t>
            </a:r>
            <a:r>
              <a:rPr lang="it-IT" sz="1200" dirty="0" err="1"/>
              <a:t>request</a:t>
            </a:r>
            <a:r>
              <a:rPr lang="it-IT" sz="1200" dirty="0"/>
              <a:t>, </a:t>
            </a:r>
            <a:r>
              <a:rPr lang="it-IT" sz="1200" dirty="0" err="1"/>
              <a:t>we</a:t>
            </a:r>
            <a:r>
              <a:rPr lang="it-IT" sz="1200" dirty="0"/>
              <a:t> are </a:t>
            </a:r>
            <a:r>
              <a:rPr lang="it-IT" sz="1200" dirty="0" err="1"/>
              <a:t>using</a:t>
            </a:r>
            <a:r>
              <a:rPr lang="it-IT" sz="1200" dirty="0"/>
              <a:t> </a:t>
            </a:r>
            <a:r>
              <a:rPr lang="it-IT" sz="1200" dirty="0" err="1"/>
              <a:t>correct</a:t>
            </a:r>
            <a:r>
              <a:rPr lang="it-IT" sz="1200" dirty="0"/>
              <a:t> </a:t>
            </a:r>
            <a:r>
              <a:rPr lang="it-IT" sz="1200" dirty="0" err="1"/>
              <a:t>params</a:t>
            </a:r>
            <a:r>
              <a:rPr lang="it-IT" sz="1200" dirty="0"/>
              <a:t> (</a:t>
            </a:r>
            <a:r>
              <a:rPr lang="it-IT" sz="1200" dirty="0" err="1"/>
              <a:t>path</a:t>
            </a:r>
            <a:r>
              <a:rPr lang="it-IT" sz="1200" dirty="0"/>
              <a:t> </a:t>
            </a:r>
            <a:r>
              <a:rPr lang="it-IT" sz="1200" dirty="0" err="1"/>
              <a:t>params</a:t>
            </a:r>
            <a:r>
              <a:rPr lang="it-IT" sz="1200" dirty="0"/>
              <a:t> or query </a:t>
            </a:r>
            <a:r>
              <a:rPr lang="it-IT" sz="1200" dirty="0" err="1"/>
              <a:t>params</a:t>
            </a:r>
            <a:r>
              <a:rPr lang="it-IT" sz="1200" dirty="0"/>
              <a:t>) and set </a:t>
            </a:r>
            <a:r>
              <a:rPr lang="it-IT" sz="1200" dirty="0" err="1"/>
              <a:t>correct</a:t>
            </a:r>
            <a:r>
              <a:rPr lang="it-IT" sz="1200" dirty="0"/>
              <a:t> </a:t>
            </a:r>
            <a:r>
              <a:rPr lang="it-IT" sz="1200" dirty="0" err="1"/>
              <a:t>value</a:t>
            </a:r>
            <a:r>
              <a:rPr lang="it-IT" sz="1200" dirty="0"/>
              <a:t> for </a:t>
            </a:r>
            <a:r>
              <a:rPr lang="it-IT" sz="1200" dirty="0" err="1"/>
              <a:t>request</a:t>
            </a:r>
            <a:r>
              <a:rPr lang="it-IT" sz="1200" dirty="0"/>
              <a:t>. Optional </a:t>
            </a:r>
            <a:r>
              <a:rPr lang="it-IT" sz="1200" dirty="0" err="1"/>
              <a:t>parameters</a:t>
            </a:r>
            <a:r>
              <a:rPr lang="it-IT" sz="1200" dirty="0"/>
              <a:t> </a:t>
            </a:r>
            <a:r>
              <a:rPr lang="it-IT" sz="1200" dirty="0" err="1"/>
              <a:t>should</a:t>
            </a:r>
            <a:r>
              <a:rPr lang="it-IT" sz="1200" dirty="0"/>
              <a:t> be </a:t>
            </a:r>
            <a:r>
              <a:rPr lang="it-IT" sz="1200" dirty="0" err="1"/>
              <a:t>handled</a:t>
            </a:r>
            <a:r>
              <a:rPr lang="it-IT" sz="1200" dirty="0"/>
              <a:t> </a:t>
            </a:r>
            <a:r>
              <a:rPr lang="it-IT" sz="1200" dirty="0" err="1"/>
              <a:t>optionally</a:t>
            </a:r>
            <a:endParaRPr lang="it-IT" sz="12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r>
              <a:rPr lang="en-US" sz="1200" dirty="0" err="1"/>
              <a:t>PraticaDetailHolder</a:t>
            </a:r>
            <a:r>
              <a:rPr lang="en-US" sz="1200" dirty="0"/>
              <a:t> is the interface needed for the </a:t>
            </a:r>
            <a:r>
              <a:rPr lang="en-US" sz="1200" dirty="0" err="1"/>
              <a:t>praticaDetail</a:t>
            </a:r>
            <a:r>
              <a:rPr lang="en-US" sz="1200" dirty="0"/>
              <a:t> object. Basically used in every Commands.</a:t>
            </a:r>
          </a:p>
          <a:p>
            <a:r>
              <a:rPr lang="en-US" sz="1200" dirty="0" err="1"/>
              <a:t>PraticaDetailNeeded</a:t>
            </a:r>
            <a:r>
              <a:rPr lang="en-US" sz="1200" dirty="0"/>
              <a:t>, at the moment, is only needed to retrieve </a:t>
            </a:r>
            <a:r>
              <a:rPr lang="en-US" sz="1200" dirty="0" err="1"/>
              <a:t>pratica</a:t>
            </a:r>
            <a:r>
              <a:rPr lang="en-US" sz="1200" dirty="0"/>
              <a:t> information, such as </a:t>
            </a:r>
            <a:r>
              <a:rPr lang="en-US" sz="1200" dirty="0" err="1"/>
              <a:t>CodTipoPratica</a:t>
            </a:r>
            <a:r>
              <a:rPr lang="en-US" sz="1200" dirty="0"/>
              <a:t>. Use this when you need to separate logic between Poste and NCC for example.</a:t>
            </a:r>
          </a:p>
          <a:p>
            <a:r>
              <a:rPr lang="en-US" sz="1200" dirty="0" err="1"/>
              <a:t>PraticaVersionNeeded</a:t>
            </a:r>
            <a:r>
              <a:rPr lang="en-US" sz="1200" dirty="0"/>
              <a:t> is used to retrieve </a:t>
            </a:r>
            <a:r>
              <a:rPr lang="en-US" sz="1200" dirty="0" err="1"/>
              <a:t>numVersion</a:t>
            </a:r>
            <a:r>
              <a:rPr lang="en-US" sz="1200" dirty="0"/>
              <a:t> and </a:t>
            </a:r>
            <a:r>
              <a:rPr lang="en-US" sz="1200" dirty="0" err="1"/>
              <a:t>numVersionByPhase</a:t>
            </a:r>
            <a:r>
              <a:rPr lang="en-US" sz="1200" dirty="0"/>
              <a:t>. You don’t need to check if </a:t>
            </a:r>
            <a:r>
              <a:rPr lang="en-US" sz="1200" dirty="0" err="1"/>
              <a:t>codFasePratica</a:t>
            </a:r>
            <a:r>
              <a:rPr lang="en-US" sz="1200" dirty="0"/>
              <a:t> exists and take either </a:t>
            </a:r>
            <a:r>
              <a:rPr lang="en-US" sz="1200" dirty="0" err="1"/>
              <a:t>numVersion</a:t>
            </a:r>
            <a:r>
              <a:rPr lang="en-US" sz="1200" dirty="0"/>
              <a:t> or </a:t>
            </a:r>
            <a:r>
              <a:rPr lang="en-US" sz="1200" dirty="0" err="1"/>
              <a:t>numVersionByPhase</a:t>
            </a:r>
            <a:endParaRPr lang="en-US" sz="1200" dirty="0"/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codFasePratica</a:t>
            </a:r>
            <a:r>
              <a:rPr lang="en-US" sz="1200" dirty="0"/>
              <a:t> is not passed on input, </a:t>
            </a:r>
            <a:r>
              <a:rPr lang="en-US" sz="1200" dirty="0" err="1"/>
              <a:t>numVersionByPhase</a:t>
            </a:r>
            <a:r>
              <a:rPr lang="en-US" sz="1200" dirty="0"/>
              <a:t> is null.</a:t>
            </a:r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codFasePratica</a:t>
            </a:r>
            <a:r>
              <a:rPr lang="en-US" sz="1200" dirty="0"/>
              <a:t> is passed and exists on DB, </a:t>
            </a:r>
            <a:r>
              <a:rPr lang="en-US" sz="1200" dirty="0" err="1"/>
              <a:t>numVersionByPhase</a:t>
            </a:r>
            <a:r>
              <a:rPr lang="en-US" sz="1200" dirty="0"/>
              <a:t> is filled.</a:t>
            </a:r>
          </a:p>
          <a:p>
            <a:pPr lvl="1"/>
            <a:r>
              <a:rPr lang="en-US" sz="1200" dirty="0"/>
              <a:t>If </a:t>
            </a:r>
            <a:r>
              <a:rPr lang="en-US" sz="1200" dirty="0" err="1"/>
              <a:t>codFasePratica</a:t>
            </a:r>
            <a:r>
              <a:rPr lang="en-US" sz="1200" dirty="0"/>
              <a:t> is passed and doesn’t exist on DB, an exception is thrown by AOP.</a:t>
            </a:r>
          </a:p>
          <a:p>
            <a:r>
              <a:rPr lang="en-US" sz="1200" dirty="0"/>
              <a:t>All you have to do is set </a:t>
            </a:r>
            <a:r>
              <a:rPr lang="en-US" sz="1200" dirty="0" err="1"/>
              <a:t>numVersionByPhase</a:t>
            </a:r>
            <a:r>
              <a:rPr lang="en-US" sz="1200" dirty="0"/>
              <a:t> in your Bin and then check if it is null then call </a:t>
            </a:r>
            <a:r>
              <a:rPr lang="en-US" sz="1200" dirty="0" err="1"/>
              <a:t>versioningDelegate.findCurrentAll</a:t>
            </a:r>
            <a:r>
              <a:rPr lang="en-US" sz="1200" dirty="0"/>
              <a:t> otherwise </a:t>
            </a:r>
            <a:r>
              <a:rPr lang="en-US" sz="1200" dirty="0" err="1"/>
              <a:t>versioningDelegate.findHistoricalAll</a:t>
            </a:r>
            <a:r>
              <a:rPr lang="en-US" sz="1200" dirty="0"/>
              <a:t>.</a:t>
            </a:r>
          </a:p>
          <a:p>
            <a:endParaRPr lang="en-US" sz="16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4897B-7543-4DDB-9508-5A104091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96" y="2060993"/>
            <a:ext cx="4000847" cy="50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F81BA-EBA3-4EF0-B5BE-D62B90C7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96" y="2584176"/>
            <a:ext cx="5189670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A362-5F86-4367-9BCA-C1134FF1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7" y="340773"/>
            <a:ext cx="10515600" cy="5179183"/>
          </a:xfrm>
        </p:spPr>
        <p:txBody>
          <a:bodyPr>
            <a:normAutofit/>
          </a:bodyPr>
          <a:lstStyle/>
          <a:p>
            <a:r>
              <a:rPr lang="en-US" sz="1400" dirty="0"/>
              <a:t>All you have to do is set </a:t>
            </a:r>
            <a:r>
              <a:rPr lang="en-US" sz="1400" dirty="0" err="1"/>
              <a:t>numVersionByPhase</a:t>
            </a:r>
            <a:r>
              <a:rPr lang="en-US" sz="1400" dirty="0"/>
              <a:t> in your Bin and then check if it is null then call </a:t>
            </a:r>
            <a:r>
              <a:rPr lang="en-US" sz="1400" dirty="0" err="1"/>
              <a:t>versioningDelegate.findCurrentAll</a:t>
            </a:r>
            <a:r>
              <a:rPr lang="en-US" sz="1400" dirty="0"/>
              <a:t> otherwise </a:t>
            </a:r>
            <a:r>
              <a:rPr lang="en-US" sz="1400" dirty="0" err="1"/>
              <a:t>versioningDelegate.findHistoricalAll</a:t>
            </a:r>
            <a:r>
              <a:rPr lang="en-US" sz="1400" dirty="0"/>
              <a:t>.</a:t>
            </a:r>
          </a:p>
          <a:p>
            <a:r>
              <a:rPr lang="en-US" sz="1400" dirty="0"/>
              <a:t>One connector for External Service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4150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1DE9-ED79-4E24-8445-5DE04992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How to </a:t>
            </a:r>
            <a:r>
              <a:rPr lang="it-IT" b="1" dirty="0" err="1"/>
              <a:t>structure</a:t>
            </a:r>
            <a:r>
              <a:rPr lang="it-IT" b="1" dirty="0"/>
              <a:t> the </a:t>
            </a:r>
            <a:r>
              <a:rPr lang="it-IT" b="1" dirty="0" err="1"/>
              <a:t>development</a:t>
            </a:r>
            <a:r>
              <a:rPr lang="it-IT" b="1" dirty="0"/>
              <a:t> of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A362-5F86-4367-9BCA-C1134FF1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One API for controller</a:t>
            </a:r>
          </a:p>
          <a:p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business </a:t>
            </a:r>
            <a:r>
              <a:rPr lang="it-IT" dirty="0" err="1"/>
              <a:t>logic</a:t>
            </a:r>
            <a:r>
              <a:rPr lang="it-IT" dirty="0"/>
              <a:t> and call service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dirty="0"/>
              <a:t>Service with business </a:t>
            </a:r>
            <a:r>
              <a:rPr lang="it-IT" dirty="0" err="1"/>
              <a:t>logic</a:t>
            </a:r>
            <a:r>
              <a:rPr lang="it-IT" dirty="0"/>
              <a:t>. One </a:t>
            </a:r>
            <a:r>
              <a:rPr lang="it-IT" dirty="0" err="1"/>
              <a:t>implementation</a:t>
            </a:r>
            <a:r>
              <a:rPr lang="it-IT" dirty="0"/>
              <a:t> for </a:t>
            </a:r>
            <a:r>
              <a:rPr lang="it-IT" dirty="0" err="1"/>
              <a:t>tipoPratica</a:t>
            </a:r>
            <a:r>
              <a:rPr lang="it-IT" dirty="0"/>
              <a:t> with a common service to </a:t>
            </a:r>
            <a:r>
              <a:rPr lang="it-IT" dirty="0" err="1"/>
              <a:t>centralize</a:t>
            </a:r>
            <a:r>
              <a:rPr lang="it-IT" dirty="0"/>
              <a:t> the common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/>
              <a:t>Connector to call </a:t>
            </a:r>
            <a:r>
              <a:rPr lang="it-IT" dirty="0" err="1"/>
              <a:t>external</a:t>
            </a:r>
            <a:r>
              <a:rPr lang="it-IT" dirty="0"/>
              <a:t> services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58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A286E-C452-4DF7-AB9C-9507B9ACE91C}"/>
              </a:ext>
            </a:extLst>
          </p:cNvPr>
          <p:cNvSpPr/>
          <p:nvPr/>
        </p:nvSpPr>
        <p:spPr>
          <a:xfrm>
            <a:off x="6392412" y="327169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 (1 API)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37621-A68A-4638-8E4F-AC286DA96F40}"/>
              </a:ext>
            </a:extLst>
          </p:cNvPr>
          <p:cNvSpPr/>
          <p:nvPr/>
        </p:nvSpPr>
        <p:spPr>
          <a:xfrm>
            <a:off x="6392411" y="1289162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Command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80498-ED7D-46EB-BB41-31F4036A2F48}"/>
              </a:ext>
            </a:extLst>
          </p:cNvPr>
          <p:cNvSpPr/>
          <p:nvPr/>
        </p:nvSpPr>
        <p:spPr>
          <a:xfrm>
            <a:off x="4299001" y="3874453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</a:t>
            </a:r>
            <a:r>
              <a:rPr lang="it-IT" dirty="0" err="1"/>
              <a:t>tipoPratica</a:t>
            </a:r>
            <a:r>
              <a:rPr lang="it-IT" dirty="0"/>
              <a:t> NCC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F9F3-03F8-4512-8A83-30CAC5F637B1}"/>
              </a:ext>
            </a:extLst>
          </p:cNvPr>
          <p:cNvSpPr/>
          <p:nvPr/>
        </p:nvSpPr>
        <p:spPr>
          <a:xfrm>
            <a:off x="6497273" y="2260860"/>
            <a:ext cx="1694576" cy="763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9BA1A-0BB1-42ED-9824-D87DCF916E48}"/>
              </a:ext>
            </a:extLst>
          </p:cNvPr>
          <p:cNvSpPr/>
          <p:nvPr/>
        </p:nvSpPr>
        <p:spPr>
          <a:xfrm>
            <a:off x="6392411" y="3874454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</a:t>
            </a:r>
            <a:r>
              <a:rPr lang="it-IT" dirty="0" err="1"/>
              <a:t>tipoPratica</a:t>
            </a:r>
            <a:r>
              <a:rPr lang="it-IT" dirty="0"/>
              <a:t> Poste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37931-2DCA-47FB-BACA-DDF3DE212DFE}"/>
              </a:ext>
            </a:extLst>
          </p:cNvPr>
          <p:cNvSpPr/>
          <p:nvPr/>
        </p:nvSpPr>
        <p:spPr>
          <a:xfrm>
            <a:off x="8454707" y="3874453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</a:t>
            </a:r>
            <a:r>
              <a:rPr lang="it-IT" dirty="0" err="1"/>
              <a:t>tipoPratica</a:t>
            </a:r>
            <a:r>
              <a:rPr lang="it-IT" dirty="0"/>
              <a:t> 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57455-168F-4776-996E-3FAF029EE8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4562" y="939566"/>
            <a:ext cx="1" cy="34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E1EC7-2B27-4952-BABD-69CAA5A3CEC8}"/>
              </a:ext>
            </a:extLst>
          </p:cNvPr>
          <p:cNvSpPr/>
          <p:nvPr/>
        </p:nvSpPr>
        <p:spPr>
          <a:xfrm>
            <a:off x="880840" y="4896443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Common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5CEE3D-3DFB-4D42-A5EF-37E1225BA55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344561" y="1901559"/>
            <a:ext cx="1" cy="3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F987D0-7287-4392-9250-86F230D50C83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 flipH="1">
            <a:off x="5251152" y="2912461"/>
            <a:ext cx="1494286" cy="96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0BD1E9-FA9F-4F5C-9B36-BA5E7CC89EC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344561" y="3024258"/>
            <a:ext cx="1" cy="8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92495D-9FA6-4C95-BB3A-56DE90E77CB9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943684" y="2912461"/>
            <a:ext cx="1463174" cy="96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984F87-CC8F-470A-BC1B-47ACF2BA47F3}"/>
              </a:ext>
            </a:extLst>
          </p:cNvPr>
          <p:cNvSpPr/>
          <p:nvPr/>
        </p:nvSpPr>
        <p:spPr>
          <a:xfrm>
            <a:off x="8454707" y="5918435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Connector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2AAB4E-EE27-4861-8173-ACFD783F77CF}"/>
              </a:ext>
            </a:extLst>
          </p:cNvPr>
          <p:cNvSpPr/>
          <p:nvPr/>
        </p:nvSpPr>
        <p:spPr>
          <a:xfrm>
            <a:off x="4299001" y="5918434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Connector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823E6-5886-44EB-95C4-F06250943F50}"/>
              </a:ext>
            </a:extLst>
          </p:cNvPr>
          <p:cNvSpPr/>
          <p:nvPr/>
        </p:nvSpPr>
        <p:spPr>
          <a:xfrm>
            <a:off x="6392410" y="5918434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Connector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1CD96-5078-45BD-A2EB-ABE5060C0FF1}"/>
              </a:ext>
            </a:extLst>
          </p:cNvPr>
          <p:cNvSpPr/>
          <p:nvPr/>
        </p:nvSpPr>
        <p:spPr>
          <a:xfrm>
            <a:off x="871920" y="5918433"/>
            <a:ext cx="1904301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Connector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97121D-173E-4E6B-ACAC-3B1FDA998646}"/>
              </a:ext>
            </a:extLst>
          </p:cNvPr>
          <p:cNvCxnSpPr>
            <a:stCxn id="6" idx="2"/>
            <a:endCxn id="48" idx="0"/>
          </p:cNvCxnSpPr>
          <p:nvPr/>
        </p:nvCxnSpPr>
        <p:spPr>
          <a:xfrm>
            <a:off x="5251152" y="4486850"/>
            <a:ext cx="0" cy="14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098B3B-8059-40D6-937D-8B7CD11CFF0B}"/>
              </a:ext>
            </a:extLst>
          </p:cNvPr>
          <p:cNvCxnSpPr>
            <a:stCxn id="8" idx="2"/>
            <a:endCxn id="49" idx="0"/>
          </p:cNvCxnSpPr>
          <p:nvPr/>
        </p:nvCxnSpPr>
        <p:spPr>
          <a:xfrm flipH="1">
            <a:off x="7344561" y="4486851"/>
            <a:ext cx="1" cy="14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E1D17C-D863-482B-9C7A-C8D647AF0298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9406858" y="4486850"/>
            <a:ext cx="0" cy="14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E5A610-4AE3-4F77-B8E1-0F914D8BDAA1}"/>
              </a:ext>
            </a:extLst>
          </p:cNvPr>
          <p:cNvSpPr txBox="1"/>
          <p:nvPr/>
        </p:nvSpPr>
        <p:spPr>
          <a:xfrm>
            <a:off x="4324455" y="312278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If</a:t>
            </a:r>
            <a:r>
              <a:rPr lang="it-IT" sz="1000" dirty="0"/>
              <a:t> </a:t>
            </a:r>
            <a:r>
              <a:rPr lang="it-IT" sz="1000" dirty="0" err="1"/>
              <a:t>tipoPratica</a:t>
            </a:r>
            <a:r>
              <a:rPr lang="it-IT" sz="1000" dirty="0"/>
              <a:t> = NCCCC or NCCRS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BE9042-8202-4598-80E7-3711DFDA48B1}"/>
              </a:ext>
            </a:extLst>
          </p:cNvPr>
          <p:cNvSpPr txBox="1"/>
          <p:nvPr/>
        </p:nvSpPr>
        <p:spPr>
          <a:xfrm>
            <a:off x="6122783" y="3369002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If</a:t>
            </a:r>
            <a:r>
              <a:rPr lang="it-IT" sz="1000" dirty="0"/>
              <a:t> </a:t>
            </a:r>
            <a:r>
              <a:rPr lang="it-IT" sz="1000" dirty="0" err="1"/>
              <a:t>tipoPratica</a:t>
            </a:r>
            <a:r>
              <a:rPr lang="it-IT" sz="1000" dirty="0"/>
              <a:t> = BPPRP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6F88A-BAA1-490B-AFCF-2CF45CC734C2}"/>
              </a:ext>
            </a:extLst>
          </p:cNvPr>
          <p:cNvSpPr txBox="1"/>
          <p:nvPr/>
        </p:nvSpPr>
        <p:spPr>
          <a:xfrm>
            <a:off x="8734934" y="3224090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If</a:t>
            </a:r>
            <a:r>
              <a:rPr lang="it-IT" sz="1000" dirty="0"/>
              <a:t> </a:t>
            </a:r>
            <a:r>
              <a:rPr lang="it-IT" sz="1000" dirty="0" err="1"/>
              <a:t>tipoPratica</a:t>
            </a:r>
            <a:r>
              <a:rPr lang="it-IT" sz="1000" dirty="0"/>
              <a:t> = INCRE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94F4B3-93AB-482E-B8DA-59C94AFD95F3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1824071" y="5508840"/>
            <a:ext cx="8920" cy="40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F28DE8-F2B5-43D1-95CE-0BC05D77CE3D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flipH="1">
            <a:off x="2785141" y="4486850"/>
            <a:ext cx="2466011" cy="71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F724EC-C289-4F26-AEEE-DA9982256C4A}"/>
              </a:ext>
            </a:extLst>
          </p:cNvPr>
          <p:cNvCxnSpPr>
            <a:stCxn id="9" idx="2"/>
            <a:endCxn id="15" idx="3"/>
          </p:cNvCxnSpPr>
          <p:nvPr/>
        </p:nvCxnSpPr>
        <p:spPr>
          <a:xfrm flipH="1">
            <a:off x="2785141" y="4486850"/>
            <a:ext cx="6621717" cy="71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0F99BE-C088-40B0-93D7-35F0EF4F4752}"/>
              </a:ext>
            </a:extLst>
          </p:cNvPr>
          <p:cNvCxnSpPr>
            <a:stCxn id="8" idx="2"/>
            <a:endCxn id="15" idx="3"/>
          </p:cNvCxnSpPr>
          <p:nvPr/>
        </p:nvCxnSpPr>
        <p:spPr>
          <a:xfrm flipH="1">
            <a:off x="2785141" y="4486851"/>
            <a:ext cx="4559421" cy="7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24AD20-D1E9-42F2-9BC0-C83EA7AE28FB}"/>
              </a:ext>
            </a:extLst>
          </p:cNvPr>
          <p:cNvSpPr txBox="1"/>
          <p:nvPr/>
        </p:nvSpPr>
        <p:spPr>
          <a:xfrm>
            <a:off x="2727757" y="5204108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If</a:t>
            </a:r>
            <a:r>
              <a:rPr lang="it-IT" sz="1000" dirty="0"/>
              <a:t> </a:t>
            </a:r>
            <a:r>
              <a:rPr lang="it-IT" sz="1000" dirty="0" err="1"/>
              <a:t>exist</a:t>
            </a:r>
            <a:r>
              <a:rPr lang="it-IT" sz="1000" dirty="0"/>
              <a:t> common </a:t>
            </a:r>
            <a:r>
              <a:rPr lang="it-IT" sz="1000" dirty="0" err="1"/>
              <a:t>logic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2585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>
                <a:latin typeface="+mn-lt"/>
                <a:ea typeface="+mn-ea"/>
                <a:cs typeface="+mn-cs"/>
              </a:rPr>
              <a:t>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DF8AD-0901-4C6C-A67D-E457CD75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828151"/>
            <a:ext cx="6656832" cy="51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29FB5-415E-4752-B0D4-48C0DCAD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92" y="681038"/>
            <a:ext cx="7022569" cy="54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Service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295C3-A892-4F59-85A2-2B63BBEB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00" y="2159529"/>
            <a:ext cx="6745088" cy="24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Service Implementation Instant Credit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8B92-DA92-4AB3-A30E-A45DB519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333" y="1323889"/>
            <a:ext cx="7262291" cy="4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Service Implementation Poste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4A891-108A-4635-A14C-27BDBD05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93" y="1066002"/>
            <a:ext cx="7096130" cy="47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DC0-F325-44CF-A5B0-FDA03AD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Example of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97FAF-4522-4637-84B9-0929D31A760D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Service Implementation NCC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4435F-C459-4924-BE31-F928CAB1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86" y="982585"/>
            <a:ext cx="7219711" cy="48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635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Refactor code with best practice</vt:lpstr>
      <vt:lpstr>How to structure the development of an API</vt:lpstr>
      <vt:lpstr>PowerPoint Presentation</vt:lpstr>
      <vt:lpstr>Example of implementation</vt:lpstr>
      <vt:lpstr>Example of implementation</vt:lpstr>
      <vt:lpstr>Example of implementation</vt:lpstr>
      <vt:lpstr>Example of implementation</vt:lpstr>
      <vt:lpstr>Example of implementation</vt:lpstr>
      <vt:lpstr>Example of implementation</vt:lpstr>
      <vt:lpstr>Best practice to development</vt:lpstr>
      <vt:lpstr>Best practice to development in BEAR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structure the development of an API</dc:title>
  <dc:creator>Midena, Andrea</dc:creator>
  <cp:lastModifiedBy>Midena, Andrea</cp:lastModifiedBy>
  <cp:revision>15</cp:revision>
  <dcterms:created xsi:type="dcterms:W3CDTF">2019-12-17T11:20:50Z</dcterms:created>
  <dcterms:modified xsi:type="dcterms:W3CDTF">2019-12-20T10:02:08Z</dcterms:modified>
</cp:coreProperties>
</file>