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2"/>
      <p:bold r:id="rId13"/>
      <p:italic r:id="rId14"/>
      <p:boldItalic r:id="rId15"/>
    </p:embeddedFont>
    <p:embeddedFont>
      <p:font typeface="Roboto Mon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2/z0sGdlOKkM3Xy1DhWhITvlW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F9CBF8-947F-46CC-AA10-F8113BC4F255}">
  <a:tblStyle styleId="{C6F9CBF8-947F-46CC-AA10-F8113BC4F25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ccdb91ae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13ccdb91aef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ccdb91ae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13ccdb91aef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33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ccdb91aef_0_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g13ccdb91aef_0_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g13ccdb91aef_0_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3ccdb91aef_0_9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g13ccdb91aef_0_9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13ccdb91aef_0_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ccdb91aef_0_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3ccdb91aef_0_6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g13ccdb91aef_0_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3ccdb91aef_0_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13ccdb91aef_0_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g13ccdb91aef_0_7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g13ccdb91aef_0_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3ccdb91aef_0_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13ccdb91aef_0_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3ccdb91aef_0_7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g13ccdb91aef_0_7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g13ccdb91aef_0_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ccdb91aef_0_8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g13ccdb91aef_0_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3ccdb91aef_0_8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13ccdb91aef_0_8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g13ccdb91aef_0_8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g13ccdb91aef_0_8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g13ccdb91aef_0_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3ccdb91aef_0_9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g13ccdb91aef_0_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ccdb91aef_0_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3ccdb91aef_0_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13ccdb91aef_0_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g13ccdb91aef_0_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13ccdb91aef_0_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6326" y="677250"/>
            <a:ext cx="2878949" cy="15194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3ccdb91aef_0_53"/>
          <p:cNvSpPr txBox="1"/>
          <p:nvPr/>
        </p:nvSpPr>
        <p:spPr>
          <a:xfrm>
            <a:off x="2270850" y="2484275"/>
            <a:ext cx="5465400" cy="102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 u="sng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Blockchain-based</a:t>
            </a:r>
            <a:r>
              <a:rPr lang="en" sz="25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eCommerce warranty system using NFTs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3ccdb91aef_0_53"/>
          <p:cNvSpPr txBox="1"/>
          <p:nvPr/>
        </p:nvSpPr>
        <p:spPr>
          <a:xfrm>
            <a:off x="1336425" y="3961900"/>
            <a:ext cx="50961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Name: </a:t>
            </a:r>
            <a:r>
              <a:rPr lang="en-IN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Coding Gladiators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Institute Name: 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Dr. Vishwanath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Karad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MIT World Peace University (MIT-WPU), Pune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 b="4579"/>
          <a:stretch/>
        </p:blipFill>
        <p:spPr>
          <a:xfrm>
            <a:off x="0" y="0"/>
            <a:ext cx="91475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Team members details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06" name="Google Shape;106;p2"/>
          <p:cNvGraphicFramePr/>
          <p:nvPr>
            <p:extLst>
              <p:ext uri="{D42A27DB-BD31-4B8C-83A1-F6EECF244321}">
                <p14:modId xmlns:p14="http://schemas.microsoft.com/office/powerpoint/2010/main" val="1819981684"/>
              </p:ext>
            </p:extLst>
          </p:nvPr>
        </p:nvGraphicFramePr>
        <p:xfrm>
          <a:off x="195688" y="1144500"/>
          <a:ext cx="8756200" cy="2962800"/>
        </p:xfrm>
        <a:graphic>
          <a:graphicData uri="http://schemas.openxmlformats.org/drawingml/2006/table">
            <a:tbl>
              <a:tblPr>
                <a:noFill/>
                <a:tableStyleId>{C6F9CBF8-947F-46CC-AA10-F8113BC4F255}</a:tableStyleId>
              </a:tblPr>
              <a:tblGrid>
                <a:gridCol w="253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Team Name</a:t>
                      </a:r>
                      <a:endParaRPr sz="1000" b="1" u="none" strike="noStrike" cap="none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Roboto Mono" panose="020B0604020202020204" charset="0"/>
                          <a:ea typeface="Roboto Mono" panose="020B0604020202020204" charset="0"/>
                        </a:rPr>
                        <a:t>Coding Gladiators</a:t>
                      </a:r>
                      <a:endParaRPr sz="1400" u="none" strike="noStrike" cap="none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Institute Name</a:t>
                      </a:r>
                      <a:endParaRPr sz="1000" b="1" u="none" strike="noStrike" cap="none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Roboto Mono" panose="020B0604020202020204" charset="0"/>
                          <a:ea typeface="Roboto Mono" panose="020B0604020202020204" charset="0"/>
                        </a:rPr>
                        <a:t>Dr. Vishwanath </a:t>
                      </a:r>
                      <a:r>
                        <a:rPr lang="en-US" sz="1400" u="none" strike="noStrike" cap="none" dirty="0" err="1">
                          <a:latin typeface="Roboto Mono" panose="020B0604020202020204" charset="0"/>
                          <a:ea typeface="Roboto Mono" panose="020B0604020202020204" charset="0"/>
                        </a:rPr>
                        <a:t>Karad</a:t>
                      </a:r>
                      <a:r>
                        <a:rPr lang="en-US" sz="1400" u="none" strike="noStrike" cap="none" dirty="0">
                          <a:latin typeface="Roboto Mono" panose="020B0604020202020204" charset="0"/>
                          <a:ea typeface="Roboto Mono" panose="020B0604020202020204" charset="0"/>
                        </a:rPr>
                        <a:t> MIT World Peace University (MIT-WPU), Pune</a:t>
                      </a:r>
                      <a:endParaRPr sz="1400" u="none" strike="noStrike" cap="none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Team Members &gt;</a:t>
                      </a:r>
                      <a:endParaRPr sz="1000" b="1" u="none" strike="noStrike" cap="non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 (Leader)</a:t>
                      </a:r>
                      <a:endParaRPr sz="1000" b="1" u="none" strike="noStrike" cap="none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000" b="1" u="none" strike="noStrike" cap="none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000" b="1" u="none" strike="noStrike" cap="none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sz="1000" b="1" u="none" strike="noStrike" cap="non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Roboto Mono" panose="020B0604020202020204" charset="0"/>
                          <a:ea typeface="Roboto Mono" panose="020B0604020202020204" charset="0"/>
                        </a:rPr>
                        <a:t>Saket Sabane</a:t>
                      </a:r>
                      <a:endParaRPr sz="1400" u="none" strike="noStrike" cap="none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 marL="28575" marR="28575" marT="19050" marB="19050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Roboto Mono" panose="020B0604020202020204" charset="0"/>
                          <a:ea typeface="Roboto Mono" panose="020B0604020202020204" charset="0"/>
                        </a:rPr>
                        <a:t>Atharva Vaidya</a:t>
                      </a:r>
                      <a:endParaRPr sz="1400" u="none" strike="noStrike" cap="none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 marL="28575" marR="28575" marT="19050" marB="19050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Roboto Mono" panose="020B0604020202020204" charset="0"/>
                          <a:ea typeface="Roboto Mono" panose="020B0604020202020204" charset="0"/>
                        </a:rPr>
                        <a:t>Chinmay </a:t>
                      </a:r>
                      <a:r>
                        <a:rPr lang="en-US" sz="1400" u="none" strike="noStrike" cap="none" dirty="0" err="1">
                          <a:latin typeface="Roboto Mono" panose="020B0604020202020204" charset="0"/>
                          <a:ea typeface="Roboto Mono" panose="020B0604020202020204" charset="0"/>
                        </a:rPr>
                        <a:t>Amrutkar</a:t>
                      </a:r>
                      <a:endParaRPr sz="1400" u="none" strike="noStrike" cap="none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 marL="28575" marR="28575" marT="19050" marB="19050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Batch</a:t>
                      </a:r>
                      <a:endParaRPr sz="1000" b="1" u="none" strike="noStrike" cap="non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Roboto Mono" panose="020B0604020202020204" charset="0"/>
                          <a:ea typeface="Roboto Mono" panose="020B0604020202020204" charset="0"/>
                        </a:rPr>
                        <a:t>2023</a:t>
                      </a:r>
                      <a:endParaRPr sz="1400" u="none" strike="noStrike" cap="none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 marL="28575" marR="28575" marT="19050" marB="19050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Roboto Mono" panose="020B0604020202020204" charset="0"/>
                          <a:ea typeface="Roboto Mono" panose="020B0604020202020204" charset="0"/>
                        </a:rPr>
                        <a:t>2023</a:t>
                      </a:r>
                      <a:endParaRPr sz="1400" u="none" strike="noStrike" cap="none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 marL="28575" marR="28575" marT="19050" marB="19050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Roboto Mono" panose="020B0604020202020204" charset="0"/>
                          <a:ea typeface="Roboto Mono" panose="020B0604020202020204" charset="0"/>
                        </a:rPr>
                        <a:t>2023</a:t>
                      </a:r>
                      <a:endParaRPr sz="1400" u="none" strike="noStrike" cap="none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 marL="28575" marR="28575" marT="19050" marB="19050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135875" y="145275"/>
            <a:ext cx="8931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Deliverables/Expectations for Level 2 (Idea + Code Submission)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51750" y="1095675"/>
            <a:ext cx="8857200" cy="37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A0A0A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b="1">
                <a:solidFill>
                  <a:srgbClr val="0A0A0A"/>
                </a:solidFill>
                <a:latin typeface="Proxima Nova"/>
                <a:ea typeface="Proxima Nova"/>
                <a:cs typeface="Proxima Nova"/>
                <a:sym typeface="Proxima Nova"/>
              </a:rPr>
              <a:t>he solution should focus on: </a:t>
            </a:r>
            <a:endParaRPr b="1">
              <a:solidFill>
                <a:srgbClr val="0A0A0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A0A0A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0A0A0A"/>
                </a:solidFill>
                <a:latin typeface="Proxima Nova"/>
                <a:ea typeface="Proxima Nova"/>
                <a:cs typeface="Proxima Nova"/>
                <a:sym typeface="Proxima Nova"/>
              </a:rPr>
              <a:t>The blockchain smart contract should allow users to prove ownership </a:t>
            </a:r>
            <a:endParaRPr sz="1200">
              <a:solidFill>
                <a:srgbClr val="0A0A0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0A0A0A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 the purchasing history, warranty period, and other item information</a:t>
            </a:r>
            <a:endParaRPr sz="1200">
              <a:solidFill>
                <a:srgbClr val="0A0A0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0A0A0A"/>
                </a:solidFill>
                <a:latin typeface="Proxima Nova"/>
                <a:ea typeface="Proxima Nova"/>
                <a:cs typeface="Proxima Nova"/>
                <a:sym typeface="Proxima Nova"/>
              </a:rPr>
              <a:t>The warranty card should include the item’s serial number and upon purchase be sent to the customer’s smartphone.</a:t>
            </a:r>
            <a:endParaRPr sz="1200">
              <a:solidFill>
                <a:srgbClr val="0A0A0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0A0A0A"/>
                </a:solidFill>
                <a:latin typeface="Proxima Nova"/>
                <a:ea typeface="Proxima Nova"/>
                <a:cs typeface="Proxima Nova"/>
                <a:sym typeface="Proxima Nova"/>
              </a:rPr>
              <a:t>The NFTs should be decaying in nature, in that, after a certain period their use for the redemption of warranty benefits offered by the brand/retailer will expire</a:t>
            </a:r>
            <a:endParaRPr sz="1200">
              <a:solidFill>
                <a:srgbClr val="0A0A0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rgbClr val="0A0A0A"/>
                </a:solidFill>
                <a:latin typeface="Proxima Nova"/>
                <a:ea typeface="Proxima Nova"/>
                <a:cs typeface="Proxima Nova"/>
                <a:sym typeface="Proxima Nova"/>
              </a:rPr>
              <a:t>Bonus - </a:t>
            </a:r>
            <a:r>
              <a:rPr lang="en" sz="1200">
                <a:solidFill>
                  <a:srgbClr val="0A0A0A"/>
                </a:solidFill>
                <a:latin typeface="Proxima Nova"/>
                <a:ea typeface="Proxima Nova"/>
                <a:cs typeface="Proxima Nova"/>
                <a:sym typeface="Proxima Nova"/>
              </a:rPr>
              <a:t>GUI-based tool that doesn’t require knowledge of any Blockchain programming to use by Brands and Retailers.</a:t>
            </a:r>
            <a:endParaRPr sz="1200">
              <a:solidFill>
                <a:srgbClr val="0A0A0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rgbClr val="0A0A0A"/>
                </a:solidFill>
                <a:latin typeface="Proxima Nova"/>
                <a:ea typeface="Proxima Nova"/>
                <a:cs typeface="Proxima Nova"/>
                <a:sym typeface="Proxima Nova"/>
              </a:rPr>
              <a:t>Bonus</a:t>
            </a:r>
            <a:r>
              <a:rPr lang="en" sz="1200">
                <a:solidFill>
                  <a:srgbClr val="0A0A0A"/>
                </a:solidFill>
                <a:latin typeface="Proxima Nova"/>
                <a:ea typeface="Proxima Nova"/>
                <a:cs typeface="Proxima Nova"/>
                <a:sym typeface="Proxima Nova"/>
              </a:rPr>
              <a:t> - Usage of Soulbound NFTs</a:t>
            </a:r>
            <a:endParaRPr sz="1200">
              <a:solidFill>
                <a:srgbClr val="0A0A0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rgbClr val="0A0A0A"/>
                </a:solidFill>
                <a:latin typeface="Proxima Nova"/>
                <a:ea typeface="Proxima Nova"/>
                <a:cs typeface="Proxima Nova"/>
                <a:sym typeface="Proxima Nova"/>
              </a:rPr>
              <a:t>Bonus</a:t>
            </a:r>
            <a:r>
              <a:rPr lang="en" sz="1200">
                <a:solidFill>
                  <a:srgbClr val="0A0A0A"/>
                </a:solidFill>
                <a:latin typeface="Proxima Nova"/>
                <a:ea typeface="Proxima Nova"/>
                <a:cs typeface="Proxima Nova"/>
                <a:sym typeface="Proxima Nova"/>
              </a:rPr>
              <a:t> - Add any engagement/gamification construct to the loyalty program</a:t>
            </a:r>
            <a:endParaRPr sz="1200">
              <a:solidFill>
                <a:srgbClr val="0A0A0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rgbClr val="0A0A0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4815"/>
          <a:stretch/>
        </p:blipFill>
        <p:spPr>
          <a:xfrm>
            <a:off x="0" y="0"/>
            <a:ext cx="91475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Use-cases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75200" y="1338825"/>
            <a:ext cx="8857200" cy="330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Char char="●"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List the use cases that are targeted/ identified.</a:t>
            </a:r>
          </a:p>
          <a:p>
            <a:pPr marL="152400" lvl="7">
              <a:buSzPts val="1200"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	1. 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Secure, Robust Warranty System</a:t>
            </a:r>
          </a:p>
          <a:p>
            <a:pPr marL="152400" lvl="7">
              <a:buSzPts val="1200"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	2.  Reduces/Eliminates the conflicts that may arise from incorrect or changed 		    information.</a:t>
            </a:r>
          </a:p>
          <a:p>
            <a:pPr marL="152400" lvl="7">
              <a:buSzPts val="1200"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3.  The actual owner can prove his ownership and the manufacturer/retailer cannot 	    deny him/her service based on his warranty details.</a:t>
            </a:r>
          </a:p>
          <a:p>
            <a:pPr marL="152400" lvl="7">
              <a:buSzPts val="1200"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	4.  The manufacturer/retailer can also identify fraudelent people posing as 		    customers.</a:t>
            </a:r>
          </a:p>
          <a:p>
            <a:pPr marL="152400" lvl="7">
              <a:buSzPts val="1200"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5.  Theft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of products can be minimised as the true owner has to act in case of any   	    issues.</a:t>
            </a: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Char char="●"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Prioritize the use cases in order of impact (P0, P1, P2 etc)</a:t>
            </a:r>
          </a:p>
          <a:p>
            <a:pPr marL="152400" lvl="2">
              <a:buSzPts val="1200"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	Priority (in decreasing order) -&gt; P2, P3, P4, P5, P1</a:t>
            </a: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7"/>
          <p:cNvPicPr preferRelativeResize="0"/>
          <p:nvPr/>
        </p:nvPicPr>
        <p:blipFill rotWithShape="1">
          <a:blip r:embed="rId3">
            <a:alphaModFix/>
          </a:blip>
          <a:srcRect b="4815"/>
          <a:stretch/>
        </p:blipFill>
        <p:spPr>
          <a:xfrm>
            <a:off x="0" y="0"/>
            <a:ext cx="91475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Solution statement/ Proposed approach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75200" y="1338825"/>
            <a:ext cx="85470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Each of the desired outcomes/expectations can be broken down into smaller problems </a:t>
            </a:r>
          </a:p>
          <a:p>
            <a:pPr lvl="4">
              <a:buSzPts val="1200"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	1. P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roving ownership</a:t>
            </a:r>
          </a:p>
          <a:p>
            <a:pPr lvl="4">
              <a:buSzPts val="1200"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	2. P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urchasing history details</a:t>
            </a:r>
          </a:p>
          <a:p>
            <a:pPr lvl="4">
              <a:buSzPts val="1200"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	3. W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arranty period</a:t>
            </a:r>
          </a:p>
          <a:p>
            <a:pPr lvl="4">
              <a:buSzPts val="1200"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	4. R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esale and transfer of ownership.</a:t>
            </a:r>
          </a:p>
          <a:p>
            <a:pPr lvl="4">
              <a:buSzPts val="1200"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Each of this subproblems can be solved in a separate function in a Solidity Smart Contract which can be deployed on the blockchain.</a:t>
            </a: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8"/>
          <p:cNvPicPr preferRelativeResize="0"/>
          <p:nvPr/>
        </p:nvPicPr>
        <p:blipFill rotWithShape="1">
          <a:blip r:embed="rId3">
            <a:alphaModFix/>
          </a:blip>
          <a:srcRect b="4815"/>
          <a:stretch/>
        </p:blipFill>
        <p:spPr>
          <a:xfrm>
            <a:off x="0" y="0"/>
            <a:ext cx="91475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8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Limitations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75200" y="1072225"/>
            <a:ext cx="8547000" cy="3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The employees of the retailer need to be digitally trained to work on the application.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The customers</a:t>
            </a: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also need to know how to use the internet, how to find their warranty information, etc.</a:t>
            </a: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4579"/>
          <a:stretch/>
        </p:blipFill>
        <p:spPr>
          <a:xfrm>
            <a:off x="0" y="0"/>
            <a:ext cx="91475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Future Scope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5200" y="1072225"/>
            <a:ext cx="8547000" cy="3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endParaRPr lang="en-US"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endParaRPr lang="en-US"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endParaRPr lang="en-US"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endParaRPr lang="en-US"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endParaRPr lang="en-US"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This project can be extended to mobile apps, so that they can be accessed more easily.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If it can work without use of internet, then it might be more helpful to people living in extreme remote areas of the world.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g13ccdb91aef_0_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13ccdb91aef_0_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6326" y="677250"/>
            <a:ext cx="2878949" cy="15194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3ccdb91aef_0_53"/>
          <p:cNvSpPr txBox="1"/>
          <p:nvPr/>
        </p:nvSpPr>
        <p:spPr>
          <a:xfrm>
            <a:off x="2270850" y="2484275"/>
            <a:ext cx="5465400" cy="84994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 u="sng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3ccdb91aef_0_53"/>
          <p:cNvSpPr txBox="1"/>
          <p:nvPr/>
        </p:nvSpPr>
        <p:spPr>
          <a:xfrm>
            <a:off x="1336425" y="3961900"/>
            <a:ext cx="50961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Name: </a:t>
            </a:r>
            <a:r>
              <a:rPr lang="en-IN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Coding Gladiators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Institute Name: 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Dr. Vishwanath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Karad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MIT World Peace University (MIT-WPU), Pune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74723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Microsoft Office PowerPoint</Application>
  <PresentationFormat>On-screen Show (16:9)</PresentationFormat>
  <Paragraphs>104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Proxima Nova</vt:lpstr>
      <vt:lpstr>Roboto Mono</vt:lpstr>
      <vt:lpstr>Arial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Saket Sabane</cp:lastModifiedBy>
  <cp:revision>1</cp:revision>
  <dcterms:modified xsi:type="dcterms:W3CDTF">2022-07-31T19:20:50Z</dcterms:modified>
</cp:coreProperties>
</file>