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78" r:id="rId7"/>
    <p:sldId id="258" r:id="rId8"/>
    <p:sldId id="290" r:id="rId9"/>
    <p:sldId id="281" r:id="rId10"/>
    <p:sldId id="282" r:id="rId11"/>
    <p:sldId id="283" r:id="rId12"/>
    <p:sldId id="287" r:id="rId13"/>
    <p:sldId id="293" r:id="rId14"/>
    <p:sldId id="294" r:id="rId15"/>
    <p:sldId id="296" r:id="rId16"/>
    <p:sldId id="295" r:id="rId17"/>
    <p:sldId id="297" r:id="rId18"/>
    <p:sldId id="284" r:id="rId19"/>
    <p:sldId id="286" r:id="rId20"/>
    <p:sldId id="285" r:id="rId21"/>
    <p:sldId id="292" r:id="rId22"/>
    <p:sldId id="291" r:id="rId23"/>
    <p:sldId id="275" r:id="rId24"/>
    <p:sldId id="276" r:id="rId25"/>
    <p:sldId id="288" r:id="rId2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02.09.2022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02.09.2022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752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843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116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52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382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339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501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042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42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2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729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272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461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83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79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10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2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8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14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61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2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595024"/>
          </a:xfrm>
        </p:spPr>
        <p:txBody>
          <a:bodyPr rtlCol="0"/>
          <a:lstStyle/>
          <a:p>
            <a:pPr rtl="0"/>
            <a:r>
              <a:rPr lang="de-DE" sz="3200" dirty="0"/>
              <a:t>Projekt</a:t>
            </a:r>
            <a:br>
              <a:rPr lang="de-DE" sz="3200" dirty="0"/>
            </a:br>
            <a:r>
              <a:rPr lang="de-DE" sz="3200" dirty="0"/>
              <a:t>Zoo </a:t>
            </a:r>
            <a:r>
              <a:rPr lang="de-DE" sz="3200" dirty="0" err="1"/>
              <a:t>pirmasens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6133381"/>
            <a:ext cx="4941770" cy="284671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de-DE" dirty="0"/>
              <a:t>Larisa </a:t>
            </a:r>
            <a:r>
              <a:rPr lang="de-DE" dirty="0" err="1"/>
              <a:t>Bendel</a:t>
            </a:r>
            <a:r>
              <a:rPr lang="de-DE" dirty="0"/>
              <a:t>, Saban Mutlu, Anna Noack, Eric </a:t>
            </a:r>
            <a:r>
              <a:rPr lang="de-DE" dirty="0" err="1"/>
              <a:t>Wadjounnie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Data Quality</a:t>
            </a:r>
            <a:br>
              <a:rPr lang="de-DE" sz="2800" dirty="0"/>
            </a:br>
            <a:br>
              <a:rPr lang="de-DE" sz="2800" dirty="0"/>
            </a:b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999073"/>
            <a:ext cx="6096427" cy="4578190"/>
          </a:xfrm>
        </p:spPr>
        <p:txBody>
          <a:bodyPr rtlCol="0">
            <a:normAutofit/>
          </a:bodyPr>
          <a:lstStyle/>
          <a:p>
            <a:pPr rtl="0">
              <a:spcBef>
                <a:spcPts val="0"/>
              </a:spcBef>
            </a:pPr>
            <a:r>
              <a:rPr lang="de-DE" sz="2000" dirty="0"/>
              <a:t>Wichtigsten Kriterien:</a:t>
            </a:r>
          </a:p>
          <a:p>
            <a:pPr rtl="0">
              <a:spcBef>
                <a:spcPts val="0"/>
              </a:spcBef>
            </a:pPr>
            <a:endParaRPr lang="de-DE" sz="2000" dirty="0"/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Vollständigkeit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Eindeutigkeit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Korrektheit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Aktualität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Genauigkeit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Konsistenz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Redundanzfreiheit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Relevanz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Einheitlichkeit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Zuverlässigkeit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Verständlichkeit</a:t>
            </a:r>
          </a:p>
          <a:p>
            <a:pPr rtl="0"/>
            <a:endParaRPr lang="de-DE" sz="1800" dirty="0"/>
          </a:p>
          <a:p>
            <a:pPr rtl="0"/>
            <a:endParaRPr lang="de-DE" sz="1800" dirty="0"/>
          </a:p>
          <a:p>
            <a:pPr rtl="0"/>
            <a:endParaRPr lang="de-DE" sz="1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76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Data Quality</a:t>
            </a:r>
            <a:br>
              <a:rPr lang="de-DE" dirty="0"/>
            </a:br>
            <a:r>
              <a:rPr lang="de-DE" sz="2800" dirty="0"/>
              <a:t>Mögliche </a:t>
            </a:r>
            <a:r>
              <a:rPr lang="de-DE" sz="2800" dirty="0" err="1"/>
              <a:t>fehlerquellen</a:t>
            </a:r>
            <a:br>
              <a:rPr lang="de-DE" sz="2800" dirty="0"/>
            </a:br>
            <a:br>
              <a:rPr lang="de-DE" sz="2800" dirty="0"/>
            </a:b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2406315"/>
            <a:ext cx="6096427" cy="4170947"/>
          </a:xfrm>
        </p:spPr>
        <p:txBody>
          <a:bodyPr rtlCol="0">
            <a:normAutofit/>
          </a:bodyPr>
          <a:lstStyle/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Fehlende Daten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Falsche Daten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Formatfehler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Unplausible Daten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Duplikate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2000" dirty="0"/>
              <a:t>Eingabefehler</a:t>
            </a:r>
          </a:p>
          <a:p>
            <a:pPr rtl="0"/>
            <a:endParaRPr lang="de-DE" sz="1800" dirty="0"/>
          </a:p>
          <a:p>
            <a:pPr rtl="0"/>
            <a:endParaRPr lang="de-DE" sz="1800" dirty="0"/>
          </a:p>
          <a:p>
            <a:pPr rtl="0"/>
            <a:endParaRPr lang="de-DE" sz="1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72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863" y="1152771"/>
            <a:ext cx="5689277" cy="846301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Data Quality</a:t>
            </a:r>
            <a:br>
              <a:rPr lang="de-DE" dirty="0"/>
            </a:br>
            <a:r>
              <a:rPr lang="de-DE" sz="2800" dirty="0"/>
              <a:t>Datensätze erfassen</a:t>
            </a:r>
            <a:br>
              <a:rPr lang="de-DE" sz="2800" dirty="0"/>
            </a:br>
            <a:br>
              <a:rPr lang="de-DE" sz="2800" dirty="0"/>
            </a:b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62863" y="2406315"/>
            <a:ext cx="6353733" cy="4170947"/>
          </a:xfrm>
        </p:spPr>
        <p:txBody>
          <a:bodyPr rtlCol="0">
            <a:normAutofit/>
          </a:bodyPr>
          <a:lstStyle/>
          <a:p>
            <a:pPr rtl="0">
              <a:spcBef>
                <a:spcPts val="0"/>
              </a:spcBef>
            </a:pPr>
            <a:r>
              <a:rPr lang="de-DE" sz="1800" dirty="0"/>
              <a:t>Allgemein</a:t>
            </a:r>
          </a:p>
          <a:p>
            <a:pPr rtl="0">
              <a:spcBef>
                <a:spcPts val="0"/>
              </a:spcBef>
            </a:pPr>
            <a:endParaRPr lang="de-DE" sz="1800" dirty="0"/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1800" dirty="0"/>
              <a:t>Textfelder müssen in Groß-Kleinschreibung erfolgen</a:t>
            </a:r>
          </a:p>
          <a:p>
            <a:pPr rtl="0">
              <a:spcBef>
                <a:spcPts val="0"/>
              </a:spcBef>
            </a:pPr>
            <a:endParaRPr lang="de-DE" sz="1800" dirty="0"/>
          </a:p>
          <a:p>
            <a:pPr rtl="0">
              <a:spcBef>
                <a:spcPts val="0"/>
              </a:spcBef>
            </a:pPr>
            <a:r>
              <a:rPr lang="de-DE" sz="1800" dirty="0"/>
              <a:t>Zusammenfassend</a:t>
            </a:r>
          </a:p>
          <a:p>
            <a:pPr rtl="0">
              <a:spcBef>
                <a:spcPts val="0"/>
              </a:spcBef>
            </a:pPr>
            <a:endParaRPr lang="de-DE" sz="1800" dirty="0"/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1800" dirty="0"/>
              <a:t>Straßennamen und Hausnummern,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1800" dirty="0"/>
              <a:t>Telefonnummern,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1800" dirty="0" err="1"/>
              <a:t>Emailladressen</a:t>
            </a:r>
            <a:r>
              <a:rPr lang="de-DE" sz="1800" dirty="0"/>
              <a:t>,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1800" dirty="0"/>
              <a:t>Datumsangaben, </a:t>
            </a:r>
          </a:p>
          <a:p>
            <a:pPr marL="285750" indent="-285750" rtl="0">
              <a:spcBef>
                <a:spcPts val="0"/>
              </a:spcBef>
              <a:buFontTx/>
              <a:buChar char="-"/>
            </a:pPr>
            <a:r>
              <a:rPr lang="de-DE" sz="1800" dirty="0" err="1"/>
              <a:t>uvm</a:t>
            </a:r>
            <a:endParaRPr lang="de-DE" sz="1800" dirty="0"/>
          </a:p>
          <a:p>
            <a:pPr rtl="0">
              <a:spcBef>
                <a:spcPts val="0"/>
              </a:spcBef>
            </a:pPr>
            <a:endParaRPr lang="de-DE" sz="1800" dirty="0"/>
          </a:p>
          <a:p>
            <a:pPr rtl="0">
              <a:spcBef>
                <a:spcPts val="0"/>
              </a:spcBef>
            </a:pPr>
            <a:r>
              <a:rPr lang="de-DE" sz="1800" dirty="0"/>
              <a:t>muss/sollte eine einheitliche Vorgabe beachtet werden, um die Datenqualität zu steigern und zu gewährleisten. </a:t>
            </a:r>
          </a:p>
          <a:p>
            <a:pPr marL="285750" indent="-285750" rtl="0">
              <a:buFontTx/>
              <a:buChar char="-"/>
            </a:pPr>
            <a:endParaRPr lang="de-DE" sz="1800" dirty="0"/>
          </a:p>
          <a:p>
            <a:pPr rtl="0"/>
            <a:endParaRPr lang="de-DE" sz="1800" dirty="0"/>
          </a:p>
          <a:p>
            <a:pPr rtl="0"/>
            <a:endParaRPr lang="de-DE" sz="1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34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863" y="1152771"/>
            <a:ext cx="5689277" cy="846301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Data Quality</a:t>
            </a:r>
            <a:br>
              <a:rPr lang="de-DE" dirty="0"/>
            </a:br>
            <a:r>
              <a:rPr lang="de-DE" sz="2800" dirty="0"/>
              <a:t>Tipps</a:t>
            </a:r>
            <a:br>
              <a:rPr lang="de-DE" sz="2800" dirty="0"/>
            </a:br>
            <a:br>
              <a:rPr lang="de-DE" sz="2800" dirty="0"/>
            </a:b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62863" y="2406315"/>
            <a:ext cx="6353733" cy="4170947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de-DE" sz="1800" dirty="0"/>
              <a:t>Mitarbeiter für das Thema Datenqualität sensibilisieren</a:t>
            </a:r>
          </a:p>
          <a:p>
            <a:pPr marL="342900" indent="-342900" rtl="0">
              <a:buAutoNum type="arabicPeriod"/>
            </a:pPr>
            <a:r>
              <a:rPr lang="de-DE" sz="1800" dirty="0"/>
              <a:t>Definition von Regeln für Relevanz und Korrektheit</a:t>
            </a:r>
          </a:p>
          <a:p>
            <a:pPr marL="342900" indent="-342900" rtl="0">
              <a:buAutoNum type="arabicPeriod"/>
            </a:pPr>
            <a:r>
              <a:rPr lang="de-DE" sz="1800" dirty="0"/>
              <a:t>Datenbereinigung regelmäßig wiederholen</a:t>
            </a:r>
          </a:p>
          <a:p>
            <a:pPr marL="342900" indent="-342900" rtl="0">
              <a:buAutoNum type="arabicPeriod"/>
            </a:pPr>
            <a:r>
              <a:rPr lang="de-DE" sz="1800" dirty="0"/>
              <a:t>Eindeutige Kompetenzzuweisungen</a:t>
            </a:r>
          </a:p>
          <a:p>
            <a:pPr marL="342900" indent="-342900" rtl="0">
              <a:buAutoNum type="arabicPeriod"/>
            </a:pPr>
            <a:r>
              <a:rPr lang="de-DE" sz="1800" dirty="0"/>
              <a:t>Qualitätssicherung</a:t>
            </a:r>
          </a:p>
          <a:p>
            <a:pPr marL="342900" indent="-342900" rtl="0">
              <a:buAutoNum type="arabicPeriod"/>
            </a:pPr>
            <a:r>
              <a:rPr lang="de-DE" sz="1800" dirty="0"/>
              <a:t>Verbindliche und eindeutige Vorgaben für die Datenpflege</a:t>
            </a:r>
          </a:p>
          <a:p>
            <a:pPr marL="342900" indent="-342900" rtl="0">
              <a:buAutoNum type="arabicPeriod"/>
            </a:pPr>
            <a:r>
              <a:rPr lang="de-DE" sz="1800" b="0" i="0" u="none" strike="noStrike" baseline="0" dirty="0">
                <a:solidFill>
                  <a:srgbClr val="000000"/>
                </a:solidFill>
              </a:rPr>
              <a:t>Regelmäßige Mitarbeiterschulungen </a:t>
            </a:r>
            <a:endParaRPr lang="de-DE" sz="1800" dirty="0"/>
          </a:p>
          <a:p>
            <a:pPr rtl="0"/>
            <a:endParaRPr lang="de-DE" sz="1800" dirty="0"/>
          </a:p>
          <a:p>
            <a:pPr rtl="0"/>
            <a:endParaRPr lang="de-DE" sz="1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8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863" y="1152771"/>
            <a:ext cx="5689277" cy="846301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Data Quality</a:t>
            </a:r>
            <a:br>
              <a:rPr lang="de-DE" dirty="0"/>
            </a:br>
            <a:r>
              <a:rPr lang="de-DE" sz="2800" dirty="0"/>
              <a:t>Referenztabellen</a:t>
            </a:r>
            <a:br>
              <a:rPr lang="de-DE" sz="2800" dirty="0"/>
            </a:br>
            <a:br>
              <a:rPr lang="de-DE" sz="2800" dirty="0"/>
            </a:b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62863" y="2406315"/>
            <a:ext cx="6353733" cy="4170947"/>
          </a:xfrm>
        </p:spPr>
        <p:txBody>
          <a:bodyPr rtlCol="0">
            <a:normAutofit/>
          </a:bodyPr>
          <a:lstStyle/>
          <a:p>
            <a:pPr rtl="0"/>
            <a:endParaRPr lang="de-DE" sz="1800" dirty="0"/>
          </a:p>
          <a:p>
            <a:pPr marL="285750" indent="-285750" rtl="0">
              <a:buFontTx/>
              <a:buChar char="-"/>
            </a:pPr>
            <a:r>
              <a:rPr lang="de-DE" sz="1800" dirty="0"/>
              <a:t>Die Inhalte der Referenztabellen werden als Dropdown-Listenfeld im System angezeigt. </a:t>
            </a:r>
          </a:p>
          <a:p>
            <a:pPr marL="285750" indent="-285750" rtl="0">
              <a:buFontTx/>
              <a:buChar char="-"/>
            </a:pPr>
            <a:r>
              <a:rPr lang="de-DE" sz="1800" dirty="0"/>
              <a:t>Somit wird die Datenqualität dieser Felder in der Schreibweise sichergestellt.</a:t>
            </a:r>
          </a:p>
          <a:p>
            <a:pPr marL="285750" indent="-285750" rtl="0">
              <a:buFontTx/>
              <a:buChar char="-"/>
            </a:pPr>
            <a:endParaRPr lang="de-DE" sz="1800" dirty="0"/>
          </a:p>
          <a:p>
            <a:pPr marL="971550" lvl="1" indent="-285750">
              <a:buFontTx/>
              <a:buChar char="-"/>
            </a:pPr>
            <a:r>
              <a:rPr lang="de-DE" sz="1800" dirty="0"/>
              <a:t>z. B. Anrede (Frau/Mann)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94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Operative Datenbank</a:t>
            </a:r>
            <a:br>
              <a:rPr lang="de-DE" dirty="0"/>
            </a:br>
            <a:r>
              <a:rPr lang="de-DE" dirty="0"/>
              <a:t>SQLite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855343"/>
            <a:ext cx="5431971" cy="3191773"/>
          </a:xfrm>
        </p:spPr>
        <p:txBody>
          <a:bodyPr rtlCol="0">
            <a:normAutofit/>
          </a:bodyPr>
          <a:lstStyle/>
          <a:p>
            <a:pPr rtl="0"/>
            <a:r>
              <a:rPr lang="de-DE" sz="1800" dirty="0"/>
              <a:t>SQLite ist eine Programmbibliothek, die ein relationales Datenbanksystem enthält.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94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Dokumentation </a:t>
            </a:r>
            <a:br>
              <a:rPr lang="de-DE" dirty="0"/>
            </a:br>
            <a:r>
              <a:rPr lang="de-DE" dirty="0"/>
              <a:t>Data </a:t>
            </a:r>
            <a:r>
              <a:rPr lang="de-DE" dirty="0" err="1"/>
              <a:t>dictionary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656936"/>
            <a:ext cx="5431971" cy="3390180"/>
          </a:xfrm>
        </p:spPr>
        <p:txBody>
          <a:bodyPr rtlCol="0">
            <a:normAutofit/>
          </a:bodyPr>
          <a:lstStyle/>
          <a:p>
            <a:pPr rtl="0"/>
            <a:r>
              <a:rPr lang="de-DE" sz="1800" dirty="0"/>
              <a:t>- Datenverzeichnis</a:t>
            </a:r>
          </a:p>
          <a:p>
            <a:pPr rtl="0"/>
            <a:r>
              <a:rPr lang="de-DE" sz="1800" dirty="0"/>
              <a:t>- Enthält Informationen über die in der Datenbank befindlichen Inhalte der Zeilen und Spalten</a:t>
            </a:r>
          </a:p>
          <a:p>
            <a:pPr rtl="0"/>
            <a:r>
              <a:rPr lang="de-DE" sz="1800" dirty="0"/>
              <a:t>- Zeigt Zusammenhang zu anderen Daten und Datentypen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21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Datawarehouse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467155"/>
            <a:ext cx="5431971" cy="3579961"/>
          </a:xfrm>
        </p:spPr>
        <p:txBody>
          <a:bodyPr rtlCol="0">
            <a:normAutofit/>
          </a:bodyPr>
          <a:lstStyle/>
          <a:p>
            <a:pPr marL="285750" indent="-285750" rtl="0">
              <a:buFontTx/>
              <a:buChar char="-"/>
            </a:pPr>
            <a:r>
              <a:rPr lang="de-DE" sz="1800" dirty="0"/>
              <a:t>Grundlage zur Erstellung eines Datenbankmodells im Bereich Business </a:t>
            </a:r>
            <a:r>
              <a:rPr lang="de-DE" sz="1800" dirty="0" err="1"/>
              <a:t>Intelligence</a:t>
            </a:r>
            <a:r>
              <a:rPr lang="de-DE" sz="1800" dirty="0"/>
              <a:t> </a:t>
            </a:r>
          </a:p>
          <a:p>
            <a:pPr marL="285750" indent="-285750" rtl="0">
              <a:buFontTx/>
              <a:buChar char="-"/>
            </a:pPr>
            <a:r>
              <a:rPr lang="de-DE" sz="1800" dirty="0"/>
              <a:t>Enthält Daten aus der operativen Datenbank</a:t>
            </a:r>
          </a:p>
          <a:p>
            <a:pPr rtl="0"/>
            <a:endParaRPr lang="de-DE" sz="1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1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Datawarehouse </a:t>
            </a:r>
            <a:br>
              <a:rPr lang="de-DE" dirty="0"/>
            </a:br>
            <a:r>
              <a:rPr lang="de-DE" dirty="0"/>
              <a:t>DATA VAULT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438400"/>
            <a:ext cx="5431971" cy="4074695"/>
          </a:xfrm>
        </p:spPr>
        <p:txBody>
          <a:bodyPr rtlCol="0">
            <a:normAutofit/>
          </a:bodyPr>
          <a:lstStyle/>
          <a:p>
            <a:pPr marL="285750" indent="-285750" rtl="0">
              <a:buFontTx/>
              <a:buChar char="-"/>
            </a:pPr>
            <a:r>
              <a:rPr lang="de-DE" sz="1800" dirty="0"/>
              <a:t>Data </a:t>
            </a:r>
            <a:r>
              <a:rPr lang="de-DE" sz="1800" dirty="0" err="1"/>
              <a:t>Vault</a:t>
            </a:r>
            <a:r>
              <a:rPr lang="de-DE" sz="1800" dirty="0"/>
              <a:t> Modellierung ist skalierbar, flexibel sowie in sich konsistent, </a:t>
            </a:r>
          </a:p>
          <a:p>
            <a:pPr marL="285750" indent="-285750" rtl="0">
              <a:buFontTx/>
              <a:buChar char="-"/>
            </a:pPr>
            <a:r>
              <a:rPr lang="de-DE" sz="1800" dirty="0"/>
              <a:t>Ist an die Bedürfnisse Ihres Zoos anpassbar. </a:t>
            </a:r>
          </a:p>
          <a:p>
            <a:pPr marL="285750" indent="-285750" rtl="0">
              <a:buFontTx/>
              <a:buChar char="-"/>
            </a:pPr>
            <a:r>
              <a:rPr lang="de-DE" sz="1800" dirty="0"/>
              <a:t>bietet eine optimale Unterstützung für agile Vorgehensmodelle.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4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Data Quality</a:t>
            </a:r>
            <a:br>
              <a:rPr lang="de-DE" dirty="0"/>
            </a:br>
            <a:r>
              <a:rPr lang="de-DE" sz="2800" dirty="0"/>
              <a:t>Datawarehouse</a:t>
            </a:r>
            <a:br>
              <a:rPr lang="de-DE" sz="2800" dirty="0"/>
            </a:b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415396"/>
            <a:ext cx="5784217" cy="3631720"/>
          </a:xfrm>
        </p:spPr>
        <p:txBody>
          <a:bodyPr rtlCol="0">
            <a:normAutofit/>
          </a:bodyPr>
          <a:lstStyle/>
          <a:p>
            <a:pPr rtl="0"/>
            <a:endParaRPr lang="de-DE" sz="1800" dirty="0"/>
          </a:p>
          <a:p>
            <a:pPr rtl="0"/>
            <a:r>
              <a:rPr lang="de-DE" sz="1800" dirty="0"/>
              <a:t>Welche Probleme könnten auftauchen?</a:t>
            </a:r>
          </a:p>
          <a:p>
            <a:pPr rtl="0"/>
            <a:endParaRPr lang="de-DE" sz="1800" dirty="0"/>
          </a:p>
          <a:p>
            <a:pPr rtl="0"/>
            <a:r>
              <a:rPr lang="de-DE" sz="1800" dirty="0"/>
              <a:t>▪ Versehentliche Redundanz</a:t>
            </a:r>
          </a:p>
          <a:p>
            <a:pPr rtl="0"/>
            <a:r>
              <a:rPr lang="de-DE" sz="1800" dirty="0"/>
              <a:t>▪ Unordentliches Lagerlayout</a:t>
            </a:r>
          </a:p>
          <a:p>
            <a:pPr rtl="0"/>
            <a:r>
              <a:rPr lang="de-DE" sz="1800" dirty="0"/>
              <a:t>▪ Schlechtes Bestandsmanagement</a:t>
            </a:r>
          </a:p>
          <a:p>
            <a:pPr rtl="0"/>
            <a:r>
              <a:rPr lang="de-DE" sz="1800" dirty="0"/>
              <a:t>▪ Schlechte Vorbereitung auf saisonale Anforderungen</a:t>
            </a:r>
          </a:p>
          <a:p>
            <a:pPr rtl="0"/>
            <a:r>
              <a:rPr lang="de-DE" sz="1800" dirty="0"/>
              <a:t>▪ Unbefriedigendes Auftragsmanagement</a:t>
            </a:r>
          </a:p>
          <a:p>
            <a:pPr rtl="0"/>
            <a:endParaRPr lang="de-DE" sz="1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6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de-DE"/>
              <a:t>ÜBER UNS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Wir sind in der Abteilung externes IT-Consulting als Data Engineers beim Mischkonzern „Schmitt AG“ angestellt.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519470"/>
          </a:xfrm>
        </p:spPr>
        <p:txBody>
          <a:bodyPr rtlCol="0"/>
          <a:lstStyle/>
          <a:p>
            <a:pPr rtl="0"/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243533"/>
            <a:ext cx="5815102" cy="2180114"/>
          </a:xfr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400" dirty="0"/>
              <a:t>Es wurde eine Datenbank für die operative Abwicklung des Tagesgeschäfts geschaffen.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Das mitgelieferte Datenverzeichnis enthält Informationen über die in der Datenbank befindlichen Inhalte der Tabellen und Spalten.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 das Data Quality Konzept </a:t>
            </a:r>
            <a:r>
              <a:rPr lang="de-DE" dirty="0"/>
              <a:t>ist die </a:t>
            </a:r>
            <a:r>
              <a:rPr lang="de-DE" sz="1400" dirty="0"/>
              <a:t>Vorgehensweise bei der Datenerfassung sichergestellt.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400" dirty="0"/>
              <a:t>Alle Mitarbeiter können, nach Erfassung der Daten, auf einen konsistenten, validen und aktuellen Datenbestand zugreifen.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Dadurch können Daten in digitaler Form tagesaktuell gespeichert und verwaltet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wurde ein Datenbankmodell für den Bereich Business </a:t>
            </a:r>
            <a:r>
              <a:rPr lang="de-DE" dirty="0" err="1"/>
              <a:t>Intelligence</a:t>
            </a:r>
            <a:r>
              <a:rPr lang="de-DE" dirty="0"/>
              <a:t> geschaffen.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endParaRPr lang="de-DE" sz="1400" dirty="0"/>
          </a:p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075208" cy="1524735"/>
          </a:xfrm>
        </p:spPr>
        <p:txBody>
          <a:bodyPr rtlCol="0"/>
          <a:lstStyle/>
          <a:p>
            <a:pPr rtl="0"/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Larisa </a:t>
            </a:r>
            <a:r>
              <a:rPr lang="de-DE" dirty="0" err="1"/>
              <a:t>Bendel</a:t>
            </a:r>
            <a:endParaRPr lang="de-DE" dirty="0"/>
          </a:p>
          <a:p>
            <a:r>
              <a:rPr lang="de-DE" dirty="0"/>
              <a:t>Saban Mutlu</a:t>
            </a:r>
          </a:p>
          <a:p>
            <a:pPr rtl="0"/>
            <a:r>
              <a:rPr lang="de-DE" dirty="0"/>
              <a:t>Anna Noack</a:t>
            </a:r>
          </a:p>
          <a:p>
            <a:pPr rtl="0"/>
            <a:r>
              <a:rPr lang="de-DE" dirty="0"/>
              <a:t>Eric </a:t>
            </a:r>
            <a:r>
              <a:rPr lang="de-DE" dirty="0" err="1"/>
              <a:t>Wadjounnie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de-DE" dirty="0"/>
              <a:t>Fragen?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01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de-DE" dirty="0"/>
              <a:t>Agenda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148217"/>
            <a:ext cx="5433204" cy="508720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noProof="1"/>
              <a:t>Projektüberblick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576618"/>
            <a:ext cx="5431971" cy="508720"/>
          </a:xfrm>
        </p:spPr>
        <p:txBody>
          <a:bodyPr rtlCol="0">
            <a:noAutofit/>
          </a:bodyPr>
          <a:lstStyle/>
          <a:p>
            <a:pPr rtl="0"/>
            <a:r>
              <a:rPr lang="de-DE" noProof="1"/>
              <a:t>Ausgangssituation</a:t>
            </a:r>
          </a:p>
          <a:p>
            <a:pPr rtl="0"/>
            <a:r>
              <a:rPr lang="de-DE" noProof="1"/>
              <a:t>Zielsetzung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425717"/>
            <a:ext cx="5433204" cy="508719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noProof="1"/>
              <a:t>Projekt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188006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de-DE" sz="1400" dirty="0"/>
              <a:t>Entity-</a:t>
            </a:r>
            <a:r>
              <a:rPr lang="de-DE" sz="1400" dirty="0" err="1"/>
              <a:t>Relationship</a:t>
            </a:r>
            <a:r>
              <a:rPr lang="de-DE" sz="1400" dirty="0"/>
              <a:t>-Modell </a:t>
            </a:r>
          </a:p>
          <a:p>
            <a:pPr rtl="0"/>
            <a:r>
              <a:rPr lang="de-DE" noProof="1"/>
              <a:t>Data Quality - Datenbank</a:t>
            </a:r>
          </a:p>
          <a:p>
            <a:pPr rtl="0"/>
            <a:r>
              <a:rPr lang="de-DE" noProof="1"/>
              <a:t>Operative Datenbank </a:t>
            </a:r>
          </a:p>
          <a:p>
            <a:pPr rtl="0"/>
            <a:r>
              <a:rPr lang="de-DE" noProof="1"/>
              <a:t>Data Dictionary</a:t>
            </a:r>
          </a:p>
          <a:p>
            <a:pPr rtl="0"/>
            <a:r>
              <a:rPr lang="de-DE" noProof="1"/>
              <a:t>Datawarehouse Datenmodell </a:t>
            </a:r>
          </a:p>
          <a:p>
            <a:r>
              <a:rPr lang="de-DE" noProof="1"/>
              <a:t>Data Quality – Datawarehouse</a:t>
            </a:r>
          </a:p>
          <a:p>
            <a:pPr rtl="0"/>
            <a:endParaRPr lang="de-DE" noProof="1"/>
          </a:p>
          <a:p>
            <a:pPr rtl="0"/>
            <a:endParaRPr lang="de-DE" noProof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3</a:t>
            </a:fld>
            <a:endParaRPr lang="de-DE" dirty="0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02003A8B-C859-AF2B-F521-B9A0FEE758A5}"/>
              </a:ext>
            </a:extLst>
          </p:cNvPr>
          <p:cNvSpPr txBox="1">
            <a:spLocks/>
          </p:cNvSpPr>
          <p:nvPr/>
        </p:nvSpPr>
        <p:spPr>
          <a:xfrm>
            <a:off x="5920169" y="5874589"/>
            <a:ext cx="5587689" cy="569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noProof="1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736" y="2571235"/>
            <a:ext cx="4796287" cy="1715531"/>
          </a:xfrm>
        </p:spPr>
        <p:txBody>
          <a:bodyPr rtlCol="0"/>
          <a:lstStyle/>
          <a:p>
            <a:pPr rtl="0"/>
            <a:r>
              <a:rPr lang="de-DE" dirty="0" err="1"/>
              <a:t>ProjektÜberblick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de-DE" dirty="0"/>
              <a:t>Ausgangssituation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de-DE" dirty="0"/>
              <a:t>Zoo </a:t>
            </a:r>
            <a:r>
              <a:rPr lang="de-DE" dirty="0" err="1"/>
              <a:t>pirmasens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971800"/>
            <a:ext cx="5431971" cy="3009900"/>
          </a:xfrm>
        </p:spPr>
        <p:txBody>
          <a:bodyPr rtlCol="0">
            <a:normAutofit/>
          </a:bodyPr>
          <a:lstStyle/>
          <a:p>
            <a:pPr rtl="0"/>
            <a:r>
              <a:rPr lang="de-DE" sz="1800" dirty="0"/>
              <a:t>Die Dokumentation von Daten läuft analog.</a:t>
            </a:r>
          </a:p>
          <a:p>
            <a:pPr rtl="0"/>
            <a:endParaRPr lang="de-DE" sz="1800" dirty="0"/>
          </a:p>
          <a:p>
            <a:pPr rtl="0"/>
            <a:r>
              <a:rPr lang="de-DE" sz="1800" dirty="0"/>
              <a:t>Es gibt analoge Daten von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 dirty="0"/>
              <a:t>70 Mitarbeiter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 dirty="0"/>
              <a:t>600 Tieren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 dirty="0"/>
              <a:t>50 externe Tierärzte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 dirty="0"/>
              <a:t>120 Lieferanten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50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de-DE" dirty="0"/>
              <a:t>Zoo </a:t>
            </a:r>
            <a:r>
              <a:rPr lang="de-DE" dirty="0" err="1"/>
              <a:t>pirmasens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3429000"/>
            <a:ext cx="5431971" cy="2618116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 dirty="0"/>
              <a:t>Daten sollen in digitaler Form in einem System tagesaktuell gespeichert und verwaltet werden.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 dirty="0"/>
              <a:t>Es soll eine Konzeption einer Datenbank für die operative Abwicklung des Tagesgeschäfts geben.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 dirty="0"/>
              <a:t>Alle Mitarbeiter sollen auf einen konsistenten, validen und aktuellen Datenbestand zugreifen.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59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71235"/>
            <a:ext cx="5767137" cy="1715531"/>
          </a:xfrm>
        </p:spPr>
        <p:txBody>
          <a:bodyPr rtlCol="0"/>
          <a:lstStyle/>
          <a:p>
            <a:pPr rtl="0"/>
            <a:r>
              <a:rPr lang="de-DE" dirty="0"/>
              <a:t>Projekt</a:t>
            </a:r>
          </a:p>
        </p:txBody>
      </p:sp>
    </p:spTree>
    <p:extLst>
      <p:ext uri="{BB962C8B-B14F-4D97-AF65-F5344CB8AC3E}">
        <p14:creationId xmlns:p14="http://schemas.microsoft.com/office/powerpoint/2010/main" val="163072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2800" dirty="0"/>
              <a:t>Entity-</a:t>
            </a:r>
            <a:r>
              <a:rPr lang="de-DE" sz="2800" dirty="0" err="1"/>
              <a:t>Relationship</a:t>
            </a:r>
            <a:r>
              <a:rPr lang="de-DE" sz="2800" dirty="0"/>
              <a:t>-Modell</a:t>
            </a:r>
            <a:r>
              <a:rPr lang="de-DE" dirty="0"/>
              <a:t>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3009900"/>
            <a:ext cx="5431971" cy="3037216"/>
          </a:xfrm>
        </p:spPr>
        <p:txBody>
          <a:bodyPr rtlCol="0">
            <a:normAutofit/>
          </a:bodyPr>
          <a:lstStyle/>
          <a:p>
            <a:pPr rtl="0"/>
            <a:r>
              <a:rPr lang="de-DE" sz="1800" dirty="0"/>
              <a:t>Entity-</a:t>
            </a:r>
            <a:r>
              <a:rPr lang="de-DE" sz="1800" dirty="0" err="1"/>
              <a:t>Relationship</a:t>
            </a:r>
            <a:r>
              <a:rPr lang="de-DE" sz="1800" dirty="0"/>
              <a:t>-Modell (kurz: ERM)</a:t>
            </a:r>
          </a:p>
          <a:p>
            <a:pPr marL="285750" indent="-285750" rtl="0">
              <a:buFontTx/>
              <a:buChar char="-"/>
            </a:pPr>
            <a:r>
              <a:rPr lang="de-DE" sz="1800" dirty="0"/>
              <a:t>Stellt Aufbau einer Datenbank dar.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3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Data Quality</a:t>
            </a:r>
            <a:br>
              <a:rPr lang="de-DE" dirty="0"/>
            </a:br>
            <a:r>
              <a:rPr lang="de-DE" sz="2800" dirty="0"/>
              <a:t>Operative Datenbank</a:t>
            </a:r>
            <a:br>
              <a:rPr lang="de-DE" sz="2800" dirty="0"/>
            </a:b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96951" y="2700068"/>
            <a:ext cx="6219645" cy="3347048"/>
          </a:xfrm>
        </p:spPr>
        <p:txBody>
          <a:bodyPr rtlCol="0">
            <a:normAutofit/>
          </a:bodyPr>
          <a:lstStyle/>
          <a:p>
            <a:pPr marL="285750" indent="-285750" rtl="0">
              <a:buFontTx/>
              <a:buChar char="-"/>
            </a:pPr>
            <a:r>
              <a:rPr lang="de-DE" sz="1800" dirty="0"/>
              <a:t>Wichtige Kriterien</a:t>
            </a:r>
          </a:p>
          <a:p>
            <a:pPr marL="285750" indent="-285750" rtl="0">
              <a:buFontTx/>
              <a:buChar char="-"/>
            </a:pPr>
            <a:r>
              <a:rPr lang="de-DE" sz="1800" b="0" i="0" u="none" strike="noStrike" baseline="0" dirty="0">
                <a:solidFill>
                  <a:srgbClr val="000000"/>
                </a:solidFill>
              </a:rPr>
              <a:t>Mögliche Fehlerquellen</a:t>
            </a:r>
          </a:p>
          <a:p>
            <a:pPr marL="285750" indent="-285750" rtl="0">
              <a:buFontTx/>
              <a:buChar char="-"/>
            </a:pPr>
            <a:r>
              <a:rPr lang="de-DE" sz="1800" dirty="0">
                <a:solidFill>
                  <a:srgbClr val="000000"/>
                </a:solidFill>
              </a:rPr>
              <a:t>Datensätze erfassen</a:t>
            </a:r>
            <a:endParaRPr lang="de-DE" sz="1800" b="0" i="0" u="none" strike="noStrike" baseline="0" dirty="0">
              <a:solidFill>
                <a:srgbClr val="000000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de-DE" sz="1800" b="0" i="0" u="none" strike="noStrike" baseline="0" dirty="0">
                <a:solidFill>
                  <a:srgbClr val="000000"/>
                </a:solidFill>
              </a:rPr>
              <a:t>Tipps zu möglichen Maßnahmen der Fehlerbeseitigung </a:t>
            </a:r>
          </a:p>
          <a:p>
            <a:pPr marL="285750" indent="-285750" rtl="0">
              <a:buFontTx/>
              <a:buChar char="-"/>
            </a:pPr>
            <a:r>
              <a:rPr lang="de-DE" sz="1800" dirty="0"/>
              <a:t>Referenztabellen</a:t>
            </a:r>
          </a:p>
          <a:p>
            <a:pPr rtl="0"/>
            <a:endParaRPr lang="de-DE" sz="1800" dirty="0"/>
          </a:p>
          <a:p>
            <a:pPr rtl="0"/>
            <a:endParaRPr lang="de-DE" sz="1800" dirty="0"/>
          </a:p>
          <a:p>
            <a:pPr rtl="0"/>
            <a:endParaRPr lang="de-DE" sz="1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64564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0</TotalTime>
  <Words>567</Words>
  <Application>Microsoft Office PowerPoint</Application>
  <PresentationFormat>Breitbild</PresentationFormat>
  <Paragraphs>171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Tenorite</vt:lpstr>
      <vt:lpstr>Monoline</vt:lpstr>
      <vt:lpstr>Projekt Zoo pirmasens</vt:lpstr>
      <vt:lpstr>ÜBER UNS</vt:lpstr>
      <vt:lpstr>Agenda</vt:lpstr>
      <vt:lpstr>ProjektÜberblick</vt:lpstr>
      <vt:lpstr>Ausgangssituation</vt:lpstr>
      <vt:lpstr>Zielsetzung</vt:lpstr>
      <vt:lpstr>Projekt</vt:lpstr>
      <vt:lpstr>Entity-Relationship-Modell </vt:lpstr>
      <vt:lpstr>Data Quality Operative Datenbank </vt:lpstr>
      <vt:lpstr>Data Quality  </vt:lpstr>
      <vt:lpstr>Data Quality Mögliche fehlerquellen  </vt:lpstr>
      <vt:lpstr>Data Quality Datensätze erfassen  </vt:lpstr>
      <vt:lpstr>Data Quality Tipps  </vt:lpstr>
      <vt:lpstr>Data Quality Referenztabellen  </vt:lpstr>
      <vt:lpstr>Operative Datenbank SQLite</vt:lpstr>
      <vt:lpstr>Dokumentation  Data dictionary</vt:lpstr>
      <vt:lpstr>Datawarehouse </vt:lpstr>
      <vt:lpstr>Datawarehouse  DATA VAULT</vt:lpstr>
      <vt:lpstr>Data Quality Datawarehouse </vt:lpstr>
      <vt:lpstr>ZUSAMMENFASSUNG</vt:lpstr>
      <vt:lpstr>VIELEN DANK Für Ihre Aufmerksamkeit</vt:lpstr>
      <vt:lpstr>Fragen?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Zoo pirmasens</dc:title>
  <dc:creator>Anna</dc:creator>
  <cp:lastModifiedBy>Anna</cp:lastModifiedBy>
  <cp:revision>12</cp:revision>
  <dcterms:created xsi:type="dcterms:W3CDTF">2022-09-01T09:26:59Z</dcterms:created>
  <dcterms:modified xsi:type="dcterms:W3CDTF">2022-09-02T06:24:59Z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