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2" r:id="rId1"/>
  </p:sldMasterIdLst>
  <p:notesMasterIdLst>
    <p:notesMasterId r:id="rId14"/>
  </p:notesMasterIdLst>
  <p:sldIdLst>
    <p:sldId id="263" r:id="rId2"/>
    <p:sldId id="257" r:id="rId3"/>
    <p:sldId id="258" r:id="rId4"/>
    <p:sldId id="259" r:id="rId5"/>
    <p:sldId id="260" r:id="rId6"/>
    <p:sldId id="261" r:id="rId7"/>
    <p:sldId id="265" r:id="rId8"/>
    <p:sldId id="266" r:id="rId9"/>
    <p:sldId id="268" r:id="rId10"/>
    <p:sldId id="262"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3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0"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3E4FF-A675-42AE-9E93-B6B4A11B9C1A}"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4B93F-C131-43F2-BA1F-E7CF2ED3E27A}" type="slidenum">
              <a:rPr lang="en-US" smtClean="0"/>
              <a:t>‹#›</a:t>
            </a:fld>
            <a:endParaRPr lang="en-US"/>
          </a:p>
        </p:txBody>
      </p:sp>
    </p:spTree>
    <p:extLst>
      <p:ext uri="{BB962C8B-B14F-4D97-AF65-F5344CB8AC3E}">
        <p14:creationId xmlns:p14="http://schemas.microsoft.com/office/powerpoint/2010/main" val="192187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B4B93F-C131-43F2-BA1F-E7CF2ED3E27A}" type="slidenum">
              <a:rPr lang="en-US" smtClean="0"/>
              <a:t>9</a:t>
            </a:fld>
            <a:endParaRPr lang="en-US"/>
          </a:p>
        </p:txBody>
      </p:sp>
    </p:spTree>
    <p:extLst>
      <p:ext uri="{BB962C8B-B14F-4D97-AF65-F5344CB8AC3E}">
        <p14:creationId xmlns:p14="http://schemas.microsoft.com/office/powerpoint/2010/main" val="389033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57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E428C8AE-FA4D-4982-8097-D0A377A5FC54}"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391231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3584152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7441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881383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1317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4165037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1097044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48975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282047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28C8AE-FA4D-4982-8097-D0A377A5FC5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358912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8C8AE-FA4D-4982-8097-D0A377A5FC5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288011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28C8AE-FA4D-4982-8097-D0A377A5FC54}"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254659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28C8AE-FA4D-4982-8097-D0A377A5FC54}"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181627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8C8AE-FA4D-4982-8097-D0A377A5FC54}"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575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8C8AE-FA4D-4982-8097-D0A377A5FC5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3692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8C8AE-FA4D-4982-8097-D0A377A5FC5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B38DD-E9AC-4BFF-8705-3D0C7BACE72B}" type="slidenum">
              <a:rPr lang="en-US" smtClean="0"/>
              <a:t>‹#›</a:t>
            </a:fld>
            <a:endParaRPr lang="en-US"/>
          </a:p>
        </p:txBody>
      </p:sp>
    </p:spTree>
    <p:extLst>
      <p:ext uri="{BB962C8B-B14F-4D97-AF65-F5344CB8AC3E}">
        <p14:creationId xmlns:p14="http://schemas.microsoft.com/office/powerpoint/2010/main" val="300630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28C8AE-FA4D-4982-8097-D0A377A5FC54}" type="datetimeFigureOut">
              <a:rPr lang="en-US" smtClean="0"/>
              <a:t>10/11/2023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CB38DD-E9AC-4BFF-8705-3D0C7BACE72B}" type="slidenum">
              <a:rPr lang="en-US" smtClean="0"/>
              <a:t>‹#›</a:t>
            </a:fld>
            <a:endParaRPr lang="en-US"/>
          </a:p>
        </p:txBody>
      </p:sp>
    </p:spTree>
    <p:extLst>
      <p:ext uri="{BB962C8B-B14F-4D97-AF65-F5344CB8AC3E}">
        <p14:creationId xmlns:p14="http://schemas.microsoft.com/office/powerpoint/2010/main" val="950225316"/>
      </p:ext>
    </p:extLst>
  </p:cSld>
  <p:clrMap bg1="dk1" tx1="lt1" bg2="dk2" tx2="lt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 id="214748419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_to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gradFill>
        <a:effectLst/>
      </p:bgPr>
    </p:bg>
    <p:spTree>
      <p:nvGrpSpPr>
        <p:cNvPr id="1" name=""/>
        <p:cNvGrpSpPr/>
        <p:nvPr/>
      </p:nvGrpSpPr>
      <p:grpSpPr>
        <a:xfrm>
          <a:off x="0" y="0"/>
          <a:ext cx="0" cy="0"/>
          <a:chOff x="0" y="0"/>
          <a:chExt cx="0" cy="0"/>
        </a:xfrm>
      </p:grpSpPr>
      <p:sp useBgFill="1">
        <p:nvSpPr>
          <p:cNvPr id="2" name="TextBox 1"/>
          <p:cNvSpPr txBox="1"/>
          <p:nvPr/>
        </p:nvSpPr>
        <p:spPr>
          <a:xfrm>
            <a:off x="670164" y="1667107"/>
            <a:ext cx="5556739" cy="2862322"/>
          </a:xfrm>
          <a:prstGeom prst="rect">
            <a:avLst/>
          </a:prstGeom>
        </p:spPr>
        <p:txBody>
          <a:bodyPr wrap="square" rtlCol="0">
            <a:spAutoFit/>
          </a:bodyPr>
          <a:lstStyle/>
          <a:p>
            <a:r>
              <a:rPr lang="en-US" sz="6000" dirty="0" smtClean="0">
                <a:latin typeface="Arial Black" panose="020B0A04020102020204" pitchFamily="34" charset="0"/>
              </a:rPr>
              <a:t>STOCK PRICE PREDICTION</a:t>
            </a:r>
            <a:endParaRPr lang="en-US" sz="6000" dirty="0">
              <a:latin typeface="Arial Black" panose="020B0A04020102020204" pitchFamily="34" charset="0"/>
            </a:endParaRPr>
          </a:p>
        </p:txBody>
      </p:sp>
      <p:pic>
        <p:nvPicPr>
          <p:cNvPr id="5" name="Picture 4"/>
          <p:cNvPicPr/>
          <p:nvPr/>
        </p:nvPicPr>
        <p:blipFill>
          <a:blip r:embed="rId2"/>
          <a:stretch>
            <a:fillRect/>
          </a:stretch>
        </p:blipFill>
        <p:spPr>
          <a:xfrm>
            <a:off x="6698170" y="464234"/>
            <a:ext cx="5259368" cy="5247249"/>
          </a:xfrm>
          <a:prstGeom prst="rect">
            <a:avLst/>
          </a:prstGeom>
        </p:spPr>
      </p:pic>
    </p:spTree>
    <p:extLst>
      <p:ext uri="{BB962C8B-B14F-4D97-AF65-F5344CB8AC3E}">
        <p14:creationId xmlns:p14="http://schemas.microsoft.com/office/powerpoint/2010/main" val="313617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124691" y="1"/>
            <a:ext cx="11939154" cy="674030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ACCURACY METRICS USED:</a:t>
            </a:r>
            <a:endParaRPr lang="en-US" dirty="0">
              <a:solidFill>
                <a:schemeClr val="bg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Some common metrics used for stock price prediction to test the accuracy are:</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Mean Absolute Error (MAE):</a:t>
            </a:r>
          </a:p>
          <a:p>
            <a:r>
              <a:rPr lang="en-US" dirty="0">
                <a:latin typeface="Times New Roman" panose="02020603050405020304" pitchFamily="18" charset="0"/>
                <a:cs typeface="Times New Roman" panose="02020603050405020304" pitchFamily="18" charset="0"/>
              </a:rPr>
              <a:t>MAE measures the average absolute difference between predicted stock prices and actual stock prices. A lower MAE indicates a better model fit.</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Mean Squared Error (MSE): </a:t>
            </a:r>
          </a:p>
          <a:p>
            <a:r>
              <a:rPr lang="en-US" dirty="0">
                <a:latin typeface="Times New Roman" panose="02020603050405020304" pitchFamily="18" charset="0"/>
                <a:cs typeface="Times New Roman" panose="02020603050405020304" pitchFamily="18" charset="0"/>
              </a:rPr>
              <a:t>MSE measures the average squared difference between predicted and actual stock prices. It gives higher weight to large errors. Smaller MSE values indicate a better model fit.</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Root Mean Squared Error (RMSE): </a:t>
            </a:r>
          </a:p>
          <a:p>
            <a:r>
              <a:rPr lang="en-US" dirty="0">
                <a:latin typeface="Times New Roman" panose="02020603050405020304" pitchFamily="18" charset="0"/>
                <a:cs typeface="Times New Roman" panose="02020603050405020304" pitchFamily="18" charset="0"/>
              </a:rPr>
              <a:t>RMSE is the square root of MSE and provides a measure of the average magnitude of errors. Like MSE, lower RMSE values indicate better model performance.</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Mean Absolute Percentage Error (MAPE): </a:t>
            </a:r>
          </a:p>
          <a:p>
            <a:r>
              <a:rPr lang="en-US" dirty="0">
                <a:latin typeface="Times New Roman" panose="02020603050405020304" pitchFamily="18" charset="0"/>
                <a:cs typeface="Times New Roman" panose="02020603050405020304" pitchFamily="18" charset="0"/>
              </a:rPr>
              <a:t>MAPE calculates the percentage difference between predicted and actual stock prices. It's useful when you want to understand the prediction accuracy relative to the actual stock price values. It's expressed as a percentage.</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Directional Accuracy (Accuracy or Hit Ratio):</a:t>
            </a:r>
          </a:p>
          <a:p>
            <a:r>
              <a:rPr lang="en-US" dirty="0">
                <a:latin typeface="Times New Roman" panose="02020603050405020304" pitchFamily="18" charset="0"/>
                <a:cs typeface="Times New Roman" panose="02020603050405020304" pitchFamily="18" charset="0"/>
              </a:rPr>
              <a:t> In classification tasks (e.g., predicting whether the stock will go up or down), directional accuracy measures how often the model's prediction matches the actual direction of the stock movement. It's particularly relevant for binary classification tasks.</a:t>
            </a:r>
          </a:p>
          <a:p>
            <a:endParaRPr lang="en-US" dirty="0"/>
          </a:p>
        </p:txBody>
      </p:sp>
    </p:spTree>
    <p:extLst>
      <p:ext uri="{BB962C8B-B14F-4D97-AF65-F5344CB8AC3E}">
        <p14:creationId xmlns:p14="http://schemas.microsoft.com/office/powerpoint/2010/main" val="3024330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0" y="0"/>
            <a:ext cx="12192000" cy="6186309"/>
          </a:xfrm>
          <a:prstGeom prst="rect">
            <a:avLst/>
          </a:prstGeom>
          <a:noFill/>
        </p:spPr>
        <p:txBody>
          <a:bodyPr wrap="square" rtlCol="0">
            <a:spAutoFit/>
          </a:bodyPr>
          <a:lstStyle/>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Sharpe </a:t>
            </a:r>
            <a:r>
              <a:rPr lang="en-US" dirty="0">
                <a:solidFill>
                  <a:schemeClr val="bg1"/>
                </a:solidFill>
                <a:latin typeface="Times New Roman" panose="02020603050405020304" pitchFamily="18" charset="0"/>
                <a:cs typeface="Times New Roman" panose="02020603050405020304" pitchFamily="18" charset="0"/>
              </a:rPr>
              <a:t>Ratio: </a:t>
            </a:r>
          </a:p>
          <a:p>
            <a:r>
              <a:rPr lang="en-US" dirty="0">
                <a:latin typeface="Times New Roman" panose="02020603050405020304" pitchFamily="18" charset="0"/>
                <a:cs typeface="Times New Roman" panose="02020603050405020304" pitchFamily="18" charset="0"/>
              </a:rPr>
              <a:t>In finance, the Sharpe Ratio evaluates the risk-adjusted return of a portfolio. It's not a direct metric for stock price prediction but can be used in the context of portfolio optimization or risk management.</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Information Coefficient (IC): </a:t>
            </a:r>
          </a:p>
          <a:p>
            <a:r>
              <a:rPr lang="en-US" dirty="0">
                <a:latin typeface="Times New Roman" panose="02020603050405020304" pitchFamily="18" charset="0"/>
                <a:cs typeface="Times New Roman" panose="02020603050405020304" pitchFamily="18" charset="0"/>
              </a:rPr>
              <a:t>IC is often used in quantitative finance. It measures the correlation between predicted and actual returns. A higher IC indicates better predictions.</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Profit and Loss (P&amp;L): </a:t>
            </a:r>
          </a:p>
          <a:p>
            <a:r>
              <a:rPr lang="en-US" dirty="0">
                <a:latin typeface="Times New Roman" panose="02020603050405020304" pitchFamily="18" charset="0"/>
                <a:cs typeface="Times New Roman" panose="02020603050405020304" pitchFamily="18" charset="0"/>
              </a:rPr>
              <a:t>In trading and investment applications, P&amp;L metrics measure the cumulative profit or loss generated by a trading strategy based on model predictions.</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F1 Score, Precision, and Recall:</a:t>
            </a:r>
          </a:p>
          <a:p>
            <a:r>
              <a:rPr lang="en-US" dirty="0">
                <a:latin typeface="Times New Roman" panose="02020603050405020304" pitchFamily="18" charset="0"/>
                <a:cs typeface="Times New Roman" panose="02020603050405020304" pitchFamily="18" charset="0"/>
              </a:rPr>
              <a:t> These classification metrics are relevant when you're predicting stock price movement as a binary classification task. They help you assess the trade-off between precision and recall in your predictions.</a:t>
            </a:r>
          </a:p>
          <a:p>
            <a:r>
              <a:rPr lang="en-US" dirty="0">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R-squared (R²) or Coefficient of Determination: </a:t>
            </a:r>
          </a:p>
          <a:p>
            <a:r>
              <a:rPr lang="en-US" dirty="0">
                <a:latin typeface="Times New Roman" panose="02020603050405020304" pitchFamily="18" charset="0"/>
                <a:cs typeface="Times New Roman" panose="02020603050405020304" pitchFamily="18" charset="0"/>
              </a:rPr>
              <a:t>R-squared measures the proportion of the variance in the dependent variable (stock prices) that's predictable from the independent variables (features in your model). A higher R² indicates a better model fit.</a:t>
            </a:r>
          </a:p>
          <a:p>
            <a:endParaRPr lang="en-US" dirty="0"/>
          </a:p>
        </p:txBody>
      </p:sp>
    </p:spTree>
    <p:extLst>
      <p:ext uri="{BB962C8B-B14F-4D97-AF65-F5344CB8AC3E}">
        <p14:creationId xmlns:p14="http://schemas.microsoft.com/office/powerpoint/2010/main" val="956893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011680" y="1772529"/>
            <a:ext cx="8004517" cy="2769989"/>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sz="2400" b="1" dirty="0"/>
              <a:t>PROJECT COLAB LINK</a:t>
            </a:r>
            <a:r>
              <a:rPr lang="en-US" sz="2400" b="1" dirty="0" smtClean="0"/>
              <a:t>:</a:t>
            </a:r>
          </a:p>
          <a:p>
            <a:endParaRPr lang="en-US" sz="2400" b="1" dirty="0"/>
          </a:p>
          <a:p>
            <a:endParaRPr lang="en-US" sz="2400" dirty="0"/>
          </a:p>
          <a:p>
            <a:r>
              <a:rPr lang="en-US" sz="2400" b="1" u="sng" dirty="0">
                <a:hlinkClick r:id="rId2" action="ppaction://hlinkfile"/>
              </a:rPr>
              <a:t>https://colab.research.google.com/drive/1gBPPmXh1vNTSTTHNyzMmRSsIZY4NbGbT?usp=sharing</a:t>
            </a:r>
            <a:endParaRPr lang="en-US" sz="2400" dirty="0"/>
          </a:p>
          <a:p>
            <a:endParaRPr lang="en-US" b="1"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8478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93519" y="240061"/>
            <a:ext cx="7803572"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Stock Price Prediction using machine learning helps you discover the future value of company stock and other financial assets traded on an exchange. The entire idea of predicting stock prices is to gain significant profits. Predicting how the stock market will perform is a hard task to do. There are other factors involved in the prediction, such as physical and psychological factors, rational and irrational behavior, and so on. All these factors combine to make share prices dynamic and volatile. This makes it very difficult to predict stock prices with high accuracy.</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Stock market prediction has been a significant area of research in Machine Learning.</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algorithms</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such as</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regression,</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classifier, and</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support vector machine</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(SVM) help predict the stock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Obtaining an exact value is difficult since it is directly dependent on external factors such as the economic, social, psychological, and political areas, all of which have a substantial impact.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Stock market prediction is the process of using historical data, statistical models,</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various factors to make educated guesses about the future movement</a:t>
            </a:r>
          </a:p>
          <a:p>
            <a:pPr marL="0" marR="0" lvl="0" indent="0" algn="l" defTabSz="914400" rtl="0" eaLnBrk="0" fontAlgn="base" latinLnBrk="0" hangingPunct="0">
              <a:lnSpc>
                <a:spcPct val="100000"/>
              </a:lnSpc>
              <a:spcBef>
                <a:spcPct val="0"/>
              </a:spcBef>
              <a:spcAft>
                <a:spcPct val="0"/>
              </a:spcAft>
              <a:buClrTx/>
              <a:buSzTx/>
              <a:tabLs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 stock prices.</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p:txBody>
      </p:sp>
      <p:pic>
        <p:nvPicPr>
          <p:cNvPr id="2049" name="Picture 3" descr="Cover image for Stock Price Prediction using Supervised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574" y="1080654"/>
            <a:ext cx="3933943" cy="50707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2952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74759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0" y="603518"/>
            <a:ext cx="11959937"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DETAIL ABOUT DATASET AND COLUMNS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dataset used is the "Microsoft Lifetime Stocks Dataset" available on </a:t>
            </a:r>
            <a:r>
              <a:rPr kumimoji="0" 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Kaggle</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dataset includes a detailed record of the Microsoft Corporation's stock prices from its inception until the date the dataset was last updated.</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Here is a breakdown of the columns in the dataset:</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1.Date: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column stores the date of the stock market data. Each row represents a single day's data. The format is usually YYYY-MM-DD.</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2.Open: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'Open' column represents the price of the stock at the beginning of the trading day.</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3.High: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'High' column indicates the highest price at which the stock traded during the day.</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4.Low: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'Low' column shows the lowest price at which the stock traded during the day.</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5.Close: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'Close' column represents the final price at which the stock traded at the end of the trading day.</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6.Adj Close: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t>
            </a:r>
            <a:r>
              <a:rPr kumimoji="0" lang="en-US"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Adj</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Close' or Adjusted Closing Price takes into account factors such as dividends, stock splits, and new stock offerings to give a more accurate picture of a stock's value.</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7.Volume: </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'Volume' column indicates the number of shares that were traded during the day.</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dataset is a valuable resource for financial analysts and data scientists who are interested in analyzing trends in Microsoft's stock performance over time. It can be used for various tasks such as time-series forecasting, trend analysis, and more.</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It's important to note that financial data like this is highly volatile and influenced by a multitude of factors. Therefore, while it can provide useful insights, predictions based on this data should be taken with a grain of caution.</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DATASET LINK</a:t>
            </a: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accent3">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https://www.kaggle.com/datasets/prasoonkottarathil/microsoft-lifetime-stocks-dataset</a:t>
            </a:r>
            <a:endParaRPr kumimoji="0" lang="en-US" b="0" i="0" u="none" strike="noStrike" cap="none" normalizeH="0" baseline="0" dirty="0" smtClean="0">
              <a:ln>
                <a:noFill/>
              </a:ln>
              <a:solidFill>
                <a:schemeClr val="accent3">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7430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93519" y="477981"/>
            <a:ext cx="11668991" cy="590931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LIBRARIES USED AND WAYS TO DOWNLOAD</a:t>
            </a:r>
            <a:r>
              <a:rPr lang="en-US" b="1" dirty="0" smtClean="0">
                <a:solidFill>
                  <a:schemeClr val="bg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several Python libraries that can be used for stock price prediction using the "Microsoft Lifetime Stocks Dataset". These libraries provide tools for data processing, feature engineering, model building, and evaluation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Pandas</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library is used for data manipulation and analysis. It provides data structures and functions needed to manipulate structured data </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Download command: </a:t>
            </a:r>
            <a:r>
              <a:rPr lang="en-US" dirty="0">
                <a:latin typeface="Times New Roman" panose="02020603050405020304" pitchFamily="18" charset="0"/>
                <a:cs typeface="Times New Roman" panose="02020603050405020304" pitchFamily="18" charset="0"/>
              </a:rPr>
              <a:t>!pip install </a:t>
            </a:r>
            <a:r>
              <a:rPr lang="en-US" dirty="0" smtClean="0">
                <a:latin typeface="Times New Roman" panose="02020603050405020304" pitchFamily="18" charset="0"/>
                <a:cs typeface="Times New Roman" panose="02020603050405020304" pitchFamily="18" charset="0"/>
              </a:rPr>
              <a:t>pandas</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NumPy</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library supports large, multi-dimensional arrays and matrices and includes a collection of mathematical functions to operate on these arrays </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Download command: </a:t>
            </a:r>
            <a:r>
              <a:rPr lang="en-US" dirty="0">
                <a:latin typeface="Times New Roman" panose="02020603050405020304" pitchFamily="18" charset="0"/>
                <a:cs typeface="Times New Roman" panose="02020603050405020304" pitchFamily="18" charset="0"/>
              </a:rPr>
              <a:t>!pip install </a:t>
            </a:r>
            <a:r>
              <a:rPr lang="en-US" dirty="0" err="1" smtClean="0">
                <a:latin typeface="Times New Roman" panose="02020603050405020304" pitchFamily="18" charset="0"/>
                <a:cs typeface="Times New Roman" panose="02020603050405020304" pitchFamily="18" charset="0"/>
              </a:rPr>
              <a:t>numpy</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Matplotlib</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and </a:t>
            </a:r>
            <a:r>
              <a:rPr lang="en-US" dirty="0" err="1">
                <a:solidFill>
                  <a:schemeClr val="bg1"/>
                </a:solidFill>
                <a:latin typeface="Times New Roman" panose="02020603050405020304" pitchFamily="18" charset="0"/>
                <a:cs typeface="Times New Roman" panose="02020603050405020304" pitchFamily="18" charset="0"/>
              </a:rPr>
              <a:t>Seaborn</a:t>
            </a:r>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 libraries are used for data visualization. They provide functions to create a variety of plots for exploratory data analysis </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Download command:</a:t>
            </a:r>
            <a:r>
              <a:rPr lang="en-US" dirty="0">
                <a:latin typeface="Times New Roman" panose="02020603050405020304" pitchFamily="18" charset="0"/>
                <a:cs typeface="Times New Roman" panose="02020603050405020304" pitchFamily="18" charset="0"/>
              </a:rPr>
              <a:t> !pip install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seaborn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440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70164" y="280555"/>
            <a:ext cx="11565081" cy="6740307"/>
          </a:xfrm>
          <a:prstGeom prst="rect">
            <a:avLst/>
          </a:prstGeom>
          <a:noFill/>
        </p:spPr>
        <p:txBody>
          <a:bodyPr wrap="square" rtlCol="0">
            <a:spAutoFit/>
          </a:bodyPr>
          <a:lstStyle/>
          <a:p>
            <a:endParaRPr lang="en-US" b="1" dirty="0" smtClean="0"/>
          </a:p>
          <a:p>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Scikit</a:t>
            </a:r>
            <a:r>
              <a:rPr lang="en-US" dirty="0" smtClean="0">
                <a:solidFill>
                  <a:schemeClr val="bg1"/>
                </a:solidFill>
                <a:latin typeface="Times New Roman" panose="02020603050405020304" pitchFamily="18" charset="0"/>
                <a:cs typeface="Times New Roman" panose="02020603050405020304" pitchFamily="18" charset="0"/>
              </a:rPr>
              <a:t>-learn: </a:t>
            </a:r>
            <a:r>
              <a:rPr lang="en-US" dirty="0" smtClean="0">
                <a:latin typeface="Times New Roman" panose="02020603050405020304" pitchFamily="18" charset="0"/>
                <a:cs typeface="Times New Roman" panose="02020603050405020304" pitchFamily="18" charset="0"/>
              </a:rPr>
              <a:t>This library provides a range of supervised and unsupervised learning algorithms in Python. It includes various regression, classification and clustering algorithms, and it's also used for splitting data into training and test sets, feature selection, and tuning model parameters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Download command</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!pip install </a:t>
            </a:r>
            <a:r>
              <a:rPr lang="en-US" dirty="0" err="1" smtClean="0">
                <a:latin typeface="Times New Roman" panose="02020603050405020304" pitchFamily="18" charset="0"/>
                <a:cs typeface="Times New Roman" panose="02020603050405020304" pitchFamily="18" charset="0"/>
              </a:rPr>
              <a:t>scikit</a:t>
            </a:r>
            <a:r>
              <a:rPr lang="en-US" dirty="0" smtClean="0">
                <a:latin typeface="Times New Roman" panose="02020603050405020304" pitchFamily="18" charset="0"/>
                <a:cs typeface="Times New Roman" panose="02020603050405020304" pitchFamily="18" charset="0"/>
              </a:rPr>
              <a:t>-learn</a:t>
            </a:r>
          </a:p>
          <a:p>
            <a:endParaRPr lang="en-US" b="1" dirty="0"/>
          </a:p>
          <a:p>
            <a:endParaRPr lang="en-US" b="1" dirty="0" smtClean="0"/>
          </a:p>
          <a:p>
            <a:r>
              <a:rPr lang="en-US" b="1" dirty="0"/>
              <a:t>	</a:t>
            </a:r>
            <a:r>
              <a:rPr lang="en-US" dirty="0" err="1">
                <a:solidFill>
                  <a:schemeClr val="bg1"/>
                </a:solidFill>
              </a:rPr>
              <a:t>S</a:t>
            </a:r>
            <a:r>
              <a:rPr lang="en-US" dirty="0" err="1" smtClean="0">
                <a:solidFill>
                  <a:schemeClr val="bg1"/>
                </a:solidFill>
              </a:rPr>
              <a:t>tatsmodels</a:t>
            </a:r>
            <a:r>
              <a:rPr lang="en-US" dirty="0" smtClean="0">
                <a:solidFill>
                  <a:schemeClr val="bg1"/>
                </a:solidFill>
              </a:rPr>
              <a:t>: </a:t>
            </a:r>
            <a:r>
              <a:rPr lang="en-US" dirty="0" smtClean="0"/>
              <a:t>This library is used to build statistical models (like ARIMA) and conduct statistical tests and data exploration.</a:t>
            </a:r>
          </a:p>
          <a:p>
            <a:endParaRPr lang="en-US" dirty="0" smtClean="0"/>
          </a:p>
          <a:p>
            <a:r>
              <a:rPr lang="en-US" b="1" dirty="0" smtClean="0"/>
              <a:t>Download command:</a:t>
            </a:r>
            <a:r>
              <a:rPr lang="en-US" dirty="0" smtClean="0"/>
              <a:t> !pip install </a:t>
            </a:r>
            <a:r>
              <a:rPr lang="en-US" dirty="0" err="1" smtClean="0"/>
              <a:t>statsmodels</a:t>
            </a:r>
            <a:endParaRPr lang="en-US" dirty="0" smtClean="0"/>
          </a:p>
          <a:p>
            <a:endParaRPr lang="en-US" dirty="0" smtClean="0"/>
          </a:p>
          <a:p>
            <a:r>
              <a:rPr lang="en-US" b="1" dirty="0" smtClean="0"/>
              <a:t>	</a:t>
            </a:r>
            <a:r>
              <a:rPr lang="en-US" dirty="0" err="1" smtClean="0">
                <a:solidFill>
                  <a:schemeClr val="bg1"/>
                </a:solidFill>
              </a:rPr>
              <a:t>Keras</a:t>
            </a:r>
            <a:r>
              <a:rPr lang="en-US" dirty="0" smtClean="0">
                <a:solidFill>
                  <a:schemeClr val="bg1"/>
                </a:solidFill>
              </a:rPr>
              <a:t> and </a:t>
            </a:r>
            <a:r>
              <a:rPr lang="en-US" dirty="0" err="1" smtClean="0">
                <a:solidFill>
                  <a:schemeClr val="bg1"/>
                </a:solidFill>
              </a:rPr>
              <a:t>TensorFlow</a:t>
            </a:r>
            <a:r>
              <a:rPr lang="en-US" dirty="0" smtClean="0">
                <a:solidFill>
                  <a:schemeClr val="bg1"/>
                </a:solidFill>
              </a:rPr>
              <a:t>: </a:t>
            </a:r>
            <a:r>
              <a:rPr lang="en-US" dirty="0" smtClean="0"/>
              <a:t>These libraries are used for building deep learning models. </a:t>
            </a:r>
            <a:r>
              <a:rPr lang="en-US" dirty="0" err="1" smtClean="0"/>
              <a:t>Keras</a:t>
            </a:r>
            <a:r>
              <a:rPr lang="en-US" dirty="0" smtClean="0"/>
              <a:t> is a high-level neural networks API, capable of running on top of </a:t>
            </a:r>
            <a:r>
              <a:rPr lang="en-US" dirty="0" err="1" smtClean="0"/>
              <a:t>TensorFlow</a:t>
            </a:r>
            <a:r>
              <a:rPr lang="en-US" dirty="0" smtClean="0"/>
              <a:t>. They can be used to build sequence models like LSTM (Long Short Term Memory) for time series prediction .</a:t>
            </a:r>
          </a:p>
          <a:p>
            <a:endParaRPr lang="en-US" dirty="0" smtClean="0"/>
          </a:p>
          <a:p>
            <a:r>
              <a:rPr lang="en-US" b="1" dirty="0" smtClean="0"/>
              <a:t>Download command:</a:t>
            </a:r>
            <a:r>
              <a:rPr lang="en-US" dirty="0" smtClean="0"/>
              <a:t> !pip install </a:t>
            </a:r>
            <a:r>
              <a:rPr lang="en-US" dirty="0" err="1" smtClean="0"/>
              <a:t>keras</a:t>
            </a:r>
            <a:r>
              <a:rPr lang="en-US" dirty="0" smtClean="0"/>
              <a:t> </a:t>
            </a:r>
            <a:r>
              <a:rPr lang="en-US" dirty="0" err="1" smtClean="0"/>
              <a:t>tensorflow</a:t>
            </a:r>
            <a:endParaRPr lang="en-US" dirty="0" smtClean="0"/>
          </a:p>
          <a:p>
            <a:endParaRPr lang="en-US" dirty="0" smtClean="0"/>
          </a:p>
          <a:p>
            <a:r>
              <a:rPr lang="en-US" b="1" dirty="0" smtClean="0"/>
              <a:t>	</a:t>
            </a:r>
            <a:r>
              <a:rPr lang="en-US" dirty="0" smtClean="0">
                <a:solidFill>
                  <a:schemeClr val="bg1"/>
                </a:solidFill>
              </a:rPr>
              <a:t>Prophet: </a:t>
            </a:r>
            <a:r>
              <a:rPr lang="en-US" dirty="0" smtClean="0"/>
              <a:t>Developed by Facebook, this library is designed for making forecasts for </a:t>
            </a:r>
            <a:r>
              <a:rPr lang="en-US" dirty="0" err="1" smtClean="0"/>
              <a:t>univariate</a:t>
            </a:r>
            <a:r>
              <a:rPr lang="en-US" dirty="0" smtClean="0"/>
              <a:t> time series datasets. It's especially good at handling the seasonality in time series data .</a:t>
            </a:r>
          </a:p>
          <a:p>
            <a:endParaRPr lang="en-US" dirty="0" smtClean="0"/>
          </a:p>
          <a:p>
            <a:r>
              <a:rPr lang="en-US" b="1" dirty="0" smtClean="0"/>
              <a:t>Download command:</a:t>
            </a:r>
            <a:r>
              <a:rPr lang="en-US" dirty="0" smtClean="0"/>
              <a:t> !pip install prophet</a:t>
            </a:r>
          </a:p>
          <a:p>
            <a:endParaRPr lang="en-US" dirty="0"/>
          </a:p>
        </p:txBody>
      </p:sp>
    </p:spTree>
    <p:extLst>
      <p:ext uri="{BB962C8B-B14F-4D97-AF65-F5344CB8AC3E}">
        <p14:creationId xmlns:p14="http://schemas.microsoft.com/office/powerpoint/2010/main" val="3173471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83128" y="290946"/>
            <a:ext cx="11970327" cy="6463308"/>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TRAIN AND TEST:	</a:t>
            </a:r>
          </a:p>
          <a:p>
            <a:r>
              <a:rPr lang="en-US" dirty="0">
                <a:latin typeface="Times New Roman" panose="02020603050405020304" pitchFamily="18" charset="0"/>
                <a:cs typeface="Times New Roman" panose="02020603050405020304" pitchFamily="18" charset="0"/>
              </a:rPr>
              <a:t>To train and test a stock price prediction model using the "Microsoft Lifetime Stocks Dataset" and machine learning libraries,</a:t>
            </a:r>
          </a:p>
          <a:p>
            <a:r>
              <a:rPr lang="en-US" dirty="0">
                <a:solidFill>
                  <a:schemeClr val="bg1"/>
                </a:solidFill>
                <a:latin typeface="Times New Roman" panose="02020603050405020304" pitchFamily="18" charset="0"/>
                <a:cs typeface="Times New Roman" panose="02020603050405020304" pitchFamily="18" charset="0"/>
              </a:rPr>
              <a:t>Data Preparation: </a:t>
            </a:r>
            <a:r>
              <a:rPr lang="en-US" dirty="0">
                <a:latin typeface="Times New Roman" panose="02020603050405020304" pitchFamily="18" charset="0"/>
                <a:cs typeface="Times New Roman" panose="02020603050405020304" pitchFamily="18" charset="0"/>
              </a:rPr>
              <a:t>Load the dataset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is a two-dimensional data structure that can hold data of different types. It's like a spreadsheet or SQL table, or a dictionary of Series objects</a:t>
            </a:r>
          </a:p>
          <a:p>
            <a:r>
              <a:rPr lang="en-US" dirty="0">
                <a:solidFill>
                  <a:schemeClr val="bg1"/>
                </a:solidFill>
                <a:latin typeface="Times New Roman" panose="02020603050405020304" pitchFamily="18" charset="0"/>
                <a:cs typeface="Times New Roman" panose="02020603050405020304" pitchFamily="18" charset="0"/>
              </a:rPr>
              <a:t>Data Preprocessing: </a:t>
            </a:r>
            <a:r>
              <a:rPr lang="en-US" dirty="0">
                <a:latin typeface="Times New Roman" panose="02020603050405020304" pitchFamily="18" charset="0"/>
                <a:cs typeface="Times New Roman" panose="02020603050405020304" pitchFamily="18" charset="0"/>
              </a:rPr>
              <a:t>This step involves cleaning and transforming the raw data to make it suitable for machine learning. This can include converting the 'Date' column to a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format for easier manipulation, creating new features that could be predictive (such as '</a:t>
            </a:r>
            <a:r>
              <a:rPr lang="en-US" dirty="0" err="1">
                <a:latin typeface="Times New Roman" panose="02020603050405020304" pitchFamily="18" charset="0"/>
                <a:cs typeface="Times New Roman" panose="02020603050405020304" pitchFamily="18" charset="0"/>
              </a:rPr>
              <a:t>open_close_ratio</a:t>
            </a:r>
            <a:r>
              <a:rPr lang="en-US" dirty="0">
                <a:latin typeface="Times New Roman" panose="02020603050405020304" pitchFamily="18" charset="0"/>
                <a:cs typeface="Times New Roman" panose="02020603050405020304" pitchFamily="18" charset="0"/>
              </a:rPr>
              <a:t>'), and shifting the data "forward" one trading day to set the target variable (the next day's closing price). This step is crucial as it prepares the data for the machine learning model to learn from .</a:t>
            </a:r>
          </a:p>
          <a:p>
            <a:r>
              <a:rPr lang="en-US" dirty="0">
                <a:solidFill>
                  <a:schemeClr val="bg1"/>
                </a:solidFill>
                <a:latin typeface="Times New Roman" panose="02020603050405020304" pitchFamily="18" charset="0"/>
                <a:cs typeface="Times New Roman" panose="02020603050405020304" pitchFamily="18" charset="0"/>
              </a:rPr>
              <a:t>Feature Selection and Data Splitting: </a:t>
            </a:r>
            <a:r>
              <a:rPr lang="en-US" dirty="0">
                <a:latin typeface="Times New Roman" panose="02020603050405020304" pitchFamily="18" charset="0"/>
                <a:cs typeface="Times New Roman" panose="02020603050405020304" pitchFamily="18" charset="0"/>
              </a:rPr>
              <a:t>In this step, you identify the relevant features (independent variables) and the target variable (dependent variable) for the prediction task. Features are the input variables that the model uses to make the prediction. The target variable is what you want to predict. After identifying the features and the </a:t>
            </a:r>
            <a:r>
              <a:rPr lang="en-US" dirty="0" err="1">
                <a:latin typeface="Times New Roman" panose="02020603050405020304" pitchFamily="18" charset="0"/>
                <a:cs typeface="Times New Roman" panose="02020603050405020304" pitchFamily="18" charset="0"/>
              </a:rPr>
              <a:t>target,split</a:t>
            </a:r>
            <a:r>
              <a:rPr lang="en-US" dirty="0">
                <a:latin typeface="Times New Roman" panose="02020603050405020304" pitchFamily="18" charset="0"/>
                <a:cs typeface="Times New Roman" panose="02020603050405020304" pitchFamily="18" charset="0"/>
              </a:rPr>
              <a:t> the data into a training set and a testing set. The training set is used to train the model, and the testing set is used to evaluate the model's performance on unseen data. This is a common practice in machine learning to prevent </a:t>
            </a:r>
            <a:r>
              <a:rPr lang="en-US" dirty="0" err="1">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 and to get an unbiased evaluation of the model's performance .</a:t>
            </a:r>
          </a:p>
          <a:p>
            <a:r>
              <a:rPr lang="en-US" dirty="0">
                <a:solidFill>
                  <a:schemeClr val="bg1"/>
                </a:solidFill>
                <a:latin typeface="Times New Roman" panose="02020603050405020304" pitchFamily="18" charset="0"/>
                <a:cs typeface="Times New Roman" panose="02020603050405020304" pitchFamily="18" charset="0"/>
              </a:rPr>
              <a:t>Model Training: </a:t>
            </a:r>
            <a:r>
              <a:rPr lang="en-US" dirty="0">
                <a:latin typeface="Times New Roman" panose="02020603050405020304" pitchFamily="18" charset="0"/>
                <a:cs typeface="Times New Roman" panose="02020603050405020304" pitchFamily="18" charset="0"/>
              </a:rPr>
              <a:t>In this step, train a machine learning model on the training data. Training a model involves feeding it the training data and allowing it to learn the relationship between the features and the target variable. This could involve adjusting internal parameters of the model to minimize the difference between its predictions and the actual values. The goal is to make the model's predictions as accurate as possible .</a:t>
            </a:r>
          </a:p>
          <a:p>
            <a:r>
              <a:rPr lang="en-US" dirty="0">
                <a:solidFill>
                  <a:schemeClr val="bg1"/>
                </a:solidFill>
                <a:latin typeface="Times New Roman" panose="02020603050405020304" pitchFamily="18" charset="0"/>
                <a:cs typeface="Times New Roman" panose="02020603050405020304" pitchFamily="18" charset="0"/>
              </a:rPr>
              <a:t>Model Testing: </a:t>
            </a:r>
            <a:r>
              <a:rPr lang="en-US" dirty="0">
                <a:latin typeface="Times New Roman" panose="02020603050405020304" pitchFamily="18" charset="0"/>
                <a:cs typeface="Times New Roman" panose="02020603050405020304" pitchFamily="18" charset="0"/>
              </a:rPr>
              <a:t>Once the model is trained, it's used to make predictions on the testing data. The model's performance is then evaluated by comparing its predictions to the actual values. This provides an indication of how well the model is likely to perform on new, unseen data. . Common metrics for evaluating model performance include accuracy for classification problems, and mean squared error or root mean squared error for regression problems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620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0" y="1097279"/>
            <a:ext cx="12192000" cy="5078313"/>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EXPLANATION OF HOW TO PREDICT STOCK PRICES USING RANDOM FOREST ALGORITHM</a:t>
            </a:r>
            <a:r>
              <a:rPr lang="en-US" b="1" dirty="0" smtClean="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r>
              <a:rPr lang="en-US" b="1" dirty="0"/>
              <a:t> </a:t>
            </a:r>
            <a:endParaRPr lang="en-US" dirty="0"/>
          </a:p>
          <a:p>
            <a:r>
              <a:rPr lang="en-US" dirty="0">
                <a:solidFill>
                  <a:schemeClr val="bg1"/>
                </a:solidFill>
                <a:latin typeface="Times New Roman" panose="02020603050405020304" pitchFamily="18" charset="0"/>
                <a:cs typeface="Times New Roman" panose="02020603050405020304" pitchFamily="18" charset="0"/>
              </a:rPr>
              <a:t>Data Preparation: </a:t>
            </a:r>
            <a:r>
              <a:rPr lang="en-US" dirty="0">
                <a:latin typeface="Times New Roman" panose="02020603050405020304" pitchFamily="18" charset="0"/>
                <a:cs typeface="Times New Roman" panose="02020603050405020304" pitchFamily="18" charset="0"/>
              </a:rPr>
              <a:t>Start by loading the dataset and performing any necessary data preprocessing steps, such as handling missing values, encoding categorical variables, and splitting the data into training and testing sets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Feature Selection: </a:t>
            </a:r>
            <a:r>
              <a:rPr lang="en-US" dirty="0">
                <a:latin typeface="Times New Roman" panose="02020603050405020304" pitchFamily="18" charset="0"/>
                <a:cs typeface="Times New Roman" panose="02020603050405020304" pitchFamily="18" charset="0"/>
              </a:rPr>
              <a:t>Identify the relevant features that can help in predicting stock prices. This can include historical stock prices, trading volume, technical indicators, news sentiment, and other factors that may influence stock prices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Train-Test Split: </a:t>
            </a:r>
            <a:r>
              <a:rPr lang="en-US" dirty="0">
                <a:latin typeface="Times New Roman" panose="02020603050405020304" pitchFamily="18" charset="0"/>
                <a:cs typeface="Times New Roman" panose="02020603050405020304" pitchFamily="18" charset="0"/>
              </a:rPr>
              <a:t>Split the dataset into a training set and a testing set. The training set will be used to train the random forest model, while the testing set will be used to evaluate its performance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Random Forest Algorithm: </a:t>
            </a:r>
            <a:r>
              <a:rPr lang="en-US" dirty="0">
                <a:latin typeface="Times New Roman" panose="02020603050405020304" pitchFamily="18" charset="0"/>
                <a:cs typeface="Times New Roman" panose="02020603050405020304" pitchFamily="18" charset="0"/>
              </a:rPr>
              <a:t>The random forest algorithm is an ensemble learning method that combines multiple decision trees to make predictions. Each decision tree is trained on a random subset of the training data and uses a random subset of features. The final prediction is obtained by averaging the predictions of all the individual trees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Training the Random Forest Model: </a:t>
            </a:r>
            <a:r>
              <a:rPr lang="en-US" dirty="0">
                <a:latin typeface="Times New Roman" panose="02020603050405020304" pitchFamily="18" charset="0"/>
                <a:cs typeface="Times New Roman" panose="02020603050405020304" pitchFamily="18" charset="0"/>
              </a:rPr>
              <a:t>Use the training set to train the random forest model. The model will learn the patterns and relationships between the input features and the target variable (stock prices) based on the training data</a:t>
            </a:r>
            <a:r>
              <a:rPr lang="en-US" dirty="0" smtClean="0"/>
              <a:t>.</a:t>
            </a:r>
            <a:endParaRPr lang="en-US" dirty="0"/>
          </a:p>
        </p:txBody>
      </p:sp>
    </p:spTree>
    <p:extLst>
      <p:ext uri="{BB962C8B-B14F-4D97-AF65-F5344CB8AC3E}">
        <p14:creationId xmlns:p14="http://schemas.microsoft.com/office/powerpoint/2010/main" val="22805872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TextBox 2"/>
          <p:cNvSpPr txBox="1"/>
          <p:nvPr/>
        </p:nvSpPr>
        <p:spPr>
          <a:xfrm>
            <a:off x="0" y="1026943"/>
            <a:ext cx="12192000" cy="4275452"/>
          </a:xfrm>
          <a:prstGeom prst="rect">
            <a:avLst/>
          </a:prstGeom>
          <a:noFill/>
        </p:spPr>
        <p:txBody>
          <a:bodyPr wrap="square" rtlCol="0">
            <a:spAutoFit/>
          </a:bodyPr>
          <a:lstStyle/>
          <a:p>
            <a:r>
              <a:rPr lang="en-US" dirty="0">
                <a:solidFill>
                  <a:schemeClr val="bg1"/>
                </a:solidFill>
              </a:rPr>
              <a:t>Prediction: </a:t>
            </a:r>
            <a:r>
              <a:rPr lang="en-US" dirty="0"/>
              <a:t>Once the model is trained, use it to make predictions on the testing set. The model will use the input features from the testing set to predict the corresponding stock prices</a:t>
            </a:r>
            <a:r>
              <a:rPr lang="en-US" dirty="0" smtClean="0"/>
              <a:t>. </a:t>
            </a:r>
          </a:p>
          <a:p>
            <a:endParaRPr lang="en-US" dirty="0"/>
          </a:p>
          <a:p>
            <a:r>
              <a:rPr lang="en-US" dirty="0">
                <a:solidFill>
                  <a:schemeClr val="bg1"/>
                </a:solidFill>
              </a:rPr>
              <a:t>Evaluation: </a:t>
            </a:r>
            <a:r>
              <a:rPr lang="en-US" dirty="0"/>
              <a:t>Evaluate the performance of the model by comparing the predicted stock prices with the actual stock prices from the testing set. Common evaluation metrics for regression tasks include mean squared error (MSE), root mean squared error (RMSE), and mean absolute error (MAE</a:t>
            </a:r>
            <a:r>
              <a:rPr lang="en-US" dirty="0" smtClean="0"/>
              <a:t>).</a:t>
            </a:r>
          </a:p>
          <a:p>
            <a:endParaRPr lang="en-US" dirty="0"/>
          </a:p>
          <a:p>
            <a:r>
              <a:rPr lang="en-US" dirty="0">
                <a:solidFill>
                  <a:schemeClr val="bg1"/>
                </a:solidFill>
              </a:rPr>
              <a:t>Fine-tuning and Optimization</a:t>
            </a:r>
            <a:r>
              <a:rPr lang="en-US" dirty="0"/>
              <a:t>: Experiment with </a:t>
            </a:r>
            <a:r>
              <a:rPr lang="en-US" dirty="0" smtClean="0"/>
              <a:t>different </a:t>
            </a:r>
            <a:r>
              <a:rPr lang="en-US" dirty="0"/>
              <a:t>parameters of the random forest algorithm, such as the number of trees in the forest and the maximum depth of each tree, to optimize the model's performance. This can be done using techniques like cross-validation and grid search</a:t>
            </a:r>
            <a:r>
              <a:rPr lang="en-US" dirty="0" smtClean="0"/>
              <a:t>.</a:t>
            </a:r>
          </a:p>
          <a:p>
            <a:endParaRPr lang="en-US" dirty="0"/>
          </a:p>
          <a:p>
            <a:r>
              <a:rPr lang="en-US" dirty="0">
                <a:solidFill>
                  <a:schemeClr val="bg1"/>
                </a:solidFill>
              </a:rPr>
              <a:t>Deployment and Monitoring: </a:t>
            </a:r>
            <a:r>
              <a:rPr lang="en-US" dirty="0"/>
              <a:t>Once the model is trained and optimized, it can be deployed to make predictions on new, unseen data. It's important to monitor the model's performance over time and retrain or update it as needed to ensure accurate predictions.</a:t>
            </a:r>
          </a:p>
          <a:p>
            <a:endParaRPr lang="en-US" dirty="0"/>
          </a:p>
        </p:txBody>
      </p:sp>
    </p:spTree>
    <p:extLst>
      <p:ext uri="{BB962C8B-B14F-4D97-AF65-F5344CB8AC3E}">
        <p14:creationId xmlns:p14="http://schemas.microsoft.com/office/powerpoint/2010/main" val="47980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3"/>
          <a:srcRect b="3951"/>
          <a:stretch/>
        </p:blipFill>
        <p:spPr bwMode="auto">
          <a:xfrm>
            <a:off x="-109880" y="328491"/>
            <a:ext cx="5413400" cy="5800090"/>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4"/>
          <a:stretch>
            <a:fillRect/>
          </a:stretch>
        </p:blipFill>
        <p:spPr>
          <a:xfrm>
            <a:off x="5627076" y="407816"/>
            <a:ext cx="6246055" cy="5444344"/>
          </a:xfrm>
          <a:prstGeom prst="rect">
            <a:avLst/>
          </a:prstGeom>
        </p:spPr>
      </p:pic>
      <p:sp>
        <p:nvSpPr>
          <p:cNvPr id="6" name="TextBox 5"/>
          <p:cNvSpPr txBox="1"/>
          <p:nvPr/>
        </p:nvSpPr>
        <p:spPr>
          <a:xfrm>
            <a:off x="4624753" y="38484"/>
            <a:ext cx="2004646" cy="369332"/>
          </a:xfrm>
          <a:prstGeom prst="rect">
            <a:avLst/>
          </a:prstGeom>
          <a:noFill/>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FLOW CHARTS</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5973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161</TotalTime>
  <Words>716</Words>
  <Application>Microsoft Office PowerPoint</Application>
  <PresentationFormat>Widescreen</PresentationFormat>
  <Paragraphs>129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dc:title>
  <dc:creator>KITE STUDENT</dc:creator>
  <cp:lastModifiedBy>KITE STUDENT</cp:lastModifiedBy>
  <cp:revision>19</cp:revision>
  <dcterms:created xsi:type="dcterms:W3CDTF">2023-10-11T05:50:54Z</dcterms:created>
  <dcterms:modified xsi:type="dcterms:W3CDTF">2023-10-11T10:00:29Z</dcterms:modified>
</cp:coreProperties>
</file>