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4688-BE4A-41F3-8D58-588EA8911175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918E94-1365-4205-A2C3-EF37B6EA611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3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3EE55-69DD-4838-B015-C78048719A51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12741-7313-4BE9-9160-B303BBBB7C2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57B5-EB0B-4DCC-9EE6-58C2201F962D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12209-A791-4E53-9C71-8A06AFFFB15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2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9" y="3060413"/>
            <a:ext cx="7772739" cy="1362383"/>
          </a:xfrm>
          <a:prstGeom prst="rect">
            <a:avLst/>
          </a:prstGeom>
        </p:spPr>
        <p:txBody>
          <a:bodyPr lIns="80056" tIns="40028" rIns="80056" bIns="40028"/>
          <a:lstStyle>
            <a:lvl1pPr algn="l">
              <a:defRPr sz="3500" b="1" cap="all">
                <a:solidFill>
                  <a:srgbClr val="0000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99" y="4433016"/>
            <a:ext cx="7772739" cy="1500638"/>
          </a:xfrm>
          <a:prstGeom prst="rect">
            <a:avLst/>
          </a:prstGeom>
        </p:spPr>
        <p:txBody>
          <a:bodyPr lIns="80056" tIns="40028" rIns="80056" bIns="40028"/>
          <a:lstStyle>
            <a:lvl1pPr marL="160113" indent="-160113">
              <a:spcBef>
                <a:spcPts val="526"/>
              </a:spcBef>
              <a:buFont typeface="Arial" pitchFamily="34" charset="0"/>
              <a:buChar char="•"/>
              <a:defRPr sz="1800"/>
            </a:lvl1pPr>
            <a:lvl2pPr marL="400278" indent="0">
              <a:buNone/>
              <a:defRPr sz="1600"/>
            </a:lvl2pPr>
            <a:lvl3pPr marL="800564" indent="0">
              <a:buNone/>
              <a:defRPr sz="1400"/>
            </a:lvl3pPr>
            <a:lvl4pPr marL="1200845" indent="0">
              <a:buNone/>
              <a:defRPr sz="1200"/>
            </a:lvl4pPr>
            <a:lvl5pPr marL="1601129" indent="0">
              <a:buNone/>
              <a:defRPr sz="1200"/>
            </a:lvl5pPr>
            <a:lvl6pPr marL="2001411" indent="0">
              <a:buNone/>
              <a:defRPr sz="1200"/>
            </a:lvl6pPr>
            <a:lvl7pPr marL="2401693" indent="0">
              <a:buNone/>
              <a:defRPr sz="1200"/>
            </a:lvl7pPr>
            <a:lvl8pPr marL="2801978" indent="0">
              <a:buNone/>
              <a:defRPr sz="1200"/>
            </a:lvl8pPr>
            <a:lvl9pPr marL="3202259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4403725" y="6527800"/>
            <a:ext cx="290513" cy="222250"/>
          </a:xfrm>
        </p:spPr>
        <p:txBody>
          <a:bodyPr tIns="40028" bIns="40028" anchorCtr="0"/>
          <a:lstStyle>
            <a:lvl1pPr algn="ctr" defTabSz="913157">
              <a:defRPr sz="9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013E5C-ED4C-498C-869E-C4680AD9B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87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3175"/>
            <a:ext cx="9144000" cy="846138"/>
          </a:xfrm>
          <a:prstGeom prst="rect">
            <a:avLst/>
          </a:prstGeom>
          <a:gradFill>
            <a:gsLst>
              <a:gs pos="0">
                <a:srgbClr val="000064"/>
              </a:gs>
              <a:gs pos="100000">
                <a:schemeClr val="dk2">
                  <a:shade val="30000"/>
                  <a:satMod val="20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056" tIns="40028" rIns="80056" bIns="40028" anchor="ctr"/>
          <a:lstStyle/>
          <a:p>
            <a:pPr algn="ctr" defTabSz="913157"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7510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58875" y="6396038"/>
            <a:ext cx="7977188" cy="33337"/>
          </a:xfrm>
          <a:prstGeom prst="rect">
            <a:avLst/>
          </a:prstGeom>
          <a:gradFill>
            <a:gsLst>
              <a:gs pos="0">
                <a:srgbClr val="000064"/>
              </a:gs>
              <a:gs pos="100000">
                <a:schemeClr val="dk2">
                  <a:shade val="30000"/>
                  <a:satMod val="20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056" tIns="40028" rIns="80056" bIns="40028" anchor="ctr"/>
          <a:lstStyle/>
          <a:p>
            <a:pPr algn="ctr" defTabSz="913157"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199313" y="6607175"/>
            <a:ext cx="2006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56" tIns="40028" rIns="80056" bIns="4002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281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000" i="1" smtClean="0">
                <a:solidFill>
                  <a:srgbClr val="000000"/>
                </a:solidFill>
                <a:latin typeface="Constantia" pitchFamily="18" charset="0"/>
              </a:rPr>
              <a:t>Private &amp; Confidential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6365875"/>
            <a:ext cx="1041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215900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8E52-232D-4EE4-A6F3-B010F3FFC176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92CF-AD54-4A9B-A187-AD0DFAF66F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AB506-DD8E-45D8-A33C-C452DC0D3443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1B708-DFC4-45C0-A86D-5C72DB1F73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90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6673D-2989-45FB-A7CB-7BC57F155082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BD127-974E-440A-AB4B-D7CE9AD122F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5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95DBC-B781-40E1-A07C-56734D1E2133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B29F-297F-4571-B640-DE7D7002785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26CE-75EE-433A-984C-5292958A9F38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EB0B1-E9AB-4759-8FC1-83CC9EE67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5D45F-D219-49A0-A2E6-1A3E566ADA8C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C963B-DCBA-4556-8010-A8CE75228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B5F9-DC3C-460B-953B-D134DF7AC869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95041-7C30-49FF-80AA-16FADFA2AAB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3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2B441-8879-4B96-B3F0-96229BF63E20}" type="datetime1">
              <a:rPr lang="en-US">
                <a:solidFill>
                  <a:srgbClr val="696464"/>
                </a:solidFill>
              </a:rPr>
              <a:pPr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E0D62-C48F-4E1B-8E55-BA59D179FFC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5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AB2207F9-84FA-468E-B9F1-66CBBC2F1301}" type="datetime1">
              <a:rPr lang="en-US">
                <a:solidFill>
                  <a:srgbClr val="696464"/>
                </a:solidFill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1/12/2018</a:t>
            </a:fld>
            <a:endParaRPr lang="en-IN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22F874D-D7CD-410F-86BA-93B02EA0BB53}" type="slidenum">
              <a:rPr lang="en-IN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111.jpeg"/>
          <p:cNvPicPr>
            <a:picLocks noChangeAspect="1"/>
          </p:cNvPicPr>
          <p:nvPr/>
        </p:nvPicPr>
        <p:blipFill>
          <a:blip r:embed="rId2">
            <a:lum bright="37000" contrast="-38000"/>
          </a:blip>
          <a:stretch>
            <a:fillRect/>
          </a:stretch>
        </p:blipFill>
        <p:spPr>
          <a:xfrm>
            <a:off x="175804" y="40944"/>
            <a:ext cx="8956324" cy="6796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1246188" y="576263"/>
            <a:ext cx="6999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2813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2060"/>
                </a:solidFill>
                <a:latin typeface="Perpetua" pitchFamily="18" charset="0"/>
                <a:cs typeface="Tahoma" pitchFamily="34" charset="0"/>
              </a:rPr>
              <a:t>CERTIFICATES &amp; RECOGNITIONS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441325" y="1363663"/>
            <a:ext cx="7408863" cy="4010025"/>
            <a:chOff x="895008" y="690933"/>
            <a:chExt cx="7408877" cy="5256878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428999" y="2971800"/>
              <a:ext cx="2508855" cy="9906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>
              <a:solidFill>
                <a:srgbClr val="D99594"/>
              </a:solidFill>
              <a:round/>
              <a:headEnd/>
              <a:tailEnd/>
            </a:ln>
            <a:effectLst>
              <a:glow rad="228600">
                <a:srgbClr val="7CCA62">
                  <a:satMod val="175000"/>
                  <a:alpha val="40000"/>
                </a:srgbClr>
              </a:glow>
              <a:outerShdw dist="28398" dir="3806097" algn="ctr" rotWithShape="0">
                <a:srgbClr val="622423">
                  <a:alpha val="50000"/>
                </a:srgbClr>
              </a:outerShdw>
              <a:reflection blurRad="6350" stA="50000" endA="300" endPos="90000" dist="50800" dir="5400000" sy="-100000" algn="bl" rotWithShape="0"/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3600" b="1" kern="0" dirty="0">
                  <a:solidFill>
                    <a:prstClr val="white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OCEANAA</a:t>
              </a:r>
              <a:endParaRPr lang="en-US" sz="3600" kern="0" dirty="0">
                <a:solidFill>
                  <a:prstClr val="white"/>
                </a:solidFill>
                <a:latin typeface="Constantia"/>
                <a:cs typeface="Arial" pitchFamily="34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360401" y="690933"/>
              <a:ext cx="2632080" cy="1325665"/>
            </a:xfrm>
            <a:prstGeom prst="wedgeEllipseCallout">
              <a:avLst>
                <a:gd name="adj1" fmla="val -10486"/>
                <a:gd name="adj2" fmla="val 118894"/>
              </a:avLst>
            </a:prstGeom>
            <a:solidFill>
              <a:srgbClr val="C0504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400" b="1" kern="0" dirty="0">
                  <a:solidFill>
                    <a:prstClr val="white"/>
                  </a:solidFill>
                  <a:ea typeface="Times New Roman" pitchFamily="18" charset="0"/>
                  <a:cs typeface="Times New Roman" pitchFamily="18" charset="0"/>
                </a:rPr>
                <a:t>FSSAI </a:t>
              </a:r>
            </a:p>
            <a:p>
              <a:pPr algn="ctr">
                <a:defRPr/>
              </a:pPr>
              <a:r>
                <a:rPr lang="en-US" sz="1050" b="1" kern="0" dirty="0">
                  <a:solidFill>
                    <a:prstClr val="white"/>
                  </a:solidFill>
                  <a:cs typeface="Times New Roman" pitchFamily="18" charset="0"/>
                </a:rPr>
                <a:t>(Foods Safety &amp; Standards Authority of India)</a:t>
              </a:r>
              <a:endParaRPr lang="en-US" sz="1050" b="1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1972923" y="4590929"/>
              <a:ext cx="2363791" cy="1319422"/>
            </a:xfrm>
            <a:prstGeom prst="wedgeEllipseCallout">
              <a:avLst>
                <a:gd name="adj1" fmla="val 24357"/>
                <a:gd name="adj2" fmla="val -93996"/>
              </a:avLst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white"/>
                  </a:solidFill>
                  <a:cs typeface="Times New Roman" pitchFamily="18" charset="0"/>
                </a:rPr>
                <a:t>FDA</a:t>
              </a:r>
            </a:p>
            <a:p>
              <a:pPr algn="ctr">
                <a:defRPr/>
              </a:pPr>
              <a:r>
                <a:rPr lang="en-US" sz="1050" b="1" dirty="0">
                  <a:solidFill>
                    <a:prstClr val="white"/>
                  </a:solidFill>
                  <a:cs typeface="Arial" pitchFamily="34" charset="0"/>
                </a:rPr>
                <a:t>(Food and Drug Administration)</a:t>
              </a:r>
              <a:endParaRPr lang="en-US" sz="1050" b="1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4800265" y="4497278"/>
              <a:ext cx="2533655" cy="1450533"/>
            </a:xfrm>
            <a:prstGeom prst="wedgeEllipseCallout">
              <a:avLst>
                <a:gd name="adj1" fmla="val -35767"/>
                <a:gd name="adj2" fmla="val -79808"/>
              </a:avLst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kern="0" dirty="0">
                  <a:solidFill>
                    <a:prstClr val="white"/>
                  </a:solidFill>
                  <a:ea typeface="Times New Roman" pitchFamily="18" charset="0"/>
                  <a:cs typeface="Times New Roman" pitchFamily="18" charset="0"/>
                </a:rPr>
                <a:t>ISO</a:t>
              </a:r>
            </a:p>
            <a:p>
              <a:pPr algn="ctr">
                <a:defRPr/>
              </a:pPr>
              <a:r>
                <a:rPr lang="en-US" sz="1050" b="1" dirty="0">
                  <a:solidFill>
                    <a:prstClr val="white"/>
                  </a:solidFill>
                  <a:cs typeface="Arial" pitchFamily="34" charset="0"/>
                </a:rPr>
                <a:t>(International Organization for Standardization)</a:t>
              </a:r>
              <a:endParaRPr lang="en-US" sz="1000" b="1" kern="0" dirty="0">
                <a:solidFill>
                  <a:prstClr val="white"/>
                </a:solidFill>
                <a:ea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b="1" kern="0" dirty="0">
                <a:solidFill>
                  <a:prstClr val="white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"/>
            <p:cNvSpPr>
              <a:spLocks noChangeArrowheads="1"/>
            </p:cNvSpPr>
            <p:nvPr/>
          </p:nvSpPr>
          <p:spPr bwMode="auto">
            <a:xfrm>
              <a:off x="5936918" y="1356887"/>
              <a:ext cx="2366967" cy="1485911"/>
            </a:xfrm>
            <a:prstGeom prst="wedgeEllipseCallout">
              <a:avLst>
                <a:gd name="adj1" fmla="val -68508"/>
                <a:gd name="adj2" fmla="val 53788"/>
              </a:avLst>
            </a:prstGeom>
            <a:solidFill>
              <a:srgbClr val="4BACC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kern="0" dirty="0">
                  <a:solidFill>
                    <a:prstClr val="white"/>
                  </a:solidFill>
                  <a:ea typeface="Times New Roman" pitchFamily="18" charset="0"/>
                  <a:cs typeface="Times New Roman" pitchFamily="18" charset="0"/>
                </a:rPr>
                <a:t>AIFPA</a:t>
              </a:r>
            </a:p>
            <a:p>
              <a:pPr algn="ctr"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(ALL INDIA FOOD PROCESSORS ASSOCIATION)</a:t>
              </a:r>
              <a:endParaRPr lang="en-US" sz="900" b="1" kern="0" dirty="0">
                <a:solidFill>
                  <a:prstClr val="white"/>
                </a:solidFill>
                <a:ea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sz="1200" b="1" kern="0" dirty="0">
                <a:solidFill>
                  <a:prstClr val="white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sz="1200" b="1" kern="0" dirty="0">
                <a:solidFill>
                  <a:prstClr val="white"/>
                </a:solidFill>
                <a:latin typeface="Constantia"/>
                <a:cs typeface="Arial" pitchFamily="34" charset="0"/>
              </a:endParaRPr>
            </a:p>
          </p:txBody>
        </p:sp>
        <p:sp>
          <p:nvSpPr>
            <p:cNvPr id="15" name="AutoShape 2"/>
            <p:cNvSpPr>
              <a:spLocks noChangeArrowheads="1"/>
            </p:cNvSpPr>
            <p:nvPr/>
          </p:nvSpPr>
          <p:spPr bwMode="auto">
            <a:xfrm>
              <a:off x="895008" y="1425563"/>
              <a:ext cx="2301879" cy="1277800"/>
            </a:xfrm>
            <a:prstGeom prst="wedgeEllipseCallout">
              <a:avLst>
                <a:gd name="adj1" fmla="val 69366"/>
                <a:gd name="adj2" fmla="val 67560"/>
              </a:avLst>
            </a:pr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/>
                  </a:solidFill>
                  <a:cs typeface="Arial" pitchFamily="34" charset="0"/>
                </a:rPr>
                <a:t>MPEDA</a:t>
              </a:r>
            </a:p>
            <a:p>
              <a:pPr algn="ctr">
                <a:defRPr/>
              </a:pPr>
              <a:r>
                <a:rPr lang="en-US" sz="1050" b="1" dirty="0">
                  <a:solidFill>
                    <a:prstClr val="white"/>
                  </a:solidFill>
                  <a:cs typeface="Arial" pitchFamily="34" charset="0"/>
                </a:rPr>
                <a:t>Marine Products Export Development Authority</a:t>
              </a:r>
              <a:endParaRPr lang="en-US" sz="1050" b="1" kern="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pic>
        <p:nvPicPr>
          <p:cNvPr id="50181" name="Picture 6" descr="\\Retail1\india\THAINESE\ACTIZONES\IMPORTANT\oceanaa global - pic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27025"/>
            <a:ext cx="1363663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7150100" y="5895975"/>
            <a:ext cx="1443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2813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u="sng">
                <a:solidFill>
                  <a:srgbClr val="336600"/>
                </a:solidFill>
                <a:latin typeface="Tahoma" pitchFamily="34" charset="0"/>
                <a:cs typeface="Tahoma" pitchFamily="34" charset="0"/>
              </a:rPr>
              <a:t>…etc.</a:t>
            </a:r>
          </a:p>
        </p:txBody>
      </p:sp>
      <p:sp>
        <p:nvSpPr>
          <p:cNvPr id="50183" name="Rectangle 17"/>
          <p:cNvSpPr>
            <a:spLocks noChangeArrowheads="1"/>
          </p:cNvSpPr>
          <p:nvPr/>
        </p:nvSpPr>
        <p:spPr bwMode="auto">
          <a:xfrm>
            <a:off x="2286000" y="310515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2813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55675" y="5654675"/>
            <a:ext cx="699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2060"/>
                </a:solidFill>
                <a:cs typeface="Tahoma" pitchFamily="34" charset="0"/>
              </a:rPr>
              <a:t>REGISTERED </a:t>
            </a:r>
            <a:r>
              <a:rPr lang="en-US" b="1" dirty="0">
                <a:solidFill>
                  <a:srgbClr val="002060"/>
                </a:solidFill>
                <a:cs typeface="Arial" pitchFamily="34" charset="0"/>
              </a:rPr>
              <a:t>Micro, Small and Medium Enterprises (MSME) UNIT</a:t>
            </a:r>
            <a:endParaRPr lang="en-US" b="1" dirty="0">
              <a:solidFill>
                <a:srgbClr val="002060"/>
              </a:solidFill>
              <a:cs typeface="Tahoma" pitchFamily="34" charset="0"/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295275" y="3305175"/>
            <a:ext cx="2184400" cy="969963"/>
          </a:xfrm>
          <a:prstGeom prst="wedgeEllipseCallout">
            <a:avLst>
              <a:gd name="adj1" fmla="val 69366"/>
              <a:gd name="adj2" fmla="val -32629"/>
            </a:avLst>
          </a:prstGeom>
          <a:solidFill>
            <a:schemeClr val="accent4">
              <a:lumMod val="75000"/>
            </a:schemeClr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  <a:cs typeface="Times New Roman" pitchFamily="18" charset="0"/>
              </a:rPr>
              <a:t>AIB</a:t>
            </a:r>
          </a:p>
          <a:p>
            <a:pPr algn="ctr">
              <a:defRPr/>
            </a:pPr>
            <a:r>
              <a:rPr lang="en-US" sz="1100" b="1" dirty="0">
                <a:solidFill>
                  <a:prstClr val="white"/>
                </a:solidFill>
                <a:cs typeface="Arial" pitchFamily="34" charset="0"/>
              </a:rPr>
              <a:t>(American Institute of  Baking)</a:t>
            </a:r>
            <a:endParaRPr lang="en-US" sz="1100" b="1" kern="0" dirty="0">
              <a:solidFill>
                <a:prstClr val="white"/>
              </a:solidFill>
              <a:cs typeface="Times New Roman" pitchFamily="18" charset="0"/>
            </a:endParaRPr>
          </a:p>
          <a:p>
            <a:pPr algn="ctr">
              <a:defRPr/>
            </a:pPr>
            <a:endParaRPr lang="en-US" b="1" kern="0" dirty="0">
              <a:solidFill>
                <a:prstClr val="white"/>
              </a:solidFill>
              <a:latin typeface="Constantia"/>
              <a:cs typeface="Arial" pitchFamily="34" charset="0"/>
            </a:endParaRPr>
          </a:p>
        </p:txBody>
      </p:sp>
      <p:sp>
        <p:nvSpPr>
          <p:cNvPr id="18" name="AutoShape 1"/>
          <p:cNvSpPr>
            <a:spLocks noChangeArrowheads="1"/>
          </p:cNvSpPr>
          <p:nvPr/>
        </p:nvSpPr>
        <p:spPr bwMode="auto">
          <a:xfrm>
            <a:off x="6119813" y="3160713"/>
            <a:ext cx="2489200" cy="1116012"/>
          </a:xfrm>
          <a:prstGeom prst="wedgeEllipseCallout">
            <a:avLst>
              <a:gd name="adj1" fmla="val -70881"/>
              <a:gd name="adj2" fmla="val 444"/>
            </a:avLst>
          </a:prstGeom>
          <a:solidFill>
            <a:srgbClr val="7030A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  <a:ea typeface="Times New Roman" pitchFamily="18" charset="0"/>
                <a:cs typeface="Times New Roman" pitchFamily="18" charset="0"/>
              </a:rPr>
              <a:t>BRC</a:t>
            </a:r>
          </a:p>
          <a:p>
            <a:pPr algn="ctr">
              <a:defRPr/>
            </a:pPr>
            <a:r>
              <a:rPr lang="en-US" sz="1200" b="1" kern="0" dirty="0">
                <a:solidFill>
                  <a:prstClr val="white"/>
                </a:solidFill>
                <a:cs typeface="Times New Roman" pitchFamily="18" charset="0"/>
              </a:rPr>
              <a:t>(British Retail  Consortium</a:t>
            </a:r>
            <a:r>
              <a:rPr lang="en-US" sz="1200" b="1" kern="0" dirty="0">
                <a:solidFill>
                  <a:prstClr val="white"/>
                </a:solidFill>
                <a:latin typeface="Calibri" pitchFamily="34" charset="0"/>
                <a:cs typeface="Times New Roman" pitchFamily="18" charset="0"/>
              </a:rPr>
              <a:t>)</a:t>
            </a:r>
            <a:endParaRPr lang="en-US" sz="1200" b="1" kern="0" dirty="0">
              <a:solidFill>
                <a:prstClr val="white"/>
              </a:solidFill>
              <a:latin typeface="Constantia"/>
              <a:cs typeface="Arial" pitchFamily="34" charset="0"/>
            </a:endParaRPr>
          </a:p>
        </p:txBody>
      </p:sp>
      <p:sp>
        <p:nvSpPr>
          <p:cNvPr id="2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21700" y="6223000"/>
            <a:ext cx="457200" cy="457200"/>
          </a:xfrm>
          <a:gradFill flip="none" rotWithShape="1">
            <a:gsLst>
              <a:gs pos="0">
                <a:srgbClr val="00206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txBody>
          <a:bodyPr/>
          <a:lstStyle/>
          <a:p>
            <a:pPr>
              <a:defRPr/>
            </a:pPr>
            <a:fld id="{B73EB119-6C64-46ED-B86A-13B53E1F21D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74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14"/>
  <p:tag name="PRINTWIDTH" val="26.75"/>
  <p:tag name="PRINTHEIGHT" val="19.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R.</dc:creator>
  <cp:lastModifiedBy>Christopher R.</cp:lastModifiedBy>
  <cp:revision>1</cp:revision>
  <dcterms:created xsi:type="dcterms:W3CDTF">2018-01-12T12:21:28Z</dcterms:created>
  <dcterms:modified xsi:type="dcterms:W3CDTF">2018-01-12T12:21:52Z</dcterms:modified>
</cp:coreProperties>
</file>