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oboto" charset="1" panose="02000000000000000000"/>
      <p:regular r:id="rId16"/>
    </p:embeddedFont>
    <p:embeddedFont>
      <p:font typeface="Roboto Italics" charset="1" panose="02000000000000000000"/>
      <p:regular r:id="rId17"/>
    </p:embeddedFont>
    <p:embeddedFont>
      <p:font typeface="Roboto Bold" charset="1" panose="02000000000000000000"/>
      <p:regular r:id="rId18"/>
    </p:embeddedFont>
    <p:embeddedFont>
      <p:font typeface="Barlow Bold" charset="1" panose="00000800000000000000"/>
      <p:regular r:id="rId19"/>
    </p:embeddedFont>
    <p:embeddedFont>
      <p:font typeface="Montserrat" charset="1" panose="00000500000000000000"/>
      <p:regular r:id="rId20"/>
    </p:embeddedFont>
    <p:embeddedFont>
      <p:font typeface="Montserrat Bold" charset="1" panose="00000800000000000000"/>
      <p:regular r:id="rId21"/>
    </p:embeddedFont>
    <p:embeddedFont>
      <p:font typeface="Etna Sans Serif" charset="1" panose="020006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jpe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5.jpe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8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1.jpe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0D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58825" y="6293450"/>
            <a:ext cx="8337750" cy="3200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Sabarinath PS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Amjith Kumar</a:t>
            </a:r>
          </a:p>
          <a:p>
            <a:pPr algn="l">
              <a:lnSpc>
                <a:spcPts val="5040"/>
              </a:lnSpc>
            </a:pPr>
            <a:r>
              <a:rPr lang="en-US" sz="4200" i="true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CSE-AI &amp; CE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SNMIMT, Maliankara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25" y="9405000"/>
            <a:ext cx="8152950" cy="57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6"/>
              </a:lnSpc>
            </a:pPr>
            <a:r>
              <a:rPr lang="en-US" b="true" sz="2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Internship Period:</a:t>
            </a:r>
            <a:r>
              <a:rPr lang="en-US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12-06-2025 to 30-06-2025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448050" y="0"/>
            <a:ext cx="3391900" cy="3391900"/>
            <a:chOff x="0" y="0"/>
            <a:chExt cx="4522533" cy="45225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22470" cy="4522470"/>
            </a:xfrm>
            <a:custGeom>
              <a:avLst/>
              <a:gdLst/>
              <a:ahLst/>
              <a:cxnLst/>
              <a:rect r="r" b="b" t="t" l="l"/>
              <a:pathLst>
                <a:path h="4522470" w="4522470">
                  <a:moveTo>
                    <a:pt x="0" y="0"/>
                  </a:moveTo>
                  <a:lnTo>
                    <a:pt x="4522470" y="0"/>
                  </a:lnTo>
                  <a:lnTo>
                    <a:pt x="4522470" y="4522470"/>
                  </a:lnTo>
                  <a:lnTo>
                    <a:pt x="0" y="45224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-1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74047" y="2986005"/>
            <a:ext cx="14539906" cy="176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1"/>
              </a:lnSpc>
            </a:pPr>
            <a:r>
              <a:rPr lang="en-US" sz="5609" b="true">
                <a:solidFill>
                  <a:srgbClr val="EEEFF5"/>
                </a:solidFill>
                <a:latin typeface="Barlow Bold"/>
                <a:ea typeface="Barlow Bold"/>
                <a:cs typeface="Barlow Bold"/>
                <a:sym typeface="Barlow Bold"/>
              </a:rPr>
              <a:t>RoastBot 3 A KTU B.Tech Engineering Chatbot with Attitude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27116" y="3956719"/>
            <a:ext cx="7833767" cy="2135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17"/>
              </a:lnSpc>
            </a:pPr>
            <a:r>
              <a:rPr lang="en-US" sz="12512">
                <a:solidFill>
                  <a:srgbClr val="7068F4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605" y="-101194"/>
            <a:ext cx="18491195" cy="10505435"/>
          </a:xfrm>
          <a:custGeom>
            <a:avLst/>
            <a:gdLst/>
            <a:ahLst/>
            <a:cxnLst/>
            <a:rect r="r" b="b" t="t" l="l"/>
            <a:pathLst>
              <a:path h="10505435" w="18491195">
                <a:moveTo>
                  <a:pt x="0" y="0"/>
                </a:moveTo>
                <a:lnTo>
                  <a:pt x="18491195" y="0"/>
                </a:lnTo>
                <a:lnTo>
                  <a:pt x="18491195" y="10505436"/>
                </a:lnTo>
                <a:lnTo>
                  <a:pt x="0" y="10505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" t="0" r="-1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30000" y="15240"/>
            <a:ext cx="6858000" cy="10287000"/>
            <a:chOff x="0" y="0"/>
            <a:chExt cx="914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44880" y="7498080"/>
            <a:ext cx="442163" cy="426720"/>
          </a:xfrm>
          <a:custGeom>
            <a:avLst/>
            <a:gdLst/>
            <a:ahLst/>
            <a:cxnLst/>
            <a:rect r="r" b="b" t="t" l="l"/>
            <a:pathLst>
              <a:path h="426720" w="442163">
                <a:moveTo>
                  <a:pt x="0" y="0"/>
                </a:moveTo>
                <a:lnTo>
                  <a:pt x="442163" y="0"/>
                </a:lnTo>
                <a:lnTo>
                  <a:pt x="442163" y="426720"/>
                </a:lnTo>
                <a:lnTo>
                  <a:pt x="0" y="426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7851" y="7507592"/>
            <a:ext cx="556016" cy="535422"/>
            <a:chOff x="0" y="0"/>
            <a:chExt cx="741355" cy="713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1426" cy="713867"/>
            </a:xfrm>
            <a:custGeom>
              <a:avLst/>
              <a:gdLst/>
              <a:ahLst/>
              <a:cxnLst/>
              <a:rect r="r" b="b" t="t" l="l"/>
              <a:pathLst>
                <a:path h="713867" w="741426">
                  <a:moveTo>
                    <a:pt x="356997" y="0"/>
                  </a:moveTo>
                  <a:cubicBezTo>
                    <a:pt x="309753" y="0"/>
                    <a:pt x="264160" y="9017"/>
                    <a:pt x="220472" y="27178"/>
                  </a:cubicBezTo>
                  <a:cubicBezTo>
                    <a:pt x="176784" y="45339"/>
                    <a:pt x="138049" y="71120"/>
                    <a:pt x="104648" y="104648"/>
                  </a:cubicBezTo>
                  <a:cubicBezTo>
                    <a:pt x="71247" y="138176"/>
                    <a:pt x="45339" y="176530"/>
                    <a:pt x="27178" y="220472"/>
                  </a:cubicBezTo>
                  <a:cubicBezTo>
                    <a:pt x="9017" y="264414"/>
                    <a:pt x="0" y="309753"/>
                    <a:pt x="0" y="356997"/>
                  </a:cubicBezTo>
                  <a:cubicBezTo>
                    <a:pt x="0" y="404241"/>
                    <a:pt x="9017" y="449707"/>
                    <a:pt x="27178" y="493395"/>
                  </a:cubicBezTo>
                  <a:cubicBezTo>
                    <a:pt x="45339" y="537083"/>
                    <a:pt x="71120" y="575818"/>
                    <a:pt x="104648" y="609219"/>
                  </a:cubicBezTo>
                  <a:cubicBezTo>
                    <a:pt x="138176" y="642620"/>
                    <a:pt x="176530" y="668528"/>
                    <a:pt x="220472" y="686689"/>
                  </a:cubicBezTo>
                  <a:cubicBezTo>
                    <a:pt x="264414" y="704850"/>
                    <a:pt x="309753" y="713867"/>
                    <a:pt x="356997" y="713867"/>
                  </a:cubicBezTo>
                  <a:lnTo>
                    <a:pt x="384429" y="713867"/>
                  </a:lnTo>
                  <a:cubicBezTo>
                    <a:pt x="431673" y="713867"/>
                    <a:pt x="477266" y="704850"/>
                    <a:pt x="521208" y="686689"/>
                  </a:cubicBezTo>
                  <a:cubicBezTo>
                    <a:pt x="565150" y="668528"/>
                    <a:pt x="603631" y="642747"/>
                    <a:pt x="637032" y="609219"/>
                  </a:cubicBezTo>
                  <a:cubicBezTo>
                    <a:pt x="670433" y="575691"/>
                    <a:pt x="696341" y="536956"/>
                    <a:pt x="714502" y="493395"/>
                  </a:cubicBezTo>
                  <a:cubicBezTo>
                    <a:pt x="732663" y="449834"/>
                    <a:pt x="741426" y="404114"/>
                    <a:pt x="741426" y="356870"/>
                  </a:cubicBezTo>
                  <a:cubicBezTo>
                    <a:pt x="741426" y="309626"/>
                    <a:pt x="732409" y="264033"/>
                    <a:pt x="714248" y="220345"/>
                  </a:cubicBezTo>
                  <a:cubicBezTo>
                    <a:pt x="696087" y="176657"/>
                    <a:pt x="670306" y="137922"/>
                    <a:pt x="636778" y="104521"/>
                  </a:cubicBezTo>
                  <a:cubicBezTo>
                    <a:pt x="603250" y="71120"/>
                    <a:pt x="564896" y="45212"/>
                    <a:pt x="521208" y="27051"/>
                  </a:cubicBezTo>
                  <a:cubicBezTo>
                    <a:pt x="477520" y="8890"/>
                    <a:pt x="431673" y="0"/>
                    <a:pt x="384429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1923" r="9" b="-1927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47730" y="2339142"/>
            <a:ext cx="8300802" cy="2697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1"/>
              </a:lnSpc>
            </a:pPr>
            <a:r>
              <a:rPr lang="en-US" sz="5609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RoastBot 3 A KTU B.Tech Engineering Chatbot with Attitude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730" y="5364419"/>
            <a:ext cx="9036862" cy="50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Welcome to thepresentation on RoastBot,aninnovativechatbot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7730" y="5791139"/>
            <a:ext cx="9789566" cy="137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designed to assistKTU Civil Engineeringstudents. This project combines the power of modern web technologies with advanced AI to deliver a unique and helpful experience.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3069" y="7450442"/>
            <a:ext cx="5047061" cy="456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1"/>
              </a:lnSpc>
            </a:pPr>
            <a:r>
              <a:rPr lang="en-US" sz="2663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presented by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83069" y="7985864"/>
            <a:ext cx="5047061" cy="92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9"/>
              </a:lnSpc>
            </a:pPr>
            <a:r>
              <a:rPr lang="en-US" sz="2664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Sabarinath PS : CSE-AI</a:t>
            </a:r>
          </a:p>
          <a:p>
            <a:pPr algn="l">
              <a:lnSpc>
                <a:spcPts val="3731"/>
              </a:lnSpc>
            </a:pPr>
            <a:r>
              <a:rPr lang="en-US" sz="2663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N Amjith Kumar: CE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94472" y="457211"/>
            <a:ext cx="1142979" cy="1142979"/>
            <a:chOff x="0" y="0"/>
            <a:chExt cx="4522533" cy="45225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22470" cy="4522470"/>
            </a:xfrm>
            <a:custGeom>
              <a:avLst/>
              <a:gdLst/>
              <a:ahLst/>
              <a:cxnLst/>
              <a:rect r="r" b="b" t="t" l="l"/>
              <a:pathLst>
                <a:path h="4522470" w="4522470">
                  <a:moveTo>
                    <a:pt x="2261235" y="0"/>
                  </a:moveTo>
                  <a:lnTo>
                    <a:pt x="2261235" y="0"/>
                  </a:lnTo>
                  <a:cubicBezTo>
                    <a:pt x="3510081" y="0"/>
                    <a:pt x="4522470" y="1012389"/>
                    <a:pt x="4522470" y="2261235"/>
                  </a:cubicBezTo>
                  <a:lnTo>
                    <a:pt x="4522470" y="2261235"/>
                  </a:lnTo>
                  <a:cubicBezTo>
                    <a:pt x="4522470" y="2860952"/>
                    <a:pt x="4284233" y="3436106"/>
                    <a:pt x="3860170" y="3860170"/>
                  </a:cubicBezTo>
                  <a:cubicBezTo>
                    <a:pt x="3436106" y="4284233"/>
                    <a:pt x="2860952" y="4522470"/>
                    <a:pt x="2261235" y="4522470"/>
                  </a:cubicBezTo>
                  <a:lnTo>
                    <a:pt x="2261235" y="4522470"/>
                  </a:lnTo>
                  <a:cubicBezTo>
                    <a:pt x="1661518" y="4522470"/>
                    <a:pt x="1086364" y="4284233"/>
                    <a:pt x="662300" y="3860170"/>
                  </a:cubicBezTo>
                  <a:cubicBezTo>
                    <a:pt x="238237" y="3436106"/>
                    <a:pt x="0" y="2860952"/>
                    <a:pt x="0" y="2261235"/>
                  </a:cubicBezTo>
                  <a:lnTo>
                    <a:pt x="0" y="2261235"/>
                  </a:lnTo>
                  <a:cubicBezTo>
                    <a:pt x="0" y="1661518"/>
                    <a:pt x="238237" y="1086364"/>
                    <a:pt x="662300" y="662300"/>
                  </a:cubicBezTo>
                  <a:cubicBezTo>
                    <a:pt x="1086364" y="238237"/>
                    <a:pt x="1661518" y="0"/>
                    <a:pt x="2261235" y="0"/>
                  </a:cubicBezTo>
                  <a:close/>
                </a:path>
              </a:pathLst>
            </a:custGeom>
            <a:blipFill>
              <a:blip r:embed="rId8"/>
              <a:stretch>
                <a:fillRect l="0" t="0" r="-1" b="-1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83069" y="8984972"/>
            <a:ext cx="5047061" cy="456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1"/>
              </a:lnSpc>
            </a:pPr>
            <a:r>
              <a:rPr lang="en-US" sz="2664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SNMIMT Maliankara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605" y="-101194"/>
            <a:ext cx="18491195" cy="10505435"/>
          </a:xfrm>
          <a:custGeom>
            <a:avLst/>
            <a:gdLst/>
            <a:ahLst/>
            <a:cxnLst/>
            <a:rect r="r" b="b" t="t" l="l"/>
            <a:pathLst>
              <a:path h="10505435" w="18491195">
                <a:moveTo>
                  <a:pt x="0" y="0"/>
                </a:moveTo>
                <a:lnTo>
                  <a:pt x="18491195" y="0"/>
                </a:lnTo>
                <a:lnTo>
                  <a:pt x="18491195" y="10505436"/>
                </a:lnTo>
                <a:lnTo>
                  <a:pt x="0" y="10505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" t="0" r="-1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47730" y="1912422"/>
            <a:ext cx="14720560" cy="1813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5609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What RoastBot Is: Your Unconventional Study Buddy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89522" y="3704173"/>
            <a:ext cx="4454454" cy="1130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2"/>
              </a:lnSpc>
            </a:pPr>
            <a:r>
              <a:rPr lang="en-US" sz="2804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Our Core Technology Stack: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7730" y="4297619"/>
            <a:ext cx="7500565" cy="50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RoastBot ismore thanjust a chatbot;it'sapersonality-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7730" y="4724339"/>
            <a:ext cx="7684496" cy="50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driven AI companion forKTU CivilEngineering students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730" y="5166299"/>
            <a:ext cx="4255664" cy="50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(2019 scheme). It's designed to: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0653" y="5473004"/>
            <a:ext cx="7511781" cy="2787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Provide accurate notes, syllabus details, and formulas.</a:t>
            </a:r>
          </a:p>
          <a:p>
            <a:pPr algn="l">
              <a:lnSpc>
                <a:spcPts val="3067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Offer quick answers to complex engineering </a:t>
            </a:r>
          </a:p>
          <a:p>
            <a:pPr algn="l">
              <a:lnSpc>
                <a:spcPts val="3649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questions.</a:t>
            </a:r>
          </a:p>
          <a:p>
            <a:pPr algn="l">
              <a:lnSpc>
                <a:spcPts val="474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Deliver responses with a unique "roast" to keep things </a:t>
            </a:r>
          </a:p>
          <a:p>
            <a:pPr algn="l">
              <a:lnSpc>
                <a:spcPts val="1969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engaging.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1896" y="4901504"/>
            <a:ext cx="4467971" cy="204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Backend: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FastAPI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(Python) </a:t>
            </a: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JS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+ </a:t>
            </a: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Tailwind CSS AI Intelligence: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OpenAI API (upcomimg feature)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605" y="-101194"/>
            <a:ext cx="18491195" cy="10505435"/>
          </a:xfrm>
          <a:custGeom>
            <a:avLst/>
            <a:gdLst/>
            <a:ahLst/>
            <a:cxnLst/>
            <a:rect r="r" b="b" t="t" l="l"/>
            <a:pathLst>
              <a:path h="10505435" w="18491195">
                <a:moveTo>
                  <a:pt x="0" y="0"/>
                </a:moveTo>
                <a:lnTo>
                  <a:pt x="18491195" y="0"/>
                </a:lnTo>
                <a:lnTo>
                  <a:pt x="18491195" y="10505436"/>
                </a:lnTo>
                <a:lnTo>
                  <a:pt x="0" y="10505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" t="0" r="-1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47730" y="1550472"/>
            <a:ext cx="10361645" cy="10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5609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Key Code Pieces and Their Roles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4331" y="2028764"/>
            <a:ext cx="1231971" cy="86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FastAPI()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3938" y="6067364"/>
            <a:ext cx="967709" cy="41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4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dotenv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3922" y="7286564"/>
            <a:ext cx="1235568" cy="41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4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OpenAI()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3968" y="3613724"/>
            <a:ext cx="2484669" cy="41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4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CORS Middleware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3938" y="4832924"/>
            <a:ext cx="3008803" cy="41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4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BaseModel (Pydantic)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50056" y="2301179"/>
            <a:ext cx="10523114" cy="50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Creates a lightweight,asynchronousPython web server, handling incoming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49981" y="2743139"/>
            <a:ext cx="11016448" cy="441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requests withhighperformance.</a:t>
            </a:r>
          </a:p>
          <a:p>
            <a:pPr algn="l">
              <a:lnSpc>
                <a:spcPts val="532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Enables secure communication between our nextJS frontend and FastAPI </a:t>
            </a:r>
          </a:p>
          <a:p>
            <a:pPr algn="l">
              <a:lnSpc>
                <a:spcPts val="162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backend, preventing cross-origin security issues.</a:t>
            </a:r>
          </a:p>
          <a:p>
            <a:pPr algn="l">
              <a:lnSpc>
                <a:spcPts val="532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Ensures robust data validation for incoming chat messages (e.g., {"message": </a:t>
            </a:r>
          </a:p>
          <a:p>
            <a:pPr algn="l">
              <a:lnSpc>
                <a:spcPts val="162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"..."}), enforcing strict data types.</a:t>
            </a:r>
          </a:p>
          <a:p>
            <a:pPr algn="l">
              <a:lnSpc>
                <a:spcPts val="532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Securely loads sensitive environment variables, like your OpenAI API key, from a </a:t>
            </a:r>
          </a:p>
          <a:p>
            <a:pPr algn="l">
              <a:lnSpc>
                <a:spcPts val="1387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.env file, keeping them out of public code.</a:t>
            </a:r>
          </a:p>
          <a:p>
            <a:pPr algn="l">
              <a:lnSpc>
                <a:spcPts val="532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Establishes a secure and authenticated connection from the backend to the </a:t>
            </a:r>
          </a:p>
          <a:p>
            <a:pPr algn="l">
              <a:lnSpc>
                <a:spcPts val="1387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OpenAI API for AI-powered chat responses.</a:t>
            </a:r>
          </a:p>
          <a:p>
            <a:pPr algn="l">
              <a:lnSpc>
                <a:spcPts val="532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50056" y="7167027"/>
            <a:ext cx="10480508" cy="107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sz="208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US" sz="208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API endpoint that accepts user chat input, processes it, sends it to OpenAI, </a:t>
            </a:r>
          </a:p>
          <a:p>
            <a:pPr algn="ctr">
              <a:lnSpc>
                <a:spcPts val="2915"/>
              </a:lnSpc>
            </a:pPr>
            <a:r>
              <a:rPr lang="en-US" sz="208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 returns the AI-generated response.</a:t>
            </a:r>
          </a:p>
          <a:p>
            <a:pPr algn="ctr">
              <a:lnSpc>
                <a:spcPts val="291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605" y="-101194"/>
            <a:ext cx="18491195" cy="10505435"/>
          </a:xfrm>
          <a:custGeom>
            <a:avLst/>
            <a:gdLst/>
            <a:ahLst/>
            <a:cxnLst/>
            <a:rect r="r" b="b" t="t" l="l"/>
            <a:pathLst>
              <a:path h="10505435" w="18491195">
                <a:moveTo>
                  <a:pt x="0" y="0"/>
                </a:moveTo>
                <a:lnTo>
                  <a:pt x="18491195" y="0"/>
                </a:lnTo>
                <a:lnTo>
                  <a:pt x="18491195" y="10505436"/>
                </a:lnTo>
                <a:lnTo>
                  <a:pt x="0" y="10505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" t="0" r="-1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47730" y="647502"/>
            <a:ext cx="14451619" cy="1066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4"/>
              </a:lnSpc>
            </a:pPr>
            <a:r>
              <a:rPr lang="en-US" sz="5609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Key Advantages of Our Backend 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7730" y="3106003"/>
            <a:ext cx="3029362" cy="72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sz="280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Enhanced Security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7730" y="7281763"/>
            <a:ext cx="3040989" cy="72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sz="280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Lightweight &amp; Fast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24626" y="3106003"/>
            <a:ext cx="3350590" cy="72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sz="280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Accurate Knowledge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24626" y="7281763"/>
            <a:ext cx="3558403" cy="72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sz="280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Seamless Deployment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01520" y="3106003"/>
            <a:ext cx="2980685" cy="722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sz="280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Future PDF Search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730" y="8107619"/>
            <a:ext cx="5279883" cy="137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FastAPIprovides a high-performance, resource-efficient backend, ensuring quick response times.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7730" y="3941384"/>
            <a:ext cx="5313091" cy="136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API keysaresecurely managed server- side, never exposed to the client, bolstering application security.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24626" y="3941384"/>
            <a:ext cx="5079248" cy="136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LeveragesGPT-4 for highly accurate, knowledgeable, and relevant civil engineering responses.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24626" y="8107619"/>
            <a:ext cx="5280598" cy="50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Thearchitectureisoptimized for easy,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24626" y="8534339"/>
            <a:ext cx="5179085" cy="94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cost-effective deployment on various cloud hosting platforms.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01520" y="3941384"/>
            <a:ext cx="4480058" cy="493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Designed foreasyintegration of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01520" y="4383344"/>
            <a:ext cx="4672661" cy="136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Retrieval-Augmented Generation (RAG) for searching PDFs and IS </a:t>
            </a:r>
          </a:p>
          <a:p>
            <a:pPr algn="l">
              <a:lnSpc>
                <a:spcPts val="3720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codes.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605" y="-101194"/>
            <a:ext cx="18491195" cy="10505435"/>
          </a:xfrm>
          <a:custGeom>
            <a:avLst/>
            <a:gdLst/>
            <a:ahLst/>
            <a:cxnLst/>
            <a:rect r="r" b="b" t="t" l="l"/>
            <a:pathLst>
              <a:path h="10505435" w="18491195">
                <a:moveTo>
                  <a:pt x="0" y="0"/>
                </a:moveTo>
                <a:lnTo>
                  <a:pt x="18491195" y="0"/>
                </a:lnTo>
                <a:lnTo>
                  <a:pt x="18491195" y="10505436"/>
                </a:lnTo>
                <a:lnTo>
                  <a:pt x="0" y="10505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" t="0" r="-1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30000" y="15240"/>
            <a:ext cx="6858000" cy="10287000"/>
            <a:chOff x="0" y="0"/>
            <a:chExt cx="914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43275" y="2458715"/>
            <a:ext cx="1391915" cy="7137395"/>
          </a:xfrm>
          <a:custGeom>
            <a:avLst/>
            <a:gdLst/>
            <a:ahLst/>
            <a:cxnLst/>
            <a:rect r="r" b="b" t="t" l="l"/>
            <a:pathLst>
              <a:path h="7137395" w="1391915">
                <a:moveTo>
                  <a:pt x="0" y="0"/>
                </a:moveTo>
                <a:lnTo>
                  <a:pt x="1391915" y="0"/>
                </a:lnTo>
                <a:lnTo>
                  <a:pt x="1391915" y="7137395"/>
                </a:lnTo>
                <a:lnTo>
                  <a:pt x="0" y="71373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51" t="0" r="-25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7730" y="761817"/>
            <a:ext cx="7873883" cy="1469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8"/>
              </a:lnSpc>
            </a:pPr>
            <a:r>
              <a:rPr lang="en-US" sz="4488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Future Improvements: Scaling RoastBot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0653" y="2548874"/>
            <a:ext cx="3524051" cy="578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243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Integrate</a:t>
            </a:r>
            <a:r>
              <a:rPr lang="en-US" sz="2243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r>
              <a:rPr lang="en-US" sz="2243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Vector</a:t>
            </a:r>
            <a:r>
              <a:rPr lang="en-US" sz="2243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r>
              <a:rPr lang="en-US" sz="2243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Databases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55541" y="7867634"/>
            <a:ext cx="2592750" cy="578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243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Strict CORS Locking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5448" y="4316714"/>
            <a:ext cx="7983779" cy="1055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243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Enable Streaming Replies</a:t>
            </a:r>
          </a:p>
          <a:p>
            <a:pPr algn="l">
              <a:lnSpc>
                <a:spcPts val="2760"/>
              </a:lnSpc>
            </a:pPr>
            <a:r>
              <a:rPr lang="en-US" sz="1704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Implement server-sent eventsfor real-time, character-by-character chat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0486" y="6099794"/>
            <a:ext cx="3154269" cy="578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2243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Add Logging &amp; Analytics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5448" y="5317648"/>
            <a:ext cx="4267338" cy="40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1704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responses, enhancing user experience.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30486" y="6750208"/>
            <a:ext cx="7747208" cy="40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1704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Implement comprehensivelogging to monitor performance and user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30486" y="7100728"/>
            <a:ext cx="5775046" cy="40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1704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interactions, allowing for data-driven improvements.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55541" y="8518048"/>
            <a:ext cx="7912867" cy="40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1704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Further securetheAPIby restricting CORS to only our specific frontend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55541" y="8868568"/>
            <a:ext cx="2557805" cy="40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1704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domain for production.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0653" y="3199288"/>
            <a:ext cx="9190451" cy="40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1704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ImplementFAISSor Pineconefor efficient semantic search of PDF documents and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80653" y="3549808"/>
            <a:ext cx="2939979" cy="40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1704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Indian Standard (IS) codes.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605" y="-101194"/>
            <a:ext cx="18491195" cy="10505435"/>
          </a:xfrm>
          <a:custGeom>
            <a:avLst/>
            <a:gdLst/>
            <a:ahLst/>
            <a:cxnLst/>
            <a:rect r="r" b="b" t="t" l="l"/>
            <a:pathLst>
              <a:path h="10505435" w="18491195">
                <a:moveTo>
                  <a:pt x="0" y="0"/>
                </a:moveTo>
                <a:lnTo>
                  <a:pt x="18491195" y="0"/>
                </a:lnTo>
                <a:lnTo>
                  <a:pt x="18491195" y="10505436"/>
                </a:lnTo>
                <a:lnTo>
                  <a:pt x="0" y="10505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" t="0" r="-1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30000" y="15240"/>
            <a:ext cx="6858000" cy="10287000"/>
            <a:chOff x="0" y="0"/>
            <a:chExt cx="914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43275" y="1833875"/>
            <a:ext cx="9743435" cy="1910075"/>
          </a:xfrm>
          <a:custGeom>
            <a:avLst/>
            <a:gdLst/>
            <a:ahLst/>
            <a:cxnLst/>
            <a:rect r="r" b="b" t="t" l="l"/>
            <a:pathLst>
              <a:path h="1910075" w="9743435">
                <a:moveTo>
                  <a:pt x="0" y="0"/>
                </a:moveTo>
                <a:lnTo>
                  <a:pt x="9743435" y="0"/>
                </a:lnTo>
                <a:lnTo>
                  <a:pt x="9743435" y="1910075"/>
                </a:lnTo>
                <a:lnTo>
                  <a:pt x="0" y="19100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64" r="0" b="-6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3275" y="3769355"/>
            <a:ext cx="9743435" cy="1925315"/>
          </a:xfrm>
          <a:custGeom>
            <a:avLst/>
            <a:gdLst/>
            <a:ahLst/>
            <a:cxnLst/>
            <a:rect r="r" b="b" t="t" l="l"/>
            <a:pathLst>
              <a:path h="1925315" w="9743435">
                <a:moveTo>
                  <a:pt x="0" y="0"/>
                </a:moveTo>
                <a:lnTo>
                  <a:pt x="9743435" y="0"/>
                </a:lnTo>
                <a:lnTo>
                  <a:pt x="9743435" y="1925315"/>
                </a:lnTo>
                <a:lnTo>
                  <a:pt x="0" y="19253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11" r="0" b="-21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3275" y="5720075"/>
            <a:ext cx="9743435" cy="1910075"/>
          </a:xfrm>
          <a:custGeom>
            <a:avLst/>
            <a:gdLst/>
            <a:ahLst/>
            <a:cxnLst/>
            <a:rect r="r" b="b" t="t" l="l"/>
            <a:pathLst>
              <a:path h="1910075" w="9743435">
                <a:moveTo>
                  <a:pt x="0" y="0"/>
                </a:moveTo>
                <a:lnTo>
                  <a:pt x="9743435" y="0"/>
                </a:lnTo>
                <a:lnTo>
                  <a:pt x="9743435" y="1910075"/>
                </a:lnTo>
                <a:lnTo>
                  <a:pt x="0" y="19100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64" r="0" b="-6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4880" y="7757160"/>
            <a:ext cx="9540037" cy="1722120"/>
          </a:xfrm>
          <a:custGeom>
            <a:avLst/>
            <a:gdLst/>
            <a:ahLst/>
            <a:cxnLst/>
            <a:rect r="r" b="b" t="t" l="l"/>
            <a:pathLst>
              <a:path h="1722120" w="9540037">
                <a:moveTo>
                  <a:pt x="0" y="0"/>
                </a:moveTo>
                <a:lnTo>
                  <a:pt x="9540037" y="0"/>
                </a:lnTo>
                <a:lnTo>
                  <a:pt x="9540037" y="1722120"/>
                </a:lnTo>
                <a:lnTo>
                  <a:pt x="0" y="17221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34715" y="7782565"/>
            <a:ext cx="9530075" cy="1686565"/>
            <a:chOff x="0" y="0"/>
            <a:chExt cx="12706767" cy="22487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06731" cy="2248789"/>
            </a:xfrm>
            <a:custGeom>
              <a:avLst/>
              <a:gdLst/>
              <a:ahLst/>
              <a:cxnLst/>
              <a:rect r="r" b="b" t="t" l="l"/>
              <a:pathLst>
                <a:path h="2248789" w="12706731">
                  <a:moveTo>
                    <a:pt x="0" y="0"/>
                  </a:moveTo>
                  <a:lnTo>
                    <a:pt x="12706731" y="0"/>
                  </a:lnTo>
                  <a:lnTo>
                    <a:pt x="12706731" y="2248789"/>
                  </a:lnTo>
                  <a:lnTo>
                    <a:pt x="0" y="22487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34715" y="7782565"/>
            <a:ext cx="9530075" cy="1686565"/>
            <a:chOff x="0" y="0"/>
            <a:chExt cx="12706767" cy="22487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06731" cy="2248789"/>
            </a:xfrm>
            <a:custGeom>
              <a:avLst/>
              <a:gdLst/>
              <a:ahLst/>
              <a:cxnLst/>
              <a:rect r="r" b="b" t="t" l="l"/>
              <a:pathLst>
                <a:path h="2248789" w="12706731">
                  <a:moveTo>
                    <a:pt x="0" y="0"/>
                  </a:moveTo>
                  <a:lnTo>
                    <a:pt x="12706731" y="0"/>
                  </a:lnTo>
                  <a:lnTo>
                    <a:pt x="12706731" y="2248789"/>
                  </a:lnTo>
                  <a:lnTo>
                    <a:pt x="0" y="22487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1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47730" y="1003234"/>
            <a:ext cx="8459770" cy="56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4"/>
              </a:lnSpc>
            </a:pPr>
            <a:r>
              <a:rPr lang="en-US" sz="4769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Why Choose FastAPI + OpenAI?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7763" y="1902821"/>
            <a:ext cx="2249942" cy="63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API</a:t>
            </a:r>
            <a:r>
              <a:rPr lang="en-US" sz="2384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Key</a:t>
            </a:r>
            <a:r>
              <a:rPr lang="en-US" sz="2384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Security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7763" y="7724501"/>
            <a:ext cx="2542901" cy="63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Developer Friendly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7763" y="3838301"/>
            <a:ext cx="2892370" cy="63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Fast &amp; Asynchronous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7763" y="5789021"/>
            <a:ext cx="3461949" cy="63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Custom Logic Integration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7763" y="6511397"/>
            <a:ext cx="8080187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Easilyadduniquefeatures like "roasting," content filters, and prompt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7763" y="6877157"/>
            <a:ext cx="4769814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engineering directly within the backend.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7763" y="4560677"/>
            <a:ext cx="8351246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FastAPI's asynchronousnature is ideal for responsive chat applications,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77763" y="4926437"/>
            <a:ext cx="4785528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handling multiple requests concurrently.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77763" y="2625197"/>
            <a:ext cx="9052941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YourOpenAIAPI key remains server-side, never exposed to the client, greatly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77763" y="2990957"/>
            <a:ext cx="2668936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reducing security risks.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7763" y="8446877"/>
            <a:ext cx="9056827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Simplelocal testingwith `uvicorn --reload` and straightforward deployment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77763" y="8812637"/>
            <a:ext cx="4133957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to platforms like Railway or Render.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605" y="-101194"/>
            <a:ext cx="18491195" cy="10505435"/>
          </a:xfrm>
          <a:custGeom>
            <a:avLst/>
            <a:gdLst/>
            <a:ahLst/>
            <a:cxnLst/>
            <a:rect r="r" b="b" t="t" l="l"/>
            <a:pathLst>
              <a:path h="10505435" w="18491195">
                <a:moveTo>
                  <a:pt x="0" y="0"/>
                </a:moveTo>
                <a:lnTo>
                  <a:pt x="18491195" y="0"/>
                </a:lnTo>
                <a:lnTo>
                  <a:pt x="18491195" y="10505436"/>
                </a:lnTo>
                <a:lnTo>
                  <a:pt x="0" y="10505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" t="0" r="-1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47730" y="1398072"/>
            <a:ext cx="11514216" cy="132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68"/>
              </a:lnSpc>
            </a:pPr>
            <a:r>
              <a:rPr lang="en-US" sz="5609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Why OpenAI's GPT-4 Over DialoGPT?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7730" y="3118454"/>
            <a:ext cx="4192006" cy="80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9"/>
              </a:lnSpc>
            </a:pPr>
            <a:r>
              <a:rPr lang="en-US" sz="3364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DialoGPT</a:t>
            </a:r>
            <a:r>
              <a:rPr lang="en-US" sz="3364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r>
              <a:rPr lang="en-US" sz="3364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Limitations: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89522" y="3270854"/>
            <a:ext cx="3741192" cy="650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2"/>
              </a:lnSpc>
            </a:pPr>
            <a:r>
              <a:rPr lang="en-US" sz="3364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GPT-4Advantages: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0653" y="4139504"/>
            <a:ext cx="7243130" cy="50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General&amp;Limited: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 smaller model, not specialized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0653" y="4566224"/>
            <a:ext cx="7525360" cy="3816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for technical domains.</a:t>
            </a:r>
          </a:p>
          <a:p>
            <a:pPr algn="l">
              <a:lnSpc>
                <a:spcPts val="5040"/>
              </a:lnSpc>
            </a:pP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Hallucinations: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More prone to generating incorrect or </a:t>
            </a:r>
          </a:p>
          <a:p>
            <a:pPr algn="l">
              <a:lnSpc>
                <a:spcPts val="1680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nonsensical information, especially for specialized </a:t>
            </a:r>
          </a:p>
          <a:p>
            <a:pPr algn="l">
              <a:lnSpc>
                <a:spcPts val="5040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queries.</a:t>
            </a:r>
          </a:p>
          <a:p>
            <a:pPr algn="l">
              <a:lnSpc>
                <a:spcPts val="3360"/>
              </a:lnSpc>
            </a:pP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Resource Intensive: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Requires significant system resources for self-hosting and inference.</a:t>
            </a:r>
          </a:p>
          <a:p>
            <a:pPr algn="l">
              <a:lnSpc>
                <a:spcPts val="5040"/>
              </a:lnSpc>
            </a:pP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 Domain Expertise: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Lacks specific knowledge in </a:t>
            </a:r>
          </a:p>
          <a:p>
            <a:pPr algn="l">
              <a:lnSpc>
                <a:spcPts val="1918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civil engineering.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1896" y="4139504"/>
            <a:ext cx="7612654" cy="3800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Superior Accuracy: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Provides more precise and reliable technical responses.</a:t>
            </a:r>
          </a:p>
          <a:p>
            <a:pPr algn="l">
              <a:lnSpc>
                <a:spcPts val="5040"/>
              </a:lnSpc>
            </a:pP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Deep Knowledge: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Access to a vast, up-to-date </a:t>
            </a:r>
          </a:p>
          <a:p>
            <a:pPr algn="l">
              <a:lnSpc>
                <a:spcPts val="1680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knowledge base, crucial for engineering content.</a:t>
            </a:r>
          </a:p>
          <a:p>
            <a:pPr algn="l">
              <a:lnSpc>
                <a:spcPts val="5328"/>
              </a:lnSpc>
            </a:pP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Structured Responses: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Better at delivering organized </a:t>
            </a:r>
          </a:p>
          <a:p>
            <a:pPr algn="l">
              <a:lnSpc>
                <a:spcPts val="1387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and relevant information.</a:t>
            </a:r>
          </a:p>
          <a:p>
            <a:pPr algn="l">
              <a:lnSpc>
                <a:spcPts val="5328"/>
              </a:lnSpc>
            </a:pPr>
            <a:r>
              <a:rPr lang="en-US" sz="2131" b="true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API Simplicity:</a:t>
            </a: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 Consumes fewer local resources as it's </a:t>
            </a:r>
          </a:p>
          <a:p>
            <a:pPr algn="l">
              <a:lnSpc>
                <a:spcPts val="1387"/>
              </a:lnSpc>
            </a:pPr>
            <a:r>
              <a:rPr lang="en-US" sz="213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cloud-hosted via API.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605" y="-101194"/>
            <a:ext cx="18491195" cy="10505435"/>
          </a:xfrm>
          <a:custGeom>
            <a:avLst/>
            <a:gdLst/>
            <a:ahLst/>
            <a:cxnLst/>
            <a:rect r="r" b="b" t="t" l="l"/>
            <a:pathLst>
              <a:path h="10505435" w="18491195">
                <a:moveTo>
                  <a:pt x="0" y="0"/>
                </a:moveTo>
                <a:lnTo>
                  <a:pt x="18491195" y="0"/>
                </a:lnTo>
                <a:lnTo>
                  <a:pt x="18491195" y="10505436"/>
                </a:lnTo>
                <a:lnTo>
                  <a:pt x="0" y="10505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" t="0" r="-1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5240"/>
            <a:ext cx="6858000" cy="10287000"/>
            <a:chOff x="0" y="0"/>
            <a:chExt cx="914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701275" y="2626355"/>
            <a:ext cx="721355" cy="721355"/>
          </a:xfrm>
          <a:custGeom>
            <a:avLst/>
            <a:gdLst/>
            <a:ahLst/>
            <a:cxnLst/>
            <a:rect r="r" b="b" t="t" l="l"/>
            <a:pathLst>
              <a:path h="721355" w="721355">
                <a:moveTo>
                  <a:pt x="0" y="0"/>
                </a:moveTo>
                <a:lnTo>
                  <a:pt x="721355" y="0"/>
                </a:lnTo>
                <a:lnTo>
                  <a:pt x="721355" y="721355"/>
                </a:lnTo>
                <a:lnTo>
                  <a:pt x="0" y="7213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01275" y="4409435"/>
            <a:ext cx="721355" cy="721355"/>
          </a:xfrm>
          <a:custGeom>
            <a:avLst/>
            <a:gdLst/>
            <a:ahLst/>
            <a:cxnLst/>
            <a:rect r="r" b="b" t="t" l="l"/>
            <a:pathLst>
              <a:path h="721355" w="721355">
                <a:moveTo>
                  <a:pt x="0" y="0"/>
                </a:moveTo>
                <a:lnTo>
                  <a:pt x="721355" y="0"/>
                </a:lnTo>
                <a:lnTo>
                  <a:pt x="721355" y="721355"/>
                </a:lnTo>
                <a:lnTo>
                  <a:pt x="0" y="7213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01275" y="6207755"/>
            <a:ext cx="721355" cy="721355"/>
          </a:xfrm>
          <a:custGeom>
            <a:avLst/>
            <a:gdLst/>
            <a:ahLst/>
            <a:cxnLst/>
            <a:rect r="r" b="b" t="t" l="l"/>
            <a:pathLst>
              <a:path h="721355" w="721355">
                <a:moveTo>
                  <a:pt x="0" y="0"/>
                </a:moveTo>
                <a:lnTo>
                  <a:pt x="721355" y="0"/>
                </a:lnTo>
                <a:lnTo>
                  <a:pt x="721355" y="721355"/>
                </a:lnTo>
                <a:lnTo>
                  <a:pt x="0" y="7213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01275" y="8006075"/>
            <a:ext cx="721355" cy="721355"/>
          </a:xfrm>
          <a:custGeom>
            <a:avLst/>
            <a:gdLst/>
            <a:ahLst/>
            <a:cxnLst/>
            <a:rect r="r" b="b" t="t" l="l"/>
            <a:pathLst>
              <a:path h="721355" w="721355">
                <a:moveTo>
                  <a:pt x="0" y="0"/>
                </a:moveTo>
                <a:lnTo>
                  <a:pt x="721355" y="0"/>
                </a:lnTo>
                <a:lnTo>
                  <a:pt x="721355" y="721355"/>
                </a:lnTo>
                <a:lnTo>
                  <a:pt x="0" y="7213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05746" y="837499"/>
            <a:ext cx="7427915" cy="152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769" b="true">
                <a:solidFill>
                  <a:srgbClr val="7068F4"/>
                </a:solidFill>
                <a:latin typeface="Barlow Bold"/>
                <a:ea typeface="Barlow Bold"/>
                <a:cs typeface="Barlow Bold"/>
                <a:sym typeface="Barlow Bold"/>
              </a:rPr>
              <a:t>Summary: RoastBot's Core Strengths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53678" y="7922621"/>
            <a:ext cx="2785246" cy="63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Ready for the Future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53678" y="6124301"/>
            <a:ext cx="3448965" cy="63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Unique User Engagement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53678" y="4341221"/>
            <a:ext cx="3899398" cy="63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0"/>
              </a:lnSpc>
            </a:pP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Specialized Knowledge Base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53678" y="2695301"/>
            <a:ext cx="3942299" cy="48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7"/>
              </a:lnSpc>
            </a:pP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Intelligent</a:t>
            </a:r>
            <a:r>
              <a:rPr lang="en-US" sz="2384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&amp;</a:t>
            </a:r>
            <a:r>
              <a:rPr lang="en-US" sz="2384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Secure</a:t>
            </a:r>
            <a:r>
              <a:rPr lang="en-US" sz="2384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r>
              <a:rPr lang="en-US" sz="2384" b="true">
                <a:solidFill>
                  <a:srgbClr val="272525"/>
                </a:solidFill>
                <a:latin typeface="Barlow Bold"/>
                <a:ea typeface="Barlow Bold"/>
                <a:cs typeface="Barlow Bold"/>
                <a:sym typeface="Barlow Bold"/>
              </a:rPr>
              <a:t>Backend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53678" y="6846677"/>
            <a:ext cx="7899227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The"roast, then help"approach creates a memorable and relatable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53678" y="7212437"/>
            <a:ext cx="4007723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experience, like a seasoned senior.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53678" y="5063597"/>
            <a:ext cx="8402498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Builttoscalewithspecificcivilengineering knowledge, tailored for KTU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53678" y="5429357"/>
            <a:ext cx="1086354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students.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53678" y="8644997"/>
            <a:ext cx="8569360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Designed withscalabilityand future AI enhancements in mind, ensuring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553678" y="9010757"/>
            <a:ext cx="1952595" cy="420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long-term utility.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553678" y="3265277"/>
            <a:ext cx="8642970" cy="785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81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ApowerfulFastAPI+OpenAIbackendensuressmart,secure, and reliable interactions.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DAGrzMrm2e4</dc:identifier>
  <dcterms:modified xsi:type="dcterms:W3CDTF">2011-08-01T06:04:30Z</dcterms:modified>
  <cp:revision>1</cp:revision>
  <dc:title>DOC-20250630-WA0001.</dc:title>
</cp:coreProperties>
</file>