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notesSlides/notesSlide4.xml" ContentType="application/vnd.openxmlformats-officedocument.presentationml.notesSlide+xml"/>
  <Override PartName="/ppt/slides/slide8.xml" ContentType="application/vnd.openxmlformats-officedocument.presentationml.slide+xml"/>
  <Override PartName="/ppt/notesSlides/notesSlide5.xml" ContentType="application/vnd.openxmlformats-officedocument.presentationml.notesSlide+xml"/>
  <Override PartName="/ppt/slides/slide9.xml" ContentType="application/vnd.openxmlformats-officedocument.presentationml.slide+xml"/>
  <Override PartName="/ppt/notesSlides/notesSlide6.xml" ContentType="application/vnd.openxmlformats-officedocument.presentationml.notesSlide+xml"/>
  <Override PartName="/ppt/slides/slide10.xml" ContentType="application/vnd.openxmlformats-officedocument.presentationml.slide+xml"/>
  <Override PartName="/ppt/notesSlides/notesSlide7.xml" ContentType="application/vnd.openxmlformats-officedocument.presentationml.notes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36" d="100"/>
          <a:sy n="136" d="100"/>
        </p:scale>
        <p:origin x="216" y="31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1" name=""/>
        <p:cNvGrpSpPr/>
        <p:nvPr/>
      </p:nvGrpSpPr>
      <p:grpSpPr>
        <a:xfrm>
          <a:off x="0" y="0"/>
          <a:ext cx="0" cy="0"/>
          <a:chOff x="0" y="0"/>
          <a:chExt cx="0" cy="0"/>
        </a:xfrm>
      </p:grpSpPr>
      <p:sp>
        <p:nvSpPr>
          <p:cNvPr id="104866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6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282F153-3F37-0F45-9E97-73ACFA13230C}" type="datetimeFigureOut">
              <a:rPr lang="en-US"/>
              <a:t>7/23/19</a:t>
            </a:fld>
            <a:endParaRPr lang="en-US"/>
          </a:p>
        </p:txBody>
      </p:sp>
      <p:sp>
        <p:nvSpPr>
          <p:cNvPr id="104866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6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6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E5E9CC1-C706-0F49-92D6-E571CC5EEA8F}" type="slidenum">
              <a:rPr lang="en-US"/>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4" name="Slide Image Placeholder 1"/>
          <p:cNvSpPr>
            <a:spLocks noChangeAspect="1" noRot="1" noGrp="1"/>
          </p:cNvSpPr>
          <p:nvPr>
            <p:ph type="sldImg"/>
          </p:nvPr>
        </p:nvSpPr>
        <p:spPr/>
      </p:sp>
      <p:sp>
        <p:nvSpPr>
          <p:cNvPr id="1048585" name="Notes Placeholder 2"/>
          <p:cNvSpPr>
            <a:spLocks noGrp="1"/>
          </p:cNvSpPr>
          <p:nvPr>
            <p:ph type="body" idx="1"/>
          </p:nvPr>
        </p:nvSpPr>
        <p:spPr/>
        <p:txBody>
          <a:bodyPr/>
          <a:p>
            <a:r>
              <a:rPr dirty="0" lang="en-US"/>
              <a:t/>
            </a:r>
            <a:endParaRPr dirty="0" lang="en-US"/>
          </a:p>
        </p:txBody>
      </p:sp>
      <p:sp>
        <p:nvSpPr>
          <p:cNvPr id="1048586"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r>
              <a:rPr dirty="0" lang="en-US"/>
              <a:t/>
            </a:r>
            <a:endParaRPr dirty="0" lang="en-US"/>
          </a:p>
        </p:txBody>
      </p:sp>
      <p:sp>
        <p:nvSpPr>
          <p:cNvPr id="1048596"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0" name="Slide Image Placeholder 1"/>
          <p:cNvSpPr>
            <a:spLocks noChangeAspect="1" noRot="1" noGrp="1"/>
          </p:cNvSpPr>
          <p:nvPr>
            <p:ph type="sldImg"/>
          </p:nvPr>
        </p:nvSpPr>
        <p:spPr/>
      </p:sp>
      <p:sp>
        <p:nvSpPr>
          <p:cNvPr id="1048611" name="Notes Placeholder 2"/>
          <p:cNvSpPr>
            <a:spLocks noGrp="1"/>
          </p:cNvSpPr>
          <p:nvPr>
            <p:ph type="body" idx="1"/>
          </p:nvPr>
        </p:nvSpPr>
        <p:spPr/>
        <p:txBody>
          <a:bodyPr/>
          <a:p>
            <a:r>
              <a:rPr dirty="0" lang="en-US"/>
              <a:t/>
            </a:r>
            <a:endParaRPr dirty="0" lang="en-US"/>
          </a:p>
        </p:txBody>
      </p:sp>
      <p:sp>
        <p:nvSpPr>
          <p:cNvPr id="1048612"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r>
              <a:rPr dirty="0" lang="en-US"/>
              <a:t/>
            </a:r>
            <a:endParaRPr dirty="0" lang="en-US"/>
          </a:p>
        </p:txBody>
      </p:sp>
      <p:sp>
        <p:nvSpPr>
          <p:cNvPr id="1048630"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37" name="Slide Image Placeholder 1"/>
          <p:cNvSpPr>
            <a:spLocks noChangeAspect="1" noRot="1" noGrp="1"/>
          </p:cNvSpPr>
          <p:nvPr>
            <p:ph type="sldImg"/>
          </p:nvPr>
        </p:nvSpPr>
        <p:spPr/>
      </p:sp>
      <p:sp>
        <p:nvSpPr>
          <p:cNvPr id="1048638" name="Notes Placeholder 2"/>
          <p:cNvSpPr>
            <a:spLocks noGrp="1"/>
          </p:cNvSpPr>
          <p:nvPr>
            <p:ph type="body" idx="1"/>
          </p:nvPr>
        </p:nvSpPr>
        <p:spPr/>
        <p:txBody>
          <a:bodyPr/>
          <a:p>
            <a:r>
              <a:rPr dirty="0" lang="en-US"/>
              <a:t/>
            </a:r>
            <a:endParaRPr dirty="0" lang="en-US"/>
          </a:p>
        </p:txBody>
      </p:sp>
      <p:sp>
        <p:nvSpPr>
          <p:cNvPr id="1048639"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r>
              <a:rPr dirty="0" lang="en-US"/>
              <a:t/>
            </a:r>
            <a:endParaRPr dirty="0" lang="en-US"/>
          </a:p>
        </p:txBody>
      </p:sp>
      <p:sp>
        <p:nvSpPr>
          <p:cNvPr id="1048651"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6" name="Slide Image Placeholder 1"/>
          <p:cNvSpPr>
            <a:spLocks noChangeAspect="1" noRot="1" noGrp="1"/>
          </p:cNvSpPr>
          <p:nvPr>
            <p:ph type="sldImg"/>
          </p:nvPr>
        </p:nvSpPr>
        <p:spPr/>
      </p:sp>
      <p:sp>
        <p:nvSpPr>
          <p:cNvPr id="1048657" name="Notes Placeholder 2"/>
          <p:cNvSpPr>
            <a:spLocks noGrp="1"/>
          </p:cNvSpPr>
          <p:nvPr>
            <p:ph type="body" idx="1"/>
          </p:nvPr>
        </p:nvSpPr>
        <p:spPr/>
        <p:txBody>
          <a:bodyPr/>
          <a:p>
            <a:r>
              <a:rPr dirty="0" lang="en-US"/>
              <a:t/>
            </a:r>
            <a:endParaRPr dirty="0" lang="en-US"/>
          </a:p>
        </p:txBody>
      </p:sp>
      <p:sp>
        <p:nvSpPr>
          <p:cNvPr id="1048658"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76" name=""/>
          <p:cNvSpPr txBox="1"/>
          <p:nvPr/>
        </p:nvSpPr>
        <p:spPr>
          <a:xfrm>
            <a:off x="3110170" y="2824479"/>
            <a:ext cx="9026014" cy="2580640"/>
          </a:xfrm>
          <a:prstGeom prst="rect"/>
        </p:spPr>
        <p:txBody>
          <a:bodyPr rtlCol="0" wrap="square">
            <a:spAutoFit/>
          </a:bodyPr>
          <a:p>
            <a:r>
              <a:rPr b="0" sz="7200" i="1" lang="en-US" u="sng">
                <a:solidFill>
                  <a:srgbClr val="000000"/>
                </a:solidFill>
                <a:effectLst>
                  <a:outerShdw algn="br" blurRad="38100" dir="2700000" dist="38100" rotWithShape="0">
                    <a:srgbClr val="000000"/>
                  </a:outerShdw>
                </a:effectLst>
                <a:latin typeface="Noto Sans Buginese"/>
                <a:ea typeface="Noto Sans CJK JP"/>
              </a:rPr>
              <a:t>S</a:t>
            </a:r>
            <a:r>
              <a:rPr b="0" sz="7200" i="1" lang="en-US" u="sng">
                <a:solidFill>
                  <a:srgbClr val="000000"/>
                </a:solidFill>
                <a:effectLst>
                  <a:outerShdw algn="br" blurRad="38100" dir="2700000" dist="38100" rotWithShape="0">
                    <a:srgbClr val="000000"/>
                  </a:outerShdw>
                </a:effectLst>
                <a:latin typeface="Noto Sans Buginese"/>
                <a:ea typeface="Noto Sans CJK JP"/>
              </a:rPr>
              <a:t>m</a:t>
            </a:r>
            <a:r>
              <a:rPr b="0" sz="7200" i="1" lang="en-US" u="sng">
                <a:solidFill>
                  <a:srgbClr val="000000"/>
                </a:solidFill>
                <a:effectLst>
                  <a:outerShdw algn="br" blurRad="38100" dir="2700000" dist="38100" rotWithShape="0">
                    <a:srgbClr val="000000"/>
                  </a:outerShdw>
                </a:effectLst>
                <a:latin typeface="Noto Sans Buginese"/>
                <a:ea typeface="Noto Sans CJK JP"/>
              </a:rPr>
              <a:t>a</a:t>
            </a:r>
            <a:r>
              <a:rPr b="0" sz="7200" i="1" lang="en-US" u="sng">
                <a:solidFill>
                  <a:srgbClr val="000000"/>
                </a:solidFill>
                <a:effectLst>
                  <a:outerShdw algn="br" blurRad="38100" dir="2700000" dist="38100" rotWithShape="0">
                    <a:srgbClr val="000000"/>
                  </a:outerShdw>
                </a:effectLst>
                <a:latin typeface="Noto Sans Buginese"/>
                <a:ea typeface="Noto Sans CJK JP"/>
              </a:rPr>
              <a:t>r</a:t>
            </a:r>
            <a:r>
              <a:rPr b="0" sz="7200" i="1" lang="en-US" u="sng">
                <a:solidFill>
                  <a:srgbClr val="000000"/>
                </a:solidFill>
                <a:effectLst>
                  <a:outerShdw algn="br" blurRad="38100" dir="2700000" dist="38100" rotWithShape="0">
                    <a:srgbClr val="000000"/>
                  </a:outerShdw>
                </a:effectLst>
                <a:latin typeface="Noto Sans Buginese"/>
                <a:ea typeface="Noto Sans CJK JP"/>
              </a:rPr>
              <a:t>t</a:t>
            </a:r>
            <a:r>
              <a:rPr b="0" sz="7200" i="1" lang="en-US" u="sng">
                <a:solidFill>
                  <a:srgbClr val="000000"/>
                </a:solidFill>
                <a:effectLst>
                  <a:outerShdw algn="br" blurRad="38100" dir="2700000" dist="38100" rotWithShape="0">
                    <a:srgbClr val="000000"/>
                  </a:outerShdw>
                </a:effectLst>
                <a:latin typeface="Noto Sans Buginese"/>
                <a:ea typeface="Noto Sans CJK JP"/>
              </a:rPr>
              <a:t> </a:t>
            </a:r>
            <a:r>
              <a:rPr b="0" sz="7200" i="1" lang="en-US" u="sng">
                <a:solidFill>
                  <a:srgbClr val="000000"/>
                </a:solidFill>
                <a:effectLst>
                  <a:outerShdw algn="br" blurRad="38100" dir="2700000" dist="38100" rotWithShape="0">
                    <a:srgbClr val="000000"/>
                  </a:outerShdw>
                </a:effectLst>
                <a:latin typeface="Noto Sans Buginese"/>
                <a:ea typeface="Noto Sans CJK JP"/>
              </a:rPr>
              <a:t>w</a:t>
            </a:r>
            <a:r>
              <a:rPr b="0" sz="7200" i="1" lang="en-US" u="sng">
                <a:solidFill>
                  <a:srgbClr val="000000"/>
                </a:solidFill>
                <a:effectLst>
                  <a:outerShdw algn="br" blurRad="38100" dir="2700000" dist="38100" rotWithShape="0">
                    <a:srgbClr val="000000"/>
                  </a:outerShdw>
                </a:effectLst>
                <a:latin typeface="Noto Sans Buginese"/>
                <a:ea typeface="Noto Sans CJK JP"/>
              </a:rPr>
              <a:t>a</a:t>
            </a:r>
            <a:r>
              <a:rPr b="0" sz="7200" i="1" lang="en-US" u="sng">
                <a:solidFill>
                  <a:srgbClr val="000000"/>
                </a:solidFill>
                <a:effectLst>
                  <a:outerShdw algn="br" blurRad="38100" dir="2700000" dist="38100" rotWithShape="0">
                    <a:srgbClr val="000000"/>
                  </a:outerShdw>
                </a:effectLst>
                <a:latin typeface="Noto Sans Buginese"/>
                <a:ea typeface="Noto Sans CJK JP"/>
              </a:rPr>
              <a:t>t</a:t>
            </a:r>
            <a:r>
              <a:rPr b="0" sz="7200" i="1" lang="en-US" u="sng">
                <a:solidFill>
                  <a:srgbClr val="000000"/>
                </a:solidFill>
                <a:effectLst>
                  <a:outerShdw algn="br" blurRad="38100" dir="2700000" dist="38100" rotWithShape="0">
                    <a:srgbClr val="000000"/>
                  </a:outerShdw>
                </a:effectLst>
                <a:latin typeface="Noto Sans Buginese"/>
                <a:ea typeface="Noto Sans CJK JP"/>
              </a:rPr>
              <a:t>e</a:t>
            </a:r>
            <a:r>
              <a:rPr b="0" sz="7200" i="1" lang="en-US" u="sng">
                <a:solidFill>
                  <a:srgbClr val="000000"/>
                </a:solidFill>
                <a:effectLst>
                  <a:outerShdw algn="br" blurRad="38100" dir="2700000" dist="38100" rotWithShape="0">
                    <a:srgbClr val="000000"/>
                  </a:outerShdw>
                </a:effectLst>
                <a:latin typeface="Noto Sans Buginese"/>
                <a:ea typeface="Noto Sans CJK JP"/>
              </a:rPr>
              <a:t>r</a:t>
            </a:r>
            <a:r>
              <a:rPr b="0" sz="7200" i="1" lang="en-US" u="sng">
                <a:solidFill>
                  <a:srgbClr val="000000"/>
                </a:solidFill>
                <a:effectLst>
                  <a:outerShdw algn="br" blurRad="38100" dir="2700000" dist="38100" rotWithShape="0">
                    <a:srgbClr val="000000"/>
                  </a:outerShdw>
                </a:effectLst>
                <a:latin typeface="Noto Sans Buginese"/>
                <a:ea typeface="Noto Sans CJK JP"/>
              </a:rPr>
              <a:t> </a:t>
            </a:r>
            <a:r>
              <a:rPr b="0" sz="7200" i="1" lang="en-US" u="sng">
                <a:solidFill>
                  <a:srgbClr val="000000"/>
                </a:solidFill>
                <a:effectLst>
                  <a:outerShdw algn="br" blurRad="38100" dir="2700000" dist="38100" rotWithShape="0">
                    <a:srgbClr val="000000"/>
                  </a:outerShdw>
                </a:effectLst>
                <a:latin typeface="Noto Sans Buginese"/>
                <a:ea typeface="Noto Sans CJK JP"/>
              </a:rPr>
              <a:t>m</a:t>
            </a:r>
            <a:r>
              <a:rPr b="0" sz="7200" i="1" lang="en-US" u="sng">
                <a:solidFill>
                  <a:srgbClr val="000000"/>
                </a:solidFill>
                <a:effectLst>
                  <a:outerShdw algn="br" blurRad="38100" dir="2700000" dist="38100" rotWithShape="0">
                    <a:srgbClr val="000000"/>
                  </a:outerShdw>
                </a:effectLst>
                <a:latin typeface="Noto Sans Buginese"/>
                <a:ea typeface="Noto Sans CJK JP"/>
              </a:rPr>
              <a:t>a</a:t>
            </a:r>
            <a:r>
              <a:rPr b="0" sz="7200" i="1" lang="en-US" u="sng">
                <a:solidFill>
                  <a:srgbClr val="000000"/>
                </a:solidFill>
                <a:effectLst>
                  <a:outerShdw algn="br" blurRad="38100" dir="2700000" dist="38100" rotWithShape="0">
                    <a:srgbClr val="000000"/>
                  </a:outerShdw>
                </a:effectLst>
                <a:latin typeface="Noto Sans Buginese"/>
                <a:ea typeface="Noto Sans CJK JP"/>
              </a:rPr>
              <a:t>n</a:t>
            </a:r>
            <a:r>
              <a:rPr b="0" sz="7200" i="1" lang="en-US" u="sng">
                <a:solidFill>
                  <a:srgbClr val="000000"/>
                </a:solidFill>
                <a:effectLst>
                  <a:outerShdw algn="br" blurRad="38100" dir="2700000" dist="38100" rotWithShape="0">
                    <a:srgbClr val="000000"/>
                  </a:outerShdw>
                </a:effectLst>
                <a:latin typeface="Noto Sans Buginese"/>
                <a:ea typeface="Noto Sans CJK JP"/>
              </a:rPr>
              <a:t>a</a:t>
            </a:r>
            <a:r>
              <a:rPr b="0" sz="7200" i="1" lang="en-US" u="sng">
                <a:solidFill>
                  <a:srgbClr val="000000"/>
                </a:solidFill>
                <a:effectLst>
                  <a:outerShdw algn="br" blurRad="38100" dir="2700000" dist="38100" rotWithShape="0">
                    <a:srgbClr val="000000"/>
                  </a:outerShdw>
                </a:effectLst>
                <a:latin typeface="Noto Sans Buginese"/>
                <a:ea typeface="Noto Sans CJK JP"/>
              </a:rPr>
              <a:t>g</a:t>
            </a:r>
            <a:r>
              <a:rPr b="0" sz="7200" i="1" lang="en-US" u="sng">
                <a:solidFill>
                  <a:srgbClr val="000000"/>
                </a:solidFill>
                <a:effectLst>
                  <a:outerShdw algn="br" blurRad="38100" dir="2700000" dist="38100" rotWithShape="0">
                    <a:srgbClr val="000000"/>
                  </a:outerShdw>
                </a:effectLst>
                <a:latin typeface="Noto Sans Buginese"/>
                <a:ea typeface="Noto Sans CJK JP"/>
              </a:rPr>
              <a:t>ement</a:t>
            </a:r>
            <a:endParaRPr b="0" sz="2800" i="1" lang="en-IN" u="sng">
              <a:solidFill>
                <a:srgbClr val="000000"/>
              </a:solidFill>
              <a:effectLst>
                <a:outerShdw algn="br" blurRad="38100" dir="2700000" dist="38100" rotWithShape="0">
                  <a:srgbClr val="000000"/>
                </a:outerShdw>
              </a:effectLst>
              <a:latin typeface="Noto Sans Buginese"/>
              <a:ea typeface="Noto Sans CJK J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37" name=""/>
        <p:cNvGrpSpPr/>
        <p:nvPr/>
      </p:nvGrpSpPr>
      <p:grpSpPr>
        <a:xfrm>
          <a:off x="0" y="0"/>
          <a:ext cx="0" cy="0"/>
          <a:chOff x="0" y="0"/>
          <a:chExt cx="0" cy="0"/>
        </a:xfrm>
      </p:grpSpPr>
      <p:sp>
        <p:nvSpPr>
          <p:cNvPr id="1048652" name="Shape 0"/>
          <p:cNvSpPr/>
          <p:nvPr/>
        </p:nvSpPr>
        <p:spPr>
          <a:xfrm>
            <a:off x="0" y="0"/>
            <a:ext cx="14630400" cy="8229600"/>
          </a:xfrm>
          <a:prstGeom prst="rect"/>
          <a:solidFill>
            <a:srgbClr val="ECECF3"/>
          </a:solidFill>
        </p:spPr>
      </p:sp>
      <p:sp>
        <p:nvSpPr>
          <p:cNvPr id="1048653" name="Shape 1"/>
          <p:cNvSpPr/>
          <p:nvPr/>
        </p:nvSpPr>
        <p:spPr>
          <a:xfrm>
            <a:off x="0" y="0"/>
            <a:ext cx="14630400" cy="8229600"/>
          </a:xfrm>
          <a:prstGeom prst="rect"/>
          <a:solidFill>
            <a:srgbClr val="FFFFFF">
              <a:alpha val="75000"/>
            </a:srgbClr>
          </a:solidFill>
          <a:ln w="13811">
            <a:solidFill>
              <a:srgbClr val="FFFFFF">
                <a:alpha val="64000"/>
              </a:srgbClr>
            </a:solidFill>
            <a:prstDash val="solid"/>
          </a:ln>
        </p:spPr>
      </p:sp>
      <p:sp>
        <p:nvSpPr>
          <p:cNvPr id="1048654" name="Text 2"/>
          <p:cNvSpPr/>
          <p:nvPr/>
        </p:nvSpPr>
        <p:spPr>
          <a:xfrm>
            <a:off x="2037993" y="2748558"/>
            <a:ext cx="4443889"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Conclusion</a:t>
            </a:r>
            <a:endParaRPr dirty="0" sz="4374" lang="en-US"/>
          </a:p>
        </p:txBody>
      </p:sp>
      <p:sp>
        <p:nvSpPr>
          <p:cNvPr id="1048655" name="Text 3"/>
          <p:cNvSpPr/>
          <p:nvPr/>
        </p:nvSpPr>
        <p:spPr>
          <a:xfrm>
            <a:off x="2037993" y="3887272"/>
            <a:ext cx="10554414"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By taking these five steps, you can reduce your water usage and become a more effective water steward. Remember, small changes can make a big impact when it comes to water conservation.</a:t>
            </a:r>
            <a:endParaRPr dirty="0" sz="175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9" name=""/>
          <p:cNvSpPr txBox="1"/>
          <p:nvPr/>
        </p:nvSpPr>
        <p:spPr>
          <a:xfrm>
            <a:off x="5316149" y="2880360"/>
            <a:ext cx="4933414" cy="1234440"/>
          </a:xfrm>
          <a:prstGeom prst="rect"/>
        </p:spPr>
        <p:txBody>
          <a:bodyPr rtlCol="0" wrap="square">
            <a:spAutoFit/>
          </a:bodyPr>
          <a:p>
            <a:r>
              <a:rPr sz="6600" i="1" lang="en-US" u="sng">
                <a:solidFill>
                  <a:srgbClr val="000000"/>
                </a:solidFill>
                <a:effectLst>
                  <a:outerShdw algn="br" blurRad="38100" dir="2700000" dist="38100" rotWithShape="0">
                    <a:srgbClr val="000000"/>
                  </a:outerShdw>
                </a:effectLst>
                <a:latin typeface="Noto Sans Buginese"/>
                <a:ea typeface="Noto Sans CJK JP"/>
              </a:rPr>
              <a:t>T</a:t>
            </a:r>
            <a:r>
              <a:rPr sz="6600" i="1" lang="en-US" u="sng">
                <a:solidFill>
                  <a:srgbClr val="000000"/>
                </a:solidFill>
                <a:effectLst>
                  <a:outerShdw algn="br" blurRad="38100" dir="2700000" dist="38100" rotWithShape="0">
                    <a:srgbClr val="000000"/>
                  </a:outerShdw>
                </a:effectLst>
                <a:latin typeface="Noto Sans Buginese"/>
                <a:ea typeface="Noto Sans CJK JP"/>
              </a:rPr>
              <a:t>h</a:t>
            </a:r>
            <a:r>
              <a:rPr sz="6600" i="1" lang="en-US" u="sng">
                <a:solidFill>
                  <a:srgbClr val="000000"/>
                </a:solidFill>
                <a:effectLst>
                  <a:outerShdw algn="br" blurRad="38100" dir="2700000" dist="38100" rotWithShape="0">
                    <a:srgbClr val="000000"/>
                  </a:outerShdw>
                </a:effectLst>
                <a:latin typeface="Noto Sans Buginese"/>
                <a:ea typeface="Noto Sans CJK JP"/>
              </a:rPr>
              <a:t>a</a:t>
            </a:r>
            <a:r>
              <a:rPr sz="6600" i="1" lang="en-US" u="sng">
                <a:solidFill>
                  <a:srgbClr val="000000"/>
                </a:solidFill>
                <a:effectLst>
                  <a:outerShdw algn="br" blurRad="38100" dir="2700000" dist="38100" rotWithShape="0">
                    <a:srgbClr val="000000"/>
                  </a:outerShdw>
                </a:effectLst>
                <a:latin typeface="Noto Sans Buginese"/>
                <a:ea typeface="Noto Sans CJK JP"/>
              </a:rPr>
              <a:t>n</a:t>
            </a:r>
            <a:r>
              <a:rPr sz="6600" i="1" lang="en-US" u="sng">
                <a:solidFill>
                  <a:srgbClr val="000000"/>
                </a:solidFill>
                <a:effectLst>
                  <a:outerShdw algn="br" blurRad="38100" dir="2700000" dist="38100" rotWithShape="0">
                    <a:srgbClr val="000000"/>
                  </a:outerShdw>
                </a:effectLst>
                <a:latin typeface="Noto Sans Buginese"/>
                <a:ea typeface="Noto Sans CJK JP"/>
              </a:rPr>
              <a:t>k</a:t>
            </a:r>
            <a:r>
              <a:rPr sz="6600" i="1" lang="en-US" u="sng">
                <a:solidFill>
                  <a:srgbClr val="000000"/>
                </a:solidFill>
                <a:effectLst>
                  <a:outerShdw algn="br" blurRad="38100" dir="2700000" dist="38100" rotWithShape="0">
                    <a:srgbClr val="000000"/>
                  </a:outerShdw>
                </a:effectLst>
                <a:latin typeface="Noto Sans Buginese"/>
                <a:ea typeface="Noto Sans CJK JP"/>
              </a:rPr>
              <a:t> </a:t>
            </a:r>
            <a:r>
              <a:rPr sz="6600" i="1" lang="en-US" u="sng">
                <a:solidFill>
                  <a:srgbClr val="000000"/>
                </a:solidFill>
                <a:effectLst>
                  <a:outerShdw algn="br" blurRad="38100" dir="2700000" dist="38100" rotWithShape="0">
                    <a:srgbClr val="000000"/>
                  </a:outerShdw>
                </a:effectLst>
                <a:latin typeface="Noto Sans Buginese"/>
                <a:ea typeface="Noto Sans CJK JP"/>
              </a:rPr>
              <a:t>y</a:t>
            </a:r>
            <a:r>
              <a:rPr sz="6600" i="1" lang="en-US" u="sng">
                <a:solidFill>
                  <a:srgbClr val="000000"/>
                </a:solidFill>
                <a:effectLst>
                  <a:outerShdw algn="br" blurRad="38100" dir="2700000" dist="38100" rotWithShape="0">
                    <a:srgbClr val="000000"/>
                  </a:outerShdw>
                </a:effectLst>
                <a:latin typeface="Noto Sans Buginese"/>
                <a:ea typeface="Noto Sans CJK JP"/>
              </a:rPr>
              <a:t>o</a:t>
            </a:r>
            <a:r>
              <a:rPr sz="6600" i="1" lang="en-US" u="sng">
                <a:solidFill>
                  <a:srgbClr val="000000"/>
                </a:solidFill>
                <a:effectLst>
                  <a:outerShdw algn="br" blurRad="38100" dir="2700000" dist="38100" rotWithShape="0">
                    <a:srgbClr val="000000"/>
                  </a:outerShdw>
                </a:effectLst>
                <a:latin typeface="Noto Sans Buginese"/>
                <a:ea typeface="Noto Sans CJK JP"/>
              </a:rPr>
              <a:t>u</a:t>
            </a:r>
            <a:endParaRPr sz="3200" i="1" lang="en-IN" u="sng">
              <a:solidFill>
                <a:srgbClr val="000000"/>
              </a:solidFill>
              <a:effectLst>
                <a:outerShdw algn="br" blurRad="38100" dir="2700000" dist="38100" rotWithShape="0">
                  <a:srgbClr val="000000"/>
                </a:outerShdw>
              </a:effectLst>
              <a:latin typeface="Noto Sans Buginese"/>
              <a:ea typeface="Noto Sans CJK JP"/>
            </a:endParaRPr>
          </a:p>
        </p:txBody>
      </p:sp>
      <p:sp>
        <p:nvSpPr>
          <p:cNvPr id="1048660" name=""/>
          <p:cNvSpPr txBox="1"/>
          <p:nvPr/>
        </p:nvSpPr>
        <p:spPr>
          <a:xfrm>
            <a:off x="5315200" y="39052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61" name=""/>
          <p:cNvSpPr txBox="1"/>
          <p:nvPr/>
        </p:nvSpPr>
        <p:spPr>
          <a:xfrm>
            <a:off x="5315200" y="39052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77" name=""/>
          <p:cNvSpPr txBox="1"/>
          <p:nvPr/>
        </p:nvSpPr>
        <p:spPr>
          <a:xfrm>
            <a:off x="281910" y="1468821"/>
            <a:ext cx="13611899" cy="5285740"/>
          </a:xfrm>
          <a:prstGeom prst="rect"/>
        </p:spPr>
        <p:txBody>
          <a:bodyPr rtlCol="0" wrap="square">
            <a:spAutoFit/>
          </a:bodyPr>
          <a:lstStyle>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4000" i="1" lang="en-IN">
                <a:solidFill>
                  <a:srgbClr val="000000"/>
                </a:solidFill>
                <a:latin typeface="Calibri"/>
              </a:rPr>
              <a:t>Hardware Components</a:t>
            </a:r>
            <a:r>
              <a:rPr sz="3200" lang="en-IN">
                <a:solidFill>
                  <a:srgbClr val="000000"/>
                </a:solidFill>
                <a:latin typeface="Calibri"/>
              </a:rPr>
              <a:t>:</a:t>
            </a:r>
            <a:r>
              <a:rPr sz="3200" lang="en-US">
                <a:solidFill>
                  <a:srgbClr val="000000"/>
                </a:solidFill>
                <a:latin typeface="Calibri"/>
              </a:rPr>
              <a:t> </a:t>
            </a:r>
            <a:r>
              <a:rPr sz="3200" lang="en-US">
                <a:solidFill>
                  <a:srgbClr val="000000"/>
                </a:solidFill>
                <a:latin typeface="Calibri"/>
              </a:rPr>
              <a:t> </a:t>
            </a:r>
            <a:endParaRPr sz="2800" lang="en-IN">
              <a:solidFill>
                <a:srgbClr val="000000"/>
              </a:solidFill>
            </a:endParaRPr>
          </a:p>
          <a:p>
            <a:r>
              <a:rPr sz="2800" lang="en-IN">
                <a:solidFill>
                  <a:srgbClr val="000000"/>
                </a:solidFill>
                <a:latin typeface="Calibri"/>
              </a:rPr>
              <a:t>
1. Raspberry Pi 3 Model B or later
2. Water pump
3. Relay module
4. Water level sensor (optional)
5. Power supply for the pump
6. Tubing and fountain nozzle
7. Waterproof container for the water reservoir
8. Various cables, connectors, and a breadboard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78" name=""/>
          <p:cNvSpPr txBox="1"/>
          <p:nvPr/>
        </p:nvSpPr>
        <p:spPr>
          <a:xfrm>
            <a:off x="362130" y="1075913"/>
            <a:ext cx="13906141" cy="3088640"/>
          </a:xfrm>
          <a:prstGeom prst="rect"/>
        </p:spPr>
        <p:txBody>
          <a:bodyPr rtlCol="0" wrap="square">
            <a:spAutoFit/>
          </a:bodyPr>
          <a:p>
            <a:r>
              <a:rPr sz="2800" lang="en-US">
                <a:solidFill>
                  <a:srgbClr val="000000"/>
                </a:solidFill>
                <a:latin typeface="Noto Sans Canadian Aboriginal"/>
                <a:ea typeface="Noto Sans CJK TC"/>
                <a:cs typeface="Noto Sans Bengali UI"/>
              </a:rPr>
              <a:t>S</a:t>
            </a:r>
            <a:r>
              <a:rPr sz="2800" lang="en-US">
                <a:solidFill>
                  <a:srgbClr val="000000"/>
                </a:solidFill>
                <a:latin typeface="Noto Sans Canadian Aboriginal"/>
                <a:ea typeface="Noto Sans CJK TC"/>
                <a:cs typeface="Noto Sans Bengali UI"/>
              </a:rPr>
              <a:t>o</a:t>
            </a:r>
            <a:r>
              <a:rPr sz="2800" lang="en-IN">
                <a:solidFill>
                  <a:srgbClr val="000000"/>
                </a:solidFill>
                <a:latin typeface="Noto Sans Canadian Aboriginal"/>
                <a:ea typeface="Noto Sans CJK TC"/>
                <a:cs typeface="Noto Sans Bengali UI"/>
              </a:rPr>
              <a:t>ftware Components</a:t>
            </a:r>
            <a:r>
              <a:rPr sz="2800" lang="en-IN">
                <a:solidFill>
                  <a:srgbClr val="000000"/>
                </a:solidFill>
                <a:latin typeface="Noto Sans Bengali Med"/>
                <a:cs typeface="Noto Sans Bengali Med"/>
              </a:rPr>
              <a:t>:</a:t>
            </a:r>
            <a:endParaRPr sz="2800" lang="en-IN">
              <a:solidFill>
                <a:srgbClr val="000000"/>
              </a:solidFill>
            </a:endParaRPr>
          </a:p>
          <a:p>
            <a:r>
              <a:rPr sz="2800" lang="en-IN">
                <a:solidFill>
                  <a:srgbClr val="000000"/>
                </a:solidFill>
                <a:latin typeface="Calibri"/>
              </a:rPr>
              <a:t>
1. Raspbian OS (or a suitable Raspberry Pi OS)
2. Python for programming
3. IoT platform (e.g., MQTT, AWS IoT, or Google Cloud IoT Core)
4. Libraries for GPIO control (e.g., RPi.GPIO)
5. Optional: Web server and HTML/CSS/JavaScript for a web-based user interface</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9" name=""/>
        <p:cNvGrpSpPr/>
        <p:nvPr/>
      </p:nvGrpSpPr>
      <p:grpSpPr>
        <a:xfrm>
          <a:off x="0" y="0"/>
          <a:ext cx="0" cy="0"/>
          <a:chOff x="0" y="0"/>
          <a:chExt cx="0" cy="0"/>
        </a:xfrm>
      </p:grpSpPr>
      <p:sp>
        <p:nvSpPr>
          <p:cNvPr id="1048579" name="Shape 0"/>
          <p:cNvSpPr/>
          <p:nvPr/>
        </p:nvSpPr>
        <p:spPr>
          <a:xfrm>
            <a:off x="0" y="0"/>
            <a:ext cx="14630400" cy="8229600"/>
          </a:xfrm>
          <a:prstGeom prst="rect"/>
          <a:solidFill>
            <a:srgbClr val="ECECF3"/>
          </a:solidFill>
        </p:spPr>
      </p:sp>
      <p:sp>
        <p:nvSpPr>
          <p:cNvPr id="1048580" name="Shape 1"/>
          <p:cNvSpPr/>
          <p:nvPr/>
        </p:nvSpPr>
        <p:spPr>
          <a:xfrm>
            <a:off x="0" y="0"/>
            <a:ext cx="14630400" cy="8229600"/>
          </a:xfrm>
          <a:prstGeom prst="rect"/>
          <a:solidFill>
            <a:srgbClr val="FFFFFF">
              <a:alpha val="75000"/>
            </a:srgbClr>
          </a:solidFill>
          <a:ln w="13811">
            <a:solidFill>
              <a:srgbClr val="FFFFFF">
                <a:alpha val="64000"/>
              </a:srgbClr>
            </a:solidFill>
            <a:prstDash val="solid"/>
          </a:ln>
        </p:spPr>
      </p:sp>
      <p:pic>
        <p:nvPicPr>
          <p:cNvPr id="2097152"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81" name="Shape 2"/>
          <p:cNvSpPr/>
          <p:nvPr/>
        </p:nvSpPr>
        <p:spPr>
          <a:xfrm>
            <a:off x="0" y="0"/>
            <a:ext cx="14630400" cy="8229600"/>
          </a:xfrm>
          <a:prstGeom prst="rect"/>
          <a:solidFill>
            <a:srgbClr val="FFFFFF">
              <a:alpha val="85000"/>
            </a:srgbClr>
          </a:solidFill>
        </p:spPr>
        <p:txBody>
          <a:bodyPr/>
          <a:p>
            <a:r>
              <a:rPr altLang="en-US" lang="zh-CN">
                <a:latin typeface="Source Sans Pro"/>
                <a:cs typeface="TH SarabunPSK"/>
              </a:rPr>
              <a:t>
</a:t>
            </a:r>
            <a:r>
              <a:rPr altLang="en-US" sz="4800" lang="en-US">
                <a:latin typeface="Source Sans Pro"/>
                <a:cs typeface="TH SarabunPSK"/>
              </a:rPr>
              <a:t> </a:t>
            </a:r>
            <a:endParaRPr altLang="en-US" lang="zh-CN">
              <a:latin typeface="Source Sans Pro"/>
              <a:cs typeface="TH SarabunPSK"/>
            </a:endParaRPr>
          </a:p>
          <a:p>
            <a:endParaRPr altLang="en-US" lang="zh-CN">
              <a:latin typeface="Source Sans Pro"/>
              <a:cs typeface="TH SarabunPSK"/>
            </a:endParaRPr>
          </a:p>
          <a:p>
            <a:endParaRPr altLang="en-US" lang="zh-CN">
              <a:latin typeface="Source Sans Pro"/>
              <a:cs typeface="TH SarabunPSK"/>
            </a:endParaRPr>
          </a:p>
          <a:p>
            <a:endParaRPr altLang="en-US" lang="zh-CN">
              <a:latin typeface="Source Sans Pro"/>
              <a:cs typeface="TH SarabunPSK"/>
            </a:endParaRPr>
          </a:p>
          <a:p>
            <a:endParaRPr altLang="en-US" lang="zh-CN">
              <a:latin typeface="Source Sans Pro"/>
              <a:cs typeface="TH SarabunPSK"/>
            </a:endParaRPr>
          </a:p>
          <a:p>
            <a:endParaRPr altLang="en-US" lang="zh-CN">
              <a:latin typeface="Source Sans Pro"/>
              <a:cs typeface="TH SarabunPSK"/>
            </a:endParaRPr>
          </a:p>
          <a:p>
            <a:endParaRPr altLang="en-US" lang="zh-CN">
              <a:latin typeface="Source Sans Pro"/>
              <a:cs typeface="TH SarabunPSK"/>
            </a:endParaRPr>
          </a:p>
          <a:p>
            <a:endParaRPr altLang="en-US" lang="zh-CN">
              <a:latin typeface="Source Sans Pro"/>
              <a:cs typeface="TH SarabunPSK"/>
            </a:endParaRPr>
          </a:p>
          <a:p>
            <a:endParaRPr altLang="en-US" lang="zh-CN">
              <a:latin typeface="Source Sans Pro"/>
              <a:cs typeface="TH SarabunPSK"/>
            </a:endParaRPr>
          </a:p>
          <a:p>
            <a:endParaRPr altLang="en-US" lang="zh-CN">
              <a:latin typeface="Source Sans Pro"/>
              <a:cs typeface="TH SarabunPSK"/>
            </a:endParaRPr>
          </a:p>
          <a:p>
            <a:r>
              <a:rPr altLang="en-US" sz="4800" lang="en-US">
                <a:latin typeface="Source Sans Pro"/>
                <a:cs typeface="TH SarabunPSK"/>
              </a:rPr>
              <a:t> </a:t>
            </a:r>
            <a:r>
              <a:rPr altLang="en-US" sz="4800" lang="en-US">
                <a:latin typeface="Source Sans Pro"/>
                <a:cs typeface="TH SarabunPSK"/>
              </a:rPr>
              <a:t>S</a:t>
            </a:r>
            <a:r>
              <a:rPr altLang="en-US" sz="4800" lang="en-US">
                <a:latin typeface="Source Sans Pro"/>
                <a:cs typeface="TH SarabunPSK"/>
              </a:rPr>
              <a:t>t</a:t>
            </a:r>
            <a:r>
              <a:rPr altLang="en-US" sz="4800" lang="en-US">
                <a:latin typeface="Source Sans Pro"/>
                <a:cs typeface="TH SarabunPSK"/>
              </a:rPr>
              <a:t>e</a:t>
            </a:r>
            <a:r>
              <a:rPr altLang="en-US" sz="4800" lang="en-US">
                <a:latin typeface="Source Sans Pro"/>
                <a:cs typeface="TH SarabunPSK"/>
              </a:rPr>
              <a:t>p</a:t>
            </a:r>
            <a:r>
              <a:rPr altLang="en-US" sz="4800" lang="en-US">
                <a:latin typeface="Source Sans Pro"/>
                <a:cs typeface="TH SarabunPSK"/>
              </a:rPr>
              <a:t>s</a:t>
            </a:r>
            <a:r>
              <a:rPr altLang="en-US" sz="4800" lang="en-US">
                <a:latin typeface="Source Sans Pro"/>
                <a:cs typeface="TH SarabunPSK"/>
              </a:rPr>
              <a:t> </a:t>
            </a:r>
            <a:r>
              <a:rPr altLang="en-US" sz="4800" lang="en-US">
                <a:latin typeface="Source Sans Pro"/>
                <a:cs typeface="TH SarabunPSK"/>
              </a:rPr>
              <a:t>i</a:t>
            </a:r>
            <a:r>
              <a:rPr altLang="en-US" sz="4800" lang="en-US">
                <a:latin typeface="Source Sans Pro"/>
                <a:cs typeface="TH SarabunPSK"/>
              </a:rPr>
              <a:t>n</a:t>
            </a:r>
            <a:r>
              <a:rPr altLang="en-US" sz="4800" lang="en-US">
                <a:latin typeface="Source Sans Pro"/>
                <a:cs typeface="TH SarabunPSK"/>
              </a:rPr>
              <a:t>c</a:t>
            </a:r>
            <a:r>
              <a:rPr altLang="en-US" sz="4800" lang="en-US">
                <a:latin typeface="Source Sans Pro"/>
                <a:cs typeface="TH SarabunPSK"/>
              </a:rPr>
              <a:t>luding</a:t>
            </a:r>
            <a:r>
              <a:rPr altLang="en-US" sz="4800" lang="en-US">
                <a:latin typeface="Source Sans Pro"/>
                <a:cs typeface="TH SarabunPSK"/>
              </a:rPr>
              <a:t> </a:t>
            </a:r>
            <a:r>
              <a:rPr altLang="en-US" sz="4800" lang="en-US">
                <a:latin typeface="Source Sans Pro"/>
                <a:cs typeface="TH SarabunPSK"/>
              </a:rPr>
              <a:t>i</a:t>
            </a:r>
            <a:r>
              <a:rPr altLang="en-US" sz="4800" lang="en-US">
                <a:latin typeface="Source Sans Pro"/>
                <a:cs typeface="TH SarabunPSK"/>
              </a:rPr>
              <a:t>n</a:t>
            </a:r>
            <a:r>
              <a:rPr altLang="en-US" sz="4800" lang="en-US">
                <a:latin typeface="Source Sans Pro"/>
                <a:cs typeface="TH SarabunPSK"/>
              </a:rPr>
              <a:t> </a:t>
            </a:r>
            <a:r>
              <a:rPr altLang="en-US" sz="4800" lang="en-US">
                <a:latin typeface="Source Sans Pro"/>
                <a:cs typeface="TH SarabunPSK"/>
              </a:rPr>
              <a:t>s</a:t>
            </a:r>
            <a:r>
              <a:rPr altLang="en-US" sz="4800" lang="en-US">
                <a:latin typeface="Source Sans Pro"/>
                <a:cs typeface="TH SarabunPSK"/>
              </a:rPr>
              <a:t>m</a:t>
            </a:r>
            <a:r>
              <a:rPr altLang="en-US" sz="4800" lang="en-US">
                <a:latin typeface="Source Sans Pro"/>
                <a:cs typeface="TH SarabunPSK"/>
              </a:rPr>
              <a:t>a</a:t>
            </a:r>
            <a:r>
              <a:rPr altLang="en-US" sz="4800" lang="en-US">
                <a:latin typeface="Source Sans Pro"/>
                <a:cs typeface="TH SarabunPSK"/>
              </a:rPr>
              <a:t>r</a:t>
            </a:r>
            <a:r>
              <a:rPr altLang="en-US" sz="4800" lang="en-US">
                <a:latin typeface="Source Sans Pro"/>
                <a:cs typeface="TH SarabunPSK"/>
              </a:rPr>
              <a:t>t</a:t>
            </a:r>
            <a:r>
              <a:rPr altLang="en-US" sz="4800" lang="en-US">
                <a:latin typeface="Source Sans Pro"/>
                <a:cs typeface="TH SarabunPSK"/>
              </a:rPr>
              <a:t> </a:t>
            </a:r>
            <a:r>
              <a:rPr altLang="en-US" sz="4800" lang="en-US">
                <a:latin typeface="Source Sans Pro"/>
                <a:cs typeface="TH SarabunPSK"/>
              </a:rPr>
              <a:t>w</a:t>
            </a:r>
            <a:r>
              <a:rPr altLang="en-US" sz="4800" lang="en-US">
                <a:latin typeface="Source Sans Pro"/>
                <a:cs typeface="TH SarabunPSK"/>
              </a:rPr>
              <a:t>a</a:t>
            </a:r>
            <a:r>
              <a:rPr altLang="en-US" sz="4800" lang="en-US">
                <a:latin typeface="Source Sans Pro"/>
                <a:cs typeface="TH SarabunPSK"/>
              </a:rPr>
              <a:t>t</a:t>
            </a:r>
            <a:r>
              <a:rPr altLang="en-US" sz="4800" lang="en-US">
                <a:latin typeface="Source Sans Pro"/>
                <a:cs typeface="TH SarabunPSK"/>
              </a:rPr>
              <a:t>e</a:t>
            </a:r>
            <a:r>
              <a:rPr altLang="en-US" sz="4800" lang="en-US">
                <a:latin typeface="Source Sans Pro"/>
                <a:cs typeface="TH SarabunPSK"/>
              </a:rPr>
              <a:t>r</a:t>
            </a:r>
            <a:r>
              <a:rPr altLang="en-US" sz="4800" lang="en-US">
                <a:latin typeface="Source Sans Pro"/>
                <a:cs typeface="TH SarabunPSK"/>
              </a:rPr>
              <a:t> </a:t>
            </a:r>
            <a:r>
              <a:rPr altLang="en-US" sz="4800" lang="en-US">
                <a:latin typeface="Source Sans Pro"/>
                <a:cs typeface="TH SarabunPSK"/>
              </a:rPr>
              <a:t>m</a:t>
            </a:r>
            <a:r>
              <a:rPr altLang="en-US" sz="4800" lang="en-US">
                <a:latin typeface="Source Sans Pro"/>
                <a:cs typeface="TH SarabunPSK"/>
              </a:rPr>
              <a:t>a</a:t>
            </a:r>
            <a:r>
              <a:rPr altLang="en-US" sz="4800" lang="en-US">
                <a:latin typeface="Source Sans Pro"/>
                <a:cs typeface="TH SarabunPSK"/>
              </a:rPr>
              <a:t>n</a:t>
            </a:r>
            <a:r>
              <a:rPr altLang="en-US" sz="4800" lang="en-US">
                <a:latin typeface="Source Sans Pro"/>
                <a:cs typeface="TH SarabunPSK"/>
              </a:rPr>
              <a:t>a</a:t>
            </a:r>
            <a:r>
              <a:rPr altLang="en-US" sz="4800" lang="en-US">
                <a:latin typeface="Source Sans Pro"/>
                <a:cs typeface="TH SarabunPSK"/>
              </a:rPr>
              <a:t>g</a:t>
            </a:r>
            <a:r>
              <a:rPr altLang="en-US" sz="4800" lang="en-US">
                <a:latin typeface="Source Sans Pro"/>
                <a:cs typeface="TH SarabunPSK"/>
              </a:rPr>
              <a:t>ement</a:t>
            </a:r>
            <a:endParaRPr altLang="en-US" lang="zh-CN">
              <a:latin typeface="Source Sans Pro"/>
              <a:cs typeface="TH SarabunPSK"/>
            </a:endParaRPr>
          </a:p>
        </p:txBody>
      </p:sp>
      <p:sp>
        <p:nvSpPr>
          <p:cNvPr id="1048582" name="Text 4"/>
          <p:cNvSpPr/>
          <p:nvPr/>
        </p:nvSpPr>
        <p:spPr>
          <a:xfrm>
            <a:off x="0" y="4789318"/>
            <a:ext cx="13574172" cy="2601290"/>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With increasing water scarcity, it's important to manage our water resources effectively. Here are five steps to help you reduce your water usage and become a better water steward.</a:t>
            </a:r>
            <a:endParaRPr dirty="0" sz="1750" lang="en-US"/>
          </a:p>
        </p:txBody>
      </p:sp>
      <p:sp>
        <p:nvSpPr>
          <p:cNvPr id="1048583" name=""/>
          <p:cNvSpPr txBox="1"/>
          <p:nvPr/>
        </p:nvSpPr>
        <p:spPr>
          <a:xfrm>
            <a:off x="223652" y="2522553"/>
            <a:ext cx="11705108"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22" name=""/>
        <p:cNvGrpSpPr/>
        <p:nvPr/>
      </p:nvGrpSpPr>
      <p:grpSpPr>
        <a:xfrm>
          <a:off x="0" y="0"/>
          <a:ext cx="0" cy="0"/>
          <a:chOff x="0" y="0"/>
          <a:chExt cx="0" cy="0"/>
        </a:xfrm>
      </p:grpSpPr>
      <p:sp>
        <p:nvSpPr>
          <p:cNvPr id="1048587" name="Shape 0"/>
          <p:cNvSpPr/>
          <p:nvPr/>
        </p:nvSpPr>
        <p:spPr>
          <a:xfrm>
            <a:off x="0" y="0"/>
            <a:ext cx="14630400" cy="8229600"/>
          </a:xfrm>
          <a:prstGeom prst="rect"/>
          <a:solidFill>
            <a:srgbClr val="ECECF3"/>
          </a:solidFill>
        </p:spPr>
      </p:sp>
      <p:sp>
        <p:nvSpPr>
          <p:cNvPr id="1048588" name="Shape 1"/>
          <p:cNvSpPr/>
          <p:nvPr/>
        </p:nvSpPr>
        <p:spPr>
          <a:xfrm>
            <a:off x="0" y="0"/>
            <a:ext cx="14630400" cy="8229600"/>
          </a:xfrm>
          <a:prstGeom prst="rect"/>
          <a:solidFill>
            <a:srgbClr val="FFFFFF">
              <a:alpha val="75000"/>
            </a:srgbClr>
          </a:solidFill>
          <a:ln w="13811">
            <a:solidFill>
              <a:srgbClr val="FFFFFF">
                <a:alpha val="64000"/>
              </a:srgbClr>
            </a:solidFill>
            <a:prstDash val="solid"/>
          </a:ln>
        </p:spPr>
      </p:sp>
      <p:sp>
        <p:nvSpPr>
          <p:cNvPr id="1048589" name="Text 2"/>
          <p:cNvSpPr/>
          <p:nvPr/>
        </p:nvSpPr>
        <p:spPr>
          <a:xfrm>
            <a:off x="2037993" y="2359819"/>
            <a:ext cx="649224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Assess Your Water Usage</a:t>
            </a:r>
            <a:endParaRPr dirty="0" sz="4374" lang="en-US"/>
          </a:p>
        </p:txBody>
      </p:sp>
      <p:sp>
        <p:nvSpPr>
          <p:cNvPr id="1048590" name="Text 3"/>
          <p:cNvSpPr/>
          <p:nvPr/>
        </p:nvSpPr>
        <p:spPr>
          <a:xfrm>
            <a:off x="2037993" y="3609618"/>
            <a:ext cx="2666286" cy="416481"/>
          </a:xfrm>
          <a:prstGeom prst="rect"/>
          <a:noFill/>
        </p:spPr>
        <p:txBody>
          <a:bodyPr anchor="t" rtlCol="0" wrap="none"/>
          <a:p>
            <a:pPr indent="0" marL="0">
              <a:lnSpc>
                <a:spcPts val="3281"/>
              </a:lnSpc>
              <a:buNone/>
            </a:pPr>
            <a:r>
              <a:rPr dirty="0" sz="2624" lang="en-US">
                <a:solidFill>
                  <a:srgbClr val="1B1B27"/>
                </a:solidFill>
                <a:latin typeface="Raleway" pitchFamily="34" charset="0"/>
                <a:ea typeface="Raleway" pitchFamily="34" charset="-122"/>
                <a:cs typeface="Raleway" pitchFamily="34" charset="-120"/>
              </a:rPr>
              <a:t>Water Audit</a:t>
            </a:r>
            <a:endParaRPr dirty="0" sz="2624" lang="en-US"/>
          </a:p>
        </p:txBody>
      </p:sp>
      <p:sp>
        <p:nvSpPr>
          <p:cNvPr id="1048591" name="Text 4"/>
          <p:cNvSpPr/>
          <p:nvPr/>
        </p:nvSpPr>
        <p:spPr>
          <a:xfrm>
            <a:off x="2037993" y="4248269"/>
            <a:ext cx="5006221" cy="1421606"/>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Perform a water audit to understand how much water you use and where it comes from. This can help you identify areas for improvement and set goals for reducing water consumption.</a:t>
            </a:r>
            <a:endParaRPr dirty="0" sz="1750" lang="en-US"/>
          </a:p>
        </p:txBody>
      </p:sp>
      <p:sp>
        <p:nvSpPr>
          <p:cNvPr id="1048592" name="Text 5"/>
          <p:cNvSpPr/>
          <p:nvPr/>
        </p:nvSpPr>
        <p:spPr>
          <a:xfrm>
            <a:off x="7593806" y="3609618"/>
            <a:ext cx="2666286" cy="416481"/>
          </a:xfrm>
          <a:prstGeom prst="rect"/>
          <a:noFill/>
        </p:spPr>
        <p:txBody>
          <a:bodyPr anchor="t" rtlCol="0" wrap="none"/>
          <a:p>
            <a:pPr indent="0" marL="0">
              <a:lnSpc>
                <a:spcPts val="3281"/>
              </a:lnSpc>
              <a:buNone/>
            </a:pPr>
            <a:r>
              <a:rPr dirty="0" sz="2624" lang="en-US">
                <a:solidFill>
                  <a:srgbClr val="1B1B27"/>
                </a:solidFill>
                <a:latin typeface="Raleway" pitchFamily="34" charset="0"/>
                <a:ea typeface="Raleway" pitchFamily="34" charset="-122"/>
                <a:cs typeface="Raleway" pitchFamily="34" charset="-120"/>
              </a:rPr>
              <a:t>Fix Leaks</a:t>
            </a:r>
            <a:endParaRPr dirty="0" sz="2624" lang="en-US"/>
          </a:p>
        </p:txBody>
      </p:sp>
      <p:sp>
        <p:nvSpPr>
          <p:cNvPr id="1048593" name="Text 6"/>
          <p:cNvSpPr/>
          <p:nvPr/>
        </p:nvSpPr>
        <p:spPr>
          <a:xfrm>
            <a:off x="7593806" y="4248269"/>
            <a:ext cx="5006221" cy="1066205"/>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Repair any leaks in your pipes, faucets, or toilets to prevent unnecessary water loss. A dripping faucet can waste up to 3,000 gallons of water a year.</a:t>
            </a:r>
            <a:endParaRPr dirty="0" sz="17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25" name=""/>
        <p:cNvGrpSpPr/>
        <p:nvPr/>
      </p:nvGrpSpPr>
      <p:grpSpPr>
        <a:xfrm>
          <a:off x="0" y="0"/>
          <a:ext cx="0" cy="0"/>
          <a:chOff x="0" y="0"/>
          <a:chExt cx="0" cy="0"/>
        </a:xfrm>
      </p:grpSpPr>
      <p:sp>
        <p:nvSpPr>
          <p:cNvPr id="1048597" name="Shape 0"/>
          <p:cNvSpPr/>
          <p:nvPr/>
        </p:nvSpPr>
        <p:spPr>
          <a:xfrm>
            <a:off x="0" y="0"/>
            <a:ext cx="14630400" cy="8229600"/>
          </a:xfrm>
          <a:prstGeom prst="rect"/>
          <a:solidFill>
            <a:srgbClr val="ECECF3"/>
          </a:solidFill>
        </p:spPr>
      </p:sp>
      <p:sp>
        <p:nvSpPr>
          <p:cNvPr id="1048598" name="Shape 1"/>
          <p:cNvSpPr/>
          <p:nvPr/>
        </p:nvSpPr>
        <p:spPr>
          <a:xfrm>
            <a:off x="0" y="0"/>
            <a:ext cx="14630400" cy="8229600"/>
          </a:xfrm>
          <a:prstGeom prst="rect"/>
          <a:solidFill>
            <a:srgbClr val="FFFFFF">
              <a:alpha val="75000"/>
            </a:srgbClr>
          </a:solidFill>
          <a:ln w="13811">
            <a:solidFill>
              <a:srgbClr val="FFFFFF">
                <a:alpha val="64000"/>
              </a:srgbClr>
            </a:solidFill>
            <a:prstDash val="solid"/>
          </a:ln>
        </p:spPr>
      </p:sp>
      <p:sp>
        <p:nvSpPr>
          <p:cNvPr id="1048599" name="Text 2"/>
          <p:cNvSpPr/>
          <p:nvPr/>
        </p:nvSpPr>
        <p:spPr>
          <a:xfrm>
            <a:off x="2037993" y="2042874"/>
            <a:ext cx="794004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Identify Areas for Improvement</a:t>
            </a:r>
            <a:endParaRPr dirty="0" sz="4374" lang="en-US"/>
          </a:p>
        </p:txBody>
      </p:sp>
      <p:sp>
        <p:nvSpPr>
          <p:cNvPr id="1048600" name="Shape 3"/>
          <p:cNvSpPr/>
          <p:nvPr/>
        </p:nvSpPr>
        <p:spPr>
          <a:xfrm>
            <a:off x="2037993" y="3181588"/>
            <a:ext cx="10554414" cy="3005138"/>
          </a:xfrm>
          <a:prstGeom prst="roundRect">
            <a:avLst>
              <a:gd name="adj" fmla="val 3327"/>
            </a:avLst>
          </a:prstGeom>
          <a:noFill/>
          <a:ln w="13811">
            <a:solidFill>
              <a:srgbClr val="000000">
                <a:alpha val="8000"/>
              </a:srgbClr>
            </a:solidFill>
            <a:prstDash val="solid"/>
          </a:ln>
        </p:spPr>
      </p:sp>
      <p:sp>
        <p:nvSpPr>
          <p:cNvPr id="1048601" name="Shape 4"/>
          <p:cNvSpPr/>
          <p:nvPr/>
        </p:nvSpPr>
        <p:spPr>
          <a:xfrm>
            <a:off x="2051804" y="3195399"/>
            <a:ext cx="10526792" cy="637103"/>
          </a:xfrm>
          <a:prstGeom prst="rect"/>
          <a:solidFill>
            <a:srgbClr val="FFFFFF">
              <a:alpha val="4000"/>
            </a:srgbClr>
          </a:solidFill>
        </p:spPr>
      </p:sp>
      <p:sp>
        <p:nvSpPr>
          <p:cNvPr id="1048602" name="Text 5"/>
          <p:cNvSpPr/>
          <p:nvPr/>
        </p:nvSpPr>
        <p:spPr>
          <a:xfrm>
            <a:off x="2273975" y="3336250"/>
            <a:ext cx="4815245" cy="355402"/>
          </a:xfrm>
          <a:prstGeom prst="rect"/>
          <a:noFill/>
        </p:spPr>
        <p:txBody>
          <a:bodyPr anchor="t" rtlCol="0" wrap="none"/>
          <a:p>
            <a:pPr indent="0" marL="0">
              <a:lnSpc>
                <a:spcPts val="2799"/>
              </a:lnSpc>
              <a:buNone/>
            </a:pPr>
            <a:r>
              <a:rPr b="1" dirty="0" sz="1750" lang="en-US">
                <a:solidFill>
                  <a:srgbClr val="3C3939"/>
                </a:solidFill>
                <a:latin typeface="Roboto" pitchFamily="34" charset="0"/>
                <a:ea typeface="Roboto" pitchFamily="34" charset="-122"/>
                <a:cs typeface="Roboto" pitchFamily="34" charset="-120"/>
              </a:rPr>
              <a:t>Indoors</a:t>
            </a:r>
            <a:endParaRPr dirty="0" sz="1750" lang="en-US"/>
          </a:p>
        </p:txBody>
      </p:sp>
      <p:sp>
        <p:nvSpPr>
          <p:cNvPr id="1048603" name="Text 6"/>
          <p:cNvSpPr/>
          <p:nvPr/>
        </p:nvSpPr>
        <p:spPr>
          <a:xfrm>
            <a:off x="7541181" y="3336250"/>
            <a:ext cx="4815245" cy="355402"/>
          </a:xfrm>
          <a:prstGeom prst="rect"/>
          <a:noFill/>
        </p:spPr>
        <p:txBody>
          <a:bodyPr anchor="t" rtlCol="0" wrap="none"/>
          <a:p>
            <a:pPr indent="0" marL="0">
              <a:lnSpc>
                <a:spcPts val="2799"/>
              </a:lnSpc>
              <a:buNone/>
            </a:pPr>
            <a:r>
              <a:rPr b="1" dirty="0" sz="1750" lang="en-US">
                <a:solidFill>
                  <a:srgbClr val="3C3939"/>
                </a:solidFill>
                <a:latin typeface="Roboto" pitchFamily="34" charset="0"/>
                <a:ea typeface="Roboto" pitchFamily="34" charset="-122"/>
                <a:cs typeface="Roboto" pitchFamily="34" charset="-120"/>
              </a:rPr>
              <a:t>Outdoors</a:t>
            </a:r>
            <a:endParaRPr dirty="0" sz="1750" lang="en-US"/>
          </a:p>
        </p:txBody>
      </p:sp>
      <p:sp>
        <p:nvSpPr>
          <p:cNvPr id="1048604" name="Shape 7"/>
          <p:cNvSpPr/>
          <p:nvPr/>
        </p:nvSpPr>
        <p:spPr>
          <a:xfrm>
            <a:off x="2051804" y="3832503"/>
            <a:ext cx="10526792" cy="1347907"/>
          </a:xfrm>
          <a:prstGeom prst="rect"/>
          <a:solidFill>
            <a:srgbClr val="000000">
              <a:alpha val="4000"/>
            </a:srgbClr>
          </a:solidFill>
        </p:spPr>
      </p:sp>
      <p:sp>
        <p:nvSpPr>
          <p:cNvPr id="1048605" name="Text 8"/>
          <p:cNvSpPr/>
          <p:nvPr/>
        </p:nvSpPr>
        <p:spPr>
          <a:xfrm>
            <a:off x="2273975" y="3973354"/>
            <a:ext cx="4815245" cy="1066205"/>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Install low-flow showerheads and faucet aerators to reduce water usage without sacrificing performance.</a:t>
            </a:r>
            <a:endParaRPr dirty="0" sz="1750" lang="en-US"/>
          </a:p>
        </p:txBody>
      </p:sp>
      <p:sp>
        <p:nvSpPr>
          <p:cNvPr id="1048606" name="Text 9"/>
          <p:cNvSpPr/>
          <p:nvPr/>
        </p:nvSpPr>
        <p:spPr>
          <a:xfrm>
            <a:off x="7541181" y="3973354"/>
            <a:ext cx="4815245"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Plant indigenous, drought-resistant plants to minimize watering needs and reduce runoff.</a:t>
            </a:r>
            <a:endParaRPr dirty="0" sz="1750" lang="en-US"/>
          </a:p>
        </p:txBody>
      </p:sp>
      <p:sp>
        <p:nvSpPr>
          <p:cNvPr id="1048607" name="Shape 10"/>
          <p:cNvSpPr/>
          <p:nvPr/>
        </p:nvSpPr>
        <p:spPr>
          <a:xfrm>
            <a:off x="2051804" y="5180409"/>
            <a:ext cx="10526792" cy="992505"/>
          </a:xfrm>
          <a:prstGeom prst="rect"/>
          <a:solidFill>
            <a:srgbClr val="FFFFFF">
              <a:alpha val="4000"/>
            </a:srgbClr>
          </a:solidFill>
        </p:spPr>
      </p:sp>
      <p:sp>
        <p:nvSpPr>
          <p:cNvPr id="1048608" name="Text 11"/>
          <p:cNvSpPr/>
          <p:nvPr/>
        </p:nvSpPr>
        <p:spPr>
          <a:xfrm>
            <a:off x="2273975" y="5321260"/>
            <a:ext cx="4815245"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Replace old, inefficient toilets with WaterSense models that use less water per flush.</a:t>
            </a:r>
            <a:endParaRPr dirty="0" sz="1750" lang="en-US"/>
          </a:p>
        </p:txBody>
      </p:sp>
      <p:sp>
        <p:nvSpPr>
          <p:cNvPr id="1048609" name="Text 12"/>
          <p:cNvSpPr/>
          <p:nvPr/>
        </p:nvSpPr>
        <p:spPr>
          <a:xfrm>
            <a:off x="7541181" y="5321260"/>
            <a:ext cx="4815245"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Use mulch or a rain garden to absorb rainwater and reduce stormwater runoff.</a:t>
            </a:r>
            <a:endParaRPr dirty="0" sz="175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28" name=""/>
        <p:cNvGrpSpPr/>
        <p:nvPr/>
      </p:nvGrpSpPr>
      <p:grpSpPr>
        <a:xfrm>
          <a:off x="0" y="0"/>
          <a:ext cx="0" cy="0"/>
          <a:chOff x="0" y="0"/>
          <a:chExt cx="0" cy="0"/>
        </a:xfrm>
      </p:grpSpPr>
      <p:sp>
        <p:nvSpPr>
          <p:cNvPr id="1048613" name="Shape 0"/>
          <p:cNvSpPr/>
          <p:nvPr/>
        </p:nvSpPr>
        <p:spPr>
          <a:xfrm>
            <a:off x="0" y="0"/>
            <a:ext cx="14630400" cy="8229600"/>
          </a:xfrm>
          <a:prstGeom prst="rect"/>
          <a:solidFill>
            <a:srgbClr val="ECECF3"/>
          </a:solidFill>
        </p:spPr>
      </p:sp>
      <p:sp>
        <p:nvSpPr>
          <p:cNvPr id="1048614" name="Shape 1"/>
          <p:cNvSpPr/>
          <p:nvPr/>
        </p:nvSpPr>
        <p:spPr>
          <a:xfrm>
            <a:off x="0" y="0"/>
            <a:ext cx="14630400" cy="8229600"/>
          </a:xfrm>
          <a:prstGeom prst="rect"/>
          <a:solidFill>
            <a:srgbClr val="FFFFFF">
              <a:alpha val="75000"/>
            </a:srgbClr>
          </a:solidFill>
          <a:ln w="13811">
            <a:solidFill>
              <a:srgbClr val="FFFFFF">
                <a:alpha val="64000"/>
              </a:srgbClr>
            </a:solidFill>
            <a:prstDash val="solid"/>
          </a:ln>
        </p:spPr>
      </p:sp>
      <p:sp>
        <p:nvSpPr>
          <p:cNvPr id="1048615" name="Text 2"/>
          <p:cNvSpPr/>
          <p:nvPr/>
        </p:nvSpPr>
        <p:spPr>
          <a:xfrm>
            <a:off x="2037993" y="1540550"/>
            <a:ext cx="999744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Implement Water-Saving Technologies</a:t>
            </a:r>
            <a:endParaRPr dirty="0" sz="4374" lang="en-US"/>
          </a:p>
        </p:txBody>
      </p:sp>
      <p:sp>
        <p:nvSpPr>
          <p:cNvPr id="1048616" name="Shape 3"/>
          <p:cNvSpPr/>
          <p:nvPr/>
        </p:nvSpPr>
        <p:spPr>
          <a:xfrm>
            <a:off x="2037993" y="2852857"/>
            <a:ext cx="499943" cy="499943"/>
          </a:xfrm>
          <a:prstGeom prst="roundRect">
            <a:avLst>
              <a:gd name="adj" fmla="val 20000"/>
            </a:avLst>
          </a:prstGeom>
          <a:solidFill>
            <a:srgbClr val="E1E1EA"/>
          </a:solidFill>
          <a:ln w="13811">
            <a:solidFill>
              <a:srgbClr val="C3C3D5"/>
            </a:solidFill>
            <a:prstDash val="solid"/>
          </a:ln>
        </p:spPr>
      </p:sp>
      <p:sp>
        <p:nvSpPr>
          <p:cNvPr id="1048617" name="Text 4"/>
          <p:cNvSpPr/>
          <p:nvPr/>
        </p:nvSpPr>
        <p:spPr>
          <a:xfrm>
            <a:off x="2215515" y="2894528"/>
            <a:ext cx="144780"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1</a:t>
            </a:r>
            <a:endParaRPr dirty="0" sz="2624" lang="en-US"/>
          </a:p>
        </p:txBody>
      </p:sp>
      <p:sp>
        <p:nvSpPr>
          <p:cNvPr id="1048618" name="Text 5"/>
          <p:cNvSpPr/>
          <p:nvPr/>
        </p:nvSpPr>
        <p:spPr>
          <a:xfrm>
            <a:off x="2760107" y="2929176"/>
            <a:ext cx="2647950" cy="694373"/>
          </a:xfrm>
          <a:prstGeom prst="rect"/>
          <a:noFill/>
        </p:spPr>
        <p:txBody>
          <a:bodyPr anchor="t" rtlCol="0" wrap="squar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Smart Irrigation Systems</a:t>
            </a:r>
            <a:endParaRPr dirty="0" sz="2187" lang="en-US"/>
          </a:p>
        </p:txBody>
      </p:sp>
      <p:sp>
        <p:nvSpPr>
          <p:cNvPr id="1048619" name="Text 6"/>
          <p:cNvSpPr/>
          <p:nvPr/>
        </p:nvSpPr>
        <p:spPr>
          <a:xfrm>
            <a:off x="2760107" y="3845719"/>
            <a:ext cx="2647950"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Install a smart irrigation system that uses weather data to adjust watering schedules accordingly. This can save up to 50% of outdoor water usage.</a:t>
            </a:r>
            <a:endParaRPr dirty="0" sz="1750" lang="en-US"/>
          </a:p>
        </p:txBody>
      </p:sp>
      <p:sp>
        <p:nvSpPr>
          <p:cNvPr id="1048620" name="Shape 7"/>
          <p:cNvSpPr/>
          <p:nvPr/>
        </p:nvSpPr>
        <p:spPr>
          <a:xfrm>
            <a:off x="5630228" y="2852857"/>
            <a:ext cx="499943" cy="499943"/>
          </a:xfrm>
          <a:prstGeom prst="roundRect">
            <a:avLst>
              <a:gd name="adj" fmla="val 20000"/>
            </a:avLst>
          </a:prstGeom>
          <a:solidFill>
            <a:srgbClr val="E1E1EA"/>
          </a:solidFill>
          <a:ln w="13811">
            <a:solidFill>
              <a:srgbClr val="C3C3D5"/>
            </a:solidFill>
            <a:prstDash val="solid"/>
          </a:ln>
        </p:spPr>
      </p:sp>
      <p:sp>
        <p:nvSpPr>
          <p:cNvPr id="1048621" name="Text 8"/>
          <p:cNvSpPr/>
          <p:nvPr/>
        </p:nvSpPr>
        <p:spPr>
          <a:xfrm>
            <a:off x="5792510" y="2894528"/>
            <a:ext cx="175260"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2</a:t>
            </a:r>
            <a:endParaRPr dirty="0" sz="2624" lang="en-US"/>
          </a:p>
        </p:txBody>
      </p:sp>
      <p:sp>
        <p:nvSpPr>
          <p:cNvPr id="1048622" name="Text 9"/>
          <p:cNvSpPr/>
          <p:nvPr/>
        </p:nvSpPr>
        <p:spPr>
          <a:xfrm>
            <a:off x="6352342" y="2929176"/>
            <a:ext cx="2628900" cy="347186"/>
          </a:xfrm>
          <a:prstGeom prst="rect"/>
          <a:noFill/>
        </p:spPr>
        <p:txBody>
          <a:bodyPr anchor="t" rtlCol="0" wrap="non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Graywater Recycling</a:t>
            </a:r>
            <a:endParaRPr dirty="0" sz="2187" lang="en-US"/>
          </a:p>
        </p:txBody>
      </p:sp>
      <p:sp>
        <p:nvSpPr>
          <p:cNvPr id="1048623" name="Text 10"/>
          <p:cNvSpPr/>
          <p:nvPr/>
        </p:nvSpPr>
        <p:spPr>
          <a:xfrm>
            <a:off x="6352342" y="3498533"/>
            <a:ext cx="2647950"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Recycle wastewater from laundry and bathroom sinks to flush toilets or water plants. This can reduce indoor water usage by up to 30%.</a:t>
            </a:r>
            <a:endParaRPr dirty="0" sz="1750" lang="en-US"/>
          </a:p>
        </p:txBody>
      </p:sp>
      <p:sp>
        <p:nvSpPr>
          <p:cNvPr id="1048624" name="Shape 11"/>
          <p:cNvSpPr/>
          <p:nvPr/>
        </p:nvSpPr>
        <p:spPr>
          <a:xfrm>
            <a:off x="9222462" y="2852857"/>
            <a:ext cx="499943" cy="499943"/>
          </a:xfrm>
          <a:prstGeom prst="roundRect">
            <a:avLst>
              <a:gd name="adj" fmla="val 20000"/>
            </a:avLst>
          </a:prstGeom>
          <a:solidFill>
            <a:srgbClr val="E1E1EA"/>
          </a:solidFill>
          <a:ln w="13811">
            <a:solidFill>
              <a:srgbClr val="C3C3D5"/>
            </a:solidFill>
            <a:prstDash val="solid"/>
          </a:ln>
        </p:spPr>
      </p:sp>
      <p:sp>
        <p:nvSpPr>
          <p:cNvPr id="1048625" name="Text 12"/>
          <p:cNvSpPr/>
          <p:nvPr/>
        </p:nvSpPr>
        <p:spPr>
          <a:xfrm>
            <a:off x="9380934" y="2894528"/>
            <a:ext cx="182880"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3</a:t>
            </a:r>
            <a:endParaRPr dirty="0" sz="2624" lang="en-US"/>
          </a:p>
        </p:txBody>
      </p:sp>
      <p:sp>
        <p:nvSpPr>
          <p:cNvPr id="1048626" name="Text 13"/>
          <p:cNvSpPr/>
          <p:nvPr/>
        </p:nvSpPr>
        <p:spPr>
          <a:xfrm>
            <a:off x="9944576" y="2929176"/>
            <a:ext cx="2647950" cy="694373"/>
          </a:xfrm>
          <a:prstGeom prst="rect"/>
          <a:noFill/>
        </p:spPr>
        <p:txBody>
          <a:bodyPr anchor="t" rtlCol="0" wrap="squar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Rainwater Harvesting</a:t>
            </a:r>
            <a:endParaRPr dirty="0" sz="2187" lang="en-US"/>
          </a:p>
        </p:txBody>
      </p:sp>
      <p:sp>
        <p:nvSpPr>
          <p:cNvPr id="1048627" name="Text 14"/>
          <p:cNvSpPr/>
          <p:nvPr/>
        </p:nvSpPr>
        <p:spPr>
          <a:xfrm>
            <a:off x="9944576" y="3845719"/>
            <a:ext cx="2647950" cy="284321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Collect rainwater in a cistern or barrel to use for outdoor irrigation or indoor non-potable uses like flushing toilets. This can decrease outdoor water usage by 100% during rainy months.</a:t>
            </a:r>
            <a:endParaRPr dirty="0" sz="175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31" name=""/>
        <p:cNvGrpSpPr/>
        <p:nvPr/>
      </p:nvGrpSpPr>
      <p:grpSpPr>
        <a:xfrm>
          <a:off x="0" y="0"/>
          <a:ext cx="0" cy="0"/>
          <a:chOff x="0" y="0"/>
          <a:chExt cx="0" cy="0"/>
        </a:xfrm>
      </p:grpSpPr>
      <p:sp>
        <p:nvSpPr>
          <p:cNvPr id="1048631" name="Shape 0"/>
          <p:cNvSpPr/>
          <p:nvPr/>
        </p:nvSpPr>
        <p:spPr>
          <a:xfrm>
            <a:off x="0" y="0"/>
            <a:ext cx="14630400" cy="8229600"/>
          </a:xfrm>
          <a:prstGeom prst="rect"/>
          <a:solidFill>
            <a:srgbClr val="ECECF3"/>
          </a:solidFill>
        </p:spPr>
      </p:sp>
      <p:sp>
        <p:nvSpPr>
          <p:cNvPr id="1048632" name="Shape 1"/>
          <p:cNvSpPr/>
          <p:nvPr/>
        </p:nvSpPr>
        <p:spPr>
          <a:xfrm>
            <a:off x="0" y="0"/>
            <a:ext cx="14630400" cy="8229600"/>
          </a:xfrm>
          <a:prstGeom prst="rect"/>
          <a:solidFill>
            <a:srgbClr val="FFFFFF">
              <a:alpha val="75000"/>
            </a:srgbClr>
          </a:solidFill>
          <a:ln w="13811">
            <a:solidFill>
              <a:srgbClr val="FFFFFF">
                <a:alpha val="64000"/>
              </a:srgbClr>
            </a:solidFill>
            <a:prstDash val="solid"/>
          </a:ln>
        </p:spPr>
        <p:txBody>
          <a:bodyPr/>
          <a:p>
            <a:r>
              <a:rPr altLang="en-US" lang="zh-CN"/>
              <a:t>
</a:t>
            </a:r>
            <a:endParaRPr altLang="en-US" lang="zh-CN"/>
          </a:p>
        </p:txBody>
      </p:sp>
      <p:sp>
        <p:nvSpPr>
          <p:cNvPr id="1048633" name="Text 2"/>
          <p:cNvSpPr/>
          <p:nvPr/>
        </p:nvSpPr>
        <p:spPr>
          <a:xfrm>
            <a:off x="2037993" y="2637473"/>
            <a:ext cx="1048512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Monitor and Analyze Water Consumption</a:t>
            </a:r>
            <a:endParaRPr dirty="0" sz="4374" lang="en-US"/>
          </a:p>
        </p:txBody>
      </p:sp>
      <p:sp>
        <p:nvSpPr>
          <p:cNvPr id="1048634" name="Text 3"/>
          <p:cNvSpPr/>
          <p:nvPr/>
        </p:nvSpPr>
        <p:spPr>
          <a:xfrm>
            <a:off x="2371249" y="4026098"/>
            <a:ext cx="10221158" cy="355402"/>
          </a:xfrm>
          <a:prstGeom prst="rect"/>
          <a:noFill/>
        </p:spPr>
        <p:txBody>
          <a:bodyPr anchor="t" rtlCol="0" wrap="none"/>
          <a:p>
            <a:pPr indent="0" marL="0">
              <a:lnSpc>
                <a:spcPts val="2799"/>
              </a:lnSpc>
              <a:buNone/>
            </a:pPr>
            <a:r>
              <a:rPr dirty="0" sz="1750" lang="en-US">
                <a:solidFill>
                  <a:srgbClr val="3C3939"/>
                </a:solidFill>
                <a:latin typeface="Roboto" pitchFamily="34" charset="0"/>
                <a:ea typeface="Roboto" pitchFamily="34" charset="-122"/>
                <a:cs typeface="Roboto" pitchFamily="34" charset="-120"/>
              </a:rPr>
              <a:t>"What gets measured gets managed." - Peter Drucker</a:t>
            </a:r>
            <a:endParaRPr dirty="0" sz="1750" lang="en-US"/>
          </a:p>
        </p:txBody>
      </p:sp>
      <p:sp>
        <p:nvSpPr>
          <p:cNvPr id="1048635" name="Shape 4"/>
          <p:cNvSpPr/>
          <p:nvPr/>
        </p:nvSpPr>
        <p:spPr>
          <a:xfrm>
            <a:off x="2037993" y="3776186"/>
            <a:ext cx="44410" cy="855226"/>
          </a:xfrm>
          <a:prstGeom prst="rect"/>
          <a:solidFill>
            <a:srgbClr val="1B1B27"/>
          </a:solidFill>
        </p:spPr>
        <p:txBody>
          <a:bodyPr/>
          <a:p>
            <a:endParaRPr altLang="en-US" lang="zh-CN"/>
          </a:p>
        </p:txBody>
      </p:sp>
      <p:sp>
        <p:nvSpPr>
          <p:cNvPr id="1048636" name="Text 5"/>
          <p:cNvSpPr/>
          <p:nvPr/>
        </p:nvSpPr>
        <p:spPr>
          <a:xfrm>
            <a:off x="2037993" y="4881324"/>
            <a:ext cx="10554414"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Track water consumption data to understand usage patterns and identify areas for improvement. Use a water meter, software, or apps to monitor water usage and analyze data to identify any changes in usage.</a:t>
            </a:r>
            <a:endParaRPr dirty="0" sz="175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34" name=""/>
        <p:cNvGrpSpPr/>
        <p:nvPr/>
      </p:nvGrpSpPr>
      <p:grpSpPr>
        <a:xfrm>
          <a:off x="0" y="0"/>
          <a:ext cx="0" cy="0"/>
          <a:chOff x="0" y="0"/>
          <a:chExt cx="0" cy="0"/>
        </a:xfrm>
      </p:grpSpPr>
      <p:sp>
        <p:nvSpPr>
          <p:cNvPr id="1048640" name="Shape 0"/>
          <p:cNvSpPr/>
          <p:nvPr/>
        </p:nvSpPr>
        <p:spPr>
          <a:xfrm>
            <a:off x="0" y="0"/>
            <a:ext cx="14630400" cy="8229600"/>
          </a:xfrm>
          <a:prstGeom prst="rect"/>
          <a:solidFill>
            <a:srgbClr val="ECECF3"/>
          </a:solidFill>
        </p:spPr>
      </p:sp>
      <p:sp>
        <p:nvSpPr>
          <p:cNvPr id="1048641" name="Shape 1"/>
          <p:cNvSpPr/>
          <p:nvPr/>
        </p:nvSpPr>
        <p:spPr>
          <a:xfrm>
            <a:off x="0" y="0"/>
            <a:ext cx="14630400" cy="8229600"/>
          </a:xfrm>
          <a:prstGeom prst="rect"/>
          <a:solidFill>
            <a:srgbClr val="FFFFFF">
              <a:alpha val="75000"/>
            </a:srgbClr>
          </a:solidFill>
          <a:ln w="13811">
            <a:solidFill>
              <a:srgbClr val="FFFFFF">
                <a:alpha val="64000"/>
              </a:srgbClr>
            </a:solidFill>
            <a:prstDash val="solid"/>
          </a:ln>
        </p:spPr>
      </p:sp>
      <p:sp>
        <p:nvSpPr>
          <p:cNvPr id="1048642" name="Text 2"/>
          <p:cNvSpPr/>
          <p:nvPr/>
        </p:nvSpPr>
        <p:spPr>
          <a:xfrm>
            <a:off x="2037993" y="1618417"/>
            <a:ext cx="971550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Modify Water Management Strategies</a:t>
            </a:r>
            <a:endParaRPr dirty="0" sz="4374" lang="en-US"/>
          </a:p>
        </p:txBody>
      </p:sp>
      <p:sp>
        <p:nvSpPr>
          <p:cNvPr id="1048643" name="Text 3"/>
          <p:cNvSpPr/>
          <p:nvPr/>
        </p:nvSpPr>
        <p:spPr>
          <a:xfrm>
            <a:off x="2037993" y="2868216"/>
            <a:ext cx="2666286" cy="416481"/>
          </a:xfrm>
          <a:prstGeom prst="rect"/>
          <a:noFill/>
        </p:spPr>
        <p:txBody>
          <a:bodyPr anchor="t" rtlCol="0" wrap="none"/>
          <a:p>
            <a:pPr indent="0" marL="0">
              <a:lnSpc>
                <a:spcPts val="3281"/>
              </a:lnSpc>
              <a:buNone/>
            </a:pPr>
            <a:r>
              <a:rPr dirty="0" sz="2624" lang="en-US">
                <a:solidFill>
                  <a:srgbClr val="1B1B27"/>
                </a:solidFill>
                <a:latin typeface="Raleway" pitchFamily="34" charset="0"/>
                <a:ea typeface="Raleway" pitchFamily="34" charset="-122"/>
                <a:cs typeface="Raleway" pitchFamily="34" charset="-120"/>
              </a:rPr>
              <a:t>Water Budgets</a:t>
            </a:r>
            <a:endParaRPr dirty="0" sz="2624" lang="en-US"/>
          </a:p>
        </p:txBody>
      </p:sp>
      <p:sp>
        <p:nvSpPr>
          <p:cNvPr id="1048644" name="Text 4"/>
          <p:cNvSpPr/>
          <p:nvPr/>
        </p:nvSpPr>
        <p:spPr>
          <a:xfrm>
            <a:off x="2037993" y="3506867"/>
            <a:ext cx="3156347"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Establish water budgets for different uses, like irrigation and indoor non-potable uses, and stick to them. This can help you prioritize water usage and prevent overuse.</a:t>
            </a:r>
            <a:endParaRPr dirty="0" sz="1750" lang="en-US"/>
          </a:p>
        </p:txBody>
      </p:sp>
      <p:sp>
        <p:nvSpPr>
          <p:cNvPr id="1048645" name="Text 5"/>
          <p:cNvSpPr/>
          <p:nvPr/>
        </p:nvSpPr>
        <p:spPr>
          <a:xfrm>
            <a:off x="5743932" y="2868216"/>
            <a:ext cx="3078480" cy="416481"/>
          </a:xfrm>
          <a:prstGeom prst="rect"/>
          <a:noFill/>
        </p:spPr>
        <p:txBody>
          <a:bodyPr anchor="t" rtlCol="0" wrap="none"/>
          <a:p>
            <a:pPr indent="0" marL="0">
              <a:lnSpc>
                <a:spcPts val="3281"/>
              </a:lnSpc>
              <a:buNone/>
            </a:pPr>
            <a:r>
              <a:rPr dirty="0" sz="2624" lang="en-US">
                <a:solidFill>
                  <a:srgbClr val="1B1B27"/>
                </a:solidFill>
                <a:latin typeface="Raleway" pitchFamily="34" charset="0"/>
                <a:ea typeface="Raleway" pitchFamily="34" charset="-122"/>
                <a:cs typeface="Raleway" pitchFamily="34" charset="-120"/>
              </a:rPr>
              <a:t>Behavioral Changes</a:t>
            </a:r>
            <a:endParaRPr dirty="0" sz="2624" lang="en-US"/>
          </a:p>
        </p:txBody>
      </p:sp>
      <p:sp>
        <p:nvSpPr>
          <p:cNvPr id="1048646" name="Text 6"/>
          <p:cNvSpPr/>
          <p:nvPr/>
        </p:nvSpPr>
        <p:spPr>
          <a:xfrm>
            <a:off x="5743932" y="3506867"/>
            <a:ext cx="3156347"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Encourage water-saving habits like turning off the faucet when brushing teeth, using a broom instead of a hose to clean outdoor areas, and fixing leaks promptly.</a:t>
            </a:r>
            <a:endParaRPr dirty="0" sz="1750" lang="en-US"/>
          </a:p>
        </p:txBody>
      </p:sp>
      <p:sp>
        <p:nvSpPr>
          <p:cNvPr id="1048647" name="Text 7"/>
          <p:cNvSpPr/>
          <p:nvPr/>
        </p:nvSpPr>
        <p:spPr>
          <a:xfrm>
            <a:off x="9449872" y="2868216"/>
            <a:ext cx="3156347" cy="832961"/>
          </a:xfrm>
          <a:prstGeom prst="rect"/>
          <a:noFill/>
        </p:spPr>
        <p:txBody>
          <a:bodyPr anchor="t" rtlCol="0" wrap="square"/>
          <a:p>
            <a:pPr indent="0" marL="0">
              <a:lnSpc>
                <a:spcPts val="3281"/>
              </a:lnSpc>
              <a:buNone/>
            </a:pPr>
            <a:r>
              <a:rPr dirty="0" sz="2624" lang="en-US">
                <a:solidFill>
                  <a:srgbClr val="1B1B27"/>
                </a:solidFill>
                <a:latin typeface="Raleway" pitchFamily="34" charset="0"/>
                <a:ea typeface="Raleway" pitchFamily="34" charset="-122"/>
                <a:cs typeface="Raleway" pitchFamily="34" charset="-120"/>
              </a:rPr>
              <a:t>Education and Outreach</a:t>
            </a:r>
            <a:endParaRPr dirty="0" sz="2624" lang="en-US"/>
          </a:p>
        </p:txBody>
      </p:sp>
      <p:sp>
        <p:nvSpPr>
          <p:cNvPr id="1048648" name="Text 8"/>
          <p:cNvSpPr/>
          <p:nvPr/>
        </p:nvSpPr>
        <p:spPr>
          <a:xfrm>
            <a:off x="9449872" y="3923348"/>
            <a:ext cx="3156347" cy="2487811"/>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Raise awareness among employees, customers, and the community about the importance of water conservation and how to save water. This can help create a culture of water stewardship.</a:t>
            </a:r>
            <a:endParaRPr dirty="0" sz="175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PptxGenJS</cp:lastModifiedBy>
  <dcterms:created xsi:type="dcterms:W3CDTF">2023-10-09T22:29:36Z</dcterms:created>
  <dcterms:modified xsi:type="dcterms:W3CDTF">2023-10-11T08:48:00Z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8297bba2301a46bf99cab09ec32ab343</vt:lpwstr>
  </property>
</Properties>
</file>